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sldIdLst>
    <p:sldId id="289" r:id="rId3"/>
    <p:sldId id="296" r:id="rId4"/>
    <p:sldId id="257" r:id="rId5"/>
    <p:sldId id="258" r:id="rId7"/>
    <p:sldId id="300" r:id="rId8"/>
    <p:sldId id="305" r:id="rId9"/>
    <p:sldId id="297" r:id="rId10"/>
    <p:sldId id="299" r:id="rId11"/>
    <p:sldId id="301" r:id="rId12"/>
    <p:sldId id="302" r:id="rId13"/>
    <p:sldId id="303" r:id="rId14"/>
    <p:sldId id="306" r:id="rId15"/>
    <p:sldId id="307" r:id="rId16"/>
    <p:sldId id="262" r:id="rId17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17B2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20"/>
    <p:restoredTop sz="86594" autoAdjust="0"/>
  </p:normalViewPr>
  <p:slideViewPr>
    <p:cSldViewPr snapToGrid="0">
      <p:cViewPr varScale="1">
        <p:scale>
          <a:sx n="40" d="100"/>
          <a:sy n="40" d="100"/>
        </p:scale>
        <p:origin x="488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90" name="Shape 90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8000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sp>
        <p:nvSpPr>
          <p:cNvPr id="5" name="在此键入姓名"/>
          <p:cNvSpPr txBox="1">
            <a:spLocks noGrp="1"/>
          </p:cNvSpPr>
          <p:nvPr>
            <p:ph type="body" sz="quarter" idx="13" hasCustomPrompt="1"/>
          </p:nvPr>
        </p:nvSpPr>
        <p:spPr>
          <a:xfrm>
            <a:off x="2444750" y="7518400"/>
            <a:ext cx="5372100" cy="1320801"/>
          </a:xfrm>
          <a:prstGeom prst="rect">
            <a:avLst/>
          </a:prstGeom>
        </p:spPr>
        <p:txBody>
          <a:bodyPr wrap="none" anchor="b">
            <a:spAutoFit/>
          </a:bodyPr>
          <a:lstStyle>
            <a:lvl1pPr>
              <a:spcBef>
                <a:spcPts val="0"/>
              </a:spcBef>
              <a:defRPr sz="6900">
                <a:solidFill>
                  <a:srgbClr val="18B2E8"/>
                </a:solidFill>
              </a:defRPr>
            </a:lvl1pPr>
          </a:lstStyle>
          <a:p>
            <a:r>
              <a:t>在此键入姓名</a:t>
            </a:r>
          </a:p>
        </p:txBody>
      </p:sp>
      <p:sp>
        <p:nvSpPr>
          <p:cNvPr id="6" name="在此键入tittle"/>
          <p:cNvSpPr txBox="1">
            <a:spLocks noGrp="1"/>
          </p:cNvSpPr>
          <p:nvPr>
            <p:ph type="body" sz="quarter" idx="14" hasCustomPrompt="1"/>
          </p:nvPr>
        </p:nvSpPr>
        <p:spPr>
          <a:xfrm>
            <a:off x="2447620" y="9163050"/>
            <a:ext cx="2929782" cy="774700"/>
          </a:xfrm>
          <a:prstGeom prst="rect">
            <a:avLst/>
          </a:prstGeom>
        </p:spPr>
        <p:txBody>
          <a:bodyPr wrap="none">
            <a:spAutoFit/>
          </a:bodyPr>
          <a:lstStyle>
            <a:lvl1pPr>
              <a:spcBef>
                <a:spcPts val="0"/>
              </a:spcBef>
              <a:defRPr sz="3800">
                <a:solidFill>
                  <a:srgbClr val="E4F4F9"/>
                </a:solidFill>
              </a:defRPr>
            </a:lvl1pPr>
          </a:lstStyle>
          <a:p>
            <a:r>
              <a:t>在此键入tittle</a:t>
            </a:r>
          </a:p>
        </p:txBody>
      </p:sp>
      <p:sp>
        <p:nvSpPr>
          <p:cNvPr id="7" name="在此键入姓名"/>
          <p:cNvSpPr txBox="1">
            <a:spLocks noGrp="1"/>
          </p:cNvSpPr>
          <p:nvPr>
            <p:ph type="body" sz="quarter" idx="15" hasCustomPrompt="1"/>
          </p:nvPr>
        </p:nvSpPr>
        <p:spPr>
          <a:xfrm>
            <a:off x="2444750" y="2514540"/>
            <a:ext cx="15758583" cy="3683060"/>
          </a:xfrm>
          <a:prstGeom prst="rect">
            <a:avLst/>
          </a:prstGeom>
        </p:spPr>
        <p:txBody>
          <a:bodyPr wrap="square" anchor="b">
            <a:spAutoFit/>
          </a:bodyPr>
          <a:lstStyle>
            <a:lvl1pPr>
              <a:spcBef>
                <a:spcPts val="0"/>
              </a:spcBef>
              <a:defRPr sz="7200" b="0" i="0">
                <a:solidFill>
                  <a:srgbClr val="FFFFFF"/>
                </a:solidFill>
                <a:latin typeface="Helvetica" pitchFamily="2" charset="0"/>
              </a:defRPr>
            </a:lvl1pPr>
          </a:lstStyle>
          <a:p>
            <a:r>
              <a:rPr lang="zh-CN" altLang="en-US"/>
              <a:t>极客大学架构师训练营</a:t>
            </a:r>
            <a:endParaRPr lang="en-US" altLang="zh-CN"/>
          </a:p>
          <a:p>
            <a:r>
              <a:rPr lang="zh-CN" altLang="en-US"/>
              <a:t>第</a:t>
            </a:r>
            <a:r>
              <a:rPr lang="en-US" altLang="zh-CN"/>
              <a:t>X</a:t>
            </a:r>
            <a:r>
              <a:rPr lang="zh-CN" altLang="en-US"/>
              <a:t>课</a:t>
            </a:r>
            <a:endParaRPr lang="en-US" altLang="zh-CN"/>
          </a:p>
          <a:p>
            <a:r>
              <a:rPr lang="zh-CN" altLang="en-US"/>
              <a:t>课程名称</a:t>
            </a:r>
            <a:endParaRPr lang="zh-CN" altLang="en-US"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目录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正文级别 1…"/>
          <p:cNvSpPr txBox="1">
            <a:spLocks noGrp="1"/>
          </p:cNvSpPr>
          <p:nvPr>
            <p:ph type="body" idx="1" hasCustomPrompt="1"/>
          </p:nvPr>
        </p:nvSpPr>
        <p:spPr>
          <a:xfrm>
            <a:off x="7318800" y="3790800"/>
            <a:ext cx="14637599" cy="7793999"/>
          </a:xfrm>
          <a:prstGeom prst="rect">
            <a:avLst/>
          </a:prstGeom>
        </p:spPr>
        <p:txBody>
          <a:bodyPr/>
          <a:lstStyle/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9" name="幻灯片编号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  <p:sp>
        <p:nvSpPr>
          <p:cNvPr id="4" name="目录"/>
          <p:cNvSpPr txBox="1"/>
          <p:nvPr userDrawn="1"/>
        </p:nvSpPr>
        <p:spPr>
          <a:xfrm>
            <a:off x="3784600" y="3700462"/>
            <a:ext cx="2625719" cy="1641475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ctr">
            <a:spAutoFit/>
          </a:bodyPr>
          <a:lstStyle>
            <a:lvl1pPr>
              <a:defRPr sz="10000">
                <a:solidFill>
                  <a:srgbClr val="18B2E8"/>
                </a:solidFill>
              </a:defRPr>
            </a:lvl1pPr>
          </a:lstStyle>
          <a:p>
            <a:r>
              <a:rPr dirty="0" err="1">
                <a:latin typeface="Alibaba PuHuiTi" pitchFamily="18" charset="-122"/>
                <a:ea typeface="Alibaba PuHuiTi" pitchFamily="18" charset="-122"/>
                <a:cs typeface="Alibaba PuHuiTi" pitchFamily="18" charset="-122"/>
              </a:rPr>
              <a:t>目录</a:t>
            </a:r>
            <a:endParaRPr dirty="0">
              <a:latin typeface="Alibaba PuHuiTi" pitchFamily="18" charset="-122"/>
              <a:ea typeface="Alibaba PuHuiTi" pitchFamily="18" charset="-122"/>
              <a:cs typeface="Alibaba PuHuiTi" pitchFamily="18" charset="-122"/>
            </a:endParaRP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+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altLang="zh-CN"/>
            </a:fld>
            <a:endParaRPr lang="zh-CN" altLang="en-US"/>
          </a:p>
        </p:txBody>
      </p:sp>
      <p:sp>
        <p:nvSpPr>
          <p:cNvPr id="5" name="标题文本"/>
          <p:cNvSpPr txBox="1">
            <a:spLocks noGrp="1"/>
          </p:cNvSpPr>
          <p:nvPr>
            <p:ph type="title" hasCustomPrompt="1"/>
          </p:nvPr>
        </p:nvSpPr>
        <p:spPr>
          <a:xfrm>
            <a:off x="2462400" y="979200"/>
            <a:ext cx="19458000" cy="13104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r>
              <a:rPr lang="en-GB" altLang="zh-CN"/>
              <a:t>Title Text</a:t>
            </a:r>
            <a:endParaRPr lang="en-GB" altLang="zh-CN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1"/>
          </p:nvPr>
        </p:nvSpPr>
        <p:spPr>
          <a:xfrm>
            <a:off x="2462400" y="2890384"/>
            <a:ext cx="19458000" cy="9013825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空白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灯片编号占位符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CB4B4D-7CA3-9044-876B-883B54F8677D}" type="slidenum">
              <a:rPr lang="en-US" altLang="zh-CN"/>
            </a:fld>
            <a:endParaRPr lang="zh-CN" altLang="en-US"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EYNOTE模版_封底.jpg" descr="KEYNOTE模版_封底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  <a:headEnd/>
            <a:tailEnd/>
          </a:ln>
        </p:spPr>
      </p:pic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/>
          </a:p>
        </p:txBody>
      </p:sp>
      <p:sp>
        <p:nvSpPr>
          <p:cNvPr id="4" name="日期占位符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灯片编号占位符 17"/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>
            <a:lvl1pPr>
              <a:defRPr/>
            </a:lvl1pPr>
          </a:lstStyle>
          <a:p>
            <a:fld id="{AED52864-CBD4-074C-85F6-1C36B09522F2}" type="slidenum">
              <a:rPr lang="en-US" altLang="zh-CN"/>
            </a:fld>
            <a:endParaRPr lang="en-US" altLang="zh-CN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</p:nvPr>
        </p:nvSpPr>
        <p:spPr>
          <a:xfrm>
            <a:off x="2462400" y="2890384"/>
            <a:ext cx="19458000" cy="9013825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  <a:endParaRPr kumimoji="1" lang="zh-CN" altLang="en-US"/>
          </a:p>
          <a:p>
            <a:pPr lvl="1"/>
            <a:r>
              <a:rPr kumimoji="1" lang="zh-CN" altLang="en-US"/>
              <a:t>二级</a:t>
            </a:r>
            <a:endParaRPr kumimoji="1" lang="zh-CN" altLang="en-US"/>
          </a:p>
          <a:p>
            <a:pPr lvl="2"/>
            <a:r>
              <a:rPr kumimoji="1" lang="zh-CN" altLang="en-US"/>
              <a:t>三级</a:t>
            </a:r>
            <a:endParaRPr kumimoji="1" lang="zh-CN" altLang="en-US"/>
          </a:p>
          <a:p>
            <a:pPr lvl="3"/>
            <a:r>
              <a:rPr kumimoji="1" lang="zh-CN" altLang="en-US"/>
              <a:t>四级</a:t>
            </a:r>
            <a:endParaRPr kumimoji="1" lang="zh-CN" altLang="en-US"/>
          </a:p>
          <a:p>
            <a:pPr lvl="4"/>
            <a:r>
              <a:rPr kumimoji="1" lang="zh-CN" altLang="en-US"/>
              <a:t>五级</a:t>
            </a:r>
            <a:endParaRPr kumimoji="1" lang="zh-CN" altLang="en-US"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0" y="2244726"/>
            <a:ext cx="18288000" cy="4775200"/>
          </a:xfrm>
        </p:spPr>
        <p:txBody>
          <a:bodyPr anchor="b"/>
          <a:lstStyle>
            <a:lvl1pPr algn="ctr">
              <a:defRPr sz="12000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00" y="7204076"/>
            <a:ext cx="18288000" cy="3311524"/>
          </a:xfrm>
        </p:spPr>
        <p:txBody>
          <a:bodyPr/>
          <a:lstStyle>
            <a:lvl1pPr marL="0" indent="0" algn="ctr">
              <a:buNone/>
              <a:defRPr sz="4800"/>
            </a:lvl1pPr>
            <a:lvl2pPr marL="914400" indent="0" algn="ctr">
              <a:buNone/>
              <a:defRPr sz="4000"/>
            </a:lvl2pPr>
            <a:lvl3pPr marL="1828800" indent="0" algn="ctr">
              <a:buNone/>
              <a:defRPr sz="3600"/>
            </a:lvl3pPr>
            <a:lvl4pPr marL="2743200" indent="0" algn="ctr">
              <a:buNone/>
              <a:defRPr sz="3200"/>
            </a:lvl4pPr>
            <a:lvl5pPr marL="3657600" indent="0" algn="ctr">
              <a:buNone/>
              <a:defRPr sz="3200"/>
            </a:lvl5pPr>
            <a:lvl6pPr marL="4572000" indent="0" algn="ctr">
              <a:buNone/>
              <a:defRPr sz="3200"/>
            </a:lvl6pPr>
            <a:lvl7pPr marL="5486400" indent="0" algn="ctr">
              <a:buNone/>
              <a:defRPr sz="3200"/>
            </a:lvl7pPr>
            <a:lvl8pPr marL="6400800" indent="0" algn="ctr">
              <a:buNone/>
              <a:defRPr sz="3200"/>
            </a:lvl8pPr>
            <a:lvl9pPr marL="7315200" indent="0" algn="ctr">
              <a:buNone/>
              <a:defRPr sz="3200"/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A4FE-ED16-3547-A8C8-32B5F99282D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/>
          <a:p>
            <a:fld id="{1ED80C40-64E0-284A-851E-E98BE3951283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BFA4FE-ED16-3547-A8C8-32B5F99282D8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968443" y="13081000"/>
            <a:ext cx="434413" cy="471924"/>
          </a:xfrm>
        </p:spPr>
        <p:txBody>
          <a:bodyPr/>
          <a:lstStyle/>
          <a:p>
            <a:fld id="{1ED80C40-64E0-284A-851E-E98BE3951283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image" Target="../media/image2.jpeg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0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EYNOTE模版_封面 副本 6.jpg" descr="KEYNOTE模版_封面 副本 6.jpg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4738" y="-2933"/>
            <a:ext cx="24379262" cy="13716000"/>
          </a:xfrm>
          <a:prstGeom prst="rect">
            <a:avLst/>
          </a:prstGeom>
          <a:ln w="12700">
            <a:miter lim="400000"/>
            <a:headEnd/>
            <a:tailEnd/>
          </a:ln>
        </p:spPr>
      </p:pic>
      <p:sp>
        <p:nvSpPr>
          <p:cNvPr id="2" name="正文级别 1…"/>
          <p:cNvSpPr txBox="1">
            <a:spLocks noGrp="1"/>
          </p:cNvSpPr>
          <p:nvPr>
            <p:ph type="body" idx="1"/>
          </p:nvPr>
        </p:nvSpPr>
        <p:spPr>
          <a:xfrm>
            <a:off x="1689100" y="2997200"/>
            <a:ext cx="21005800" cy="89408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>
            <a:lvl2pPr marL="1270000" indent="-635000"/>
            <a:lvl3pPr marL="1905000" indent="-635000"/>
            <a:lvl4pPr marL="2540000" indent="-635000"/>
            <a:lvl5pPr marL="3175000" indent="-635000"/>
          </a:lstStyle>
          <a:p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" name="标题文本"/>
          <p:cNvSpPr txBox="1">
            <a:spLocks noGrp="1"/>
          </p:cNvSpPr>
          <p:nvPr>
            <p:ph type="title"/>
          </p:nvPr>
        </p:nvSpPr>
        <p:spPr>
          <a:xfrm>
            <a:off x="2462400" y="979200"/>
            <a:ext cx="19458000" cy="131040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r>
              <a:rPr lang="en-GB" altLang="zh-CN"/>
              <a:t>Title Text</a:t>
            </a:r>
            <a:endParaRPr lang="en-GB" altLang="zh-CN"/>
          </a:p>
        </p:txBody>
      </p:sp>
      <p:sp>
        <p:nvSpPr>
          <p:cNvPr id="4" name="幻灯片编号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ransition spd="med"/>
  <p:txStyles>
    <p:titleStyle>
      <a:lvl1pPr marL="0" marR="0" indent="0" algn="l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6800" b="1" i="0" u="none" strike="noStrike" cap="none" spc="0" baseline="0">
          <a:solidFill>
            <a:srgbClr val="17B2E9"/>
          </a:solidFill>
          <a:uFillTx/>
          <a:latin typeface="Helvetica" pitchFamily="2" charset="0"/>
          <a:ea typeface="Alibaba PuHuiTi" pitchFamily="18" charset="-122"/>
          <a:cs typeface="Alibaba PuHuiTi" pitchFamily="18" charset="-122"/>
          <a:sym typeface="Helvetica Light"/>
        </a:defRPr>
      </a:lvl1pPr>
      <a:lvl2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2pPr>
      <a:lvl3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3pPr>
      <a:lvl4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4pPr>
      <a:lvl5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5pPr>
      <a:lvl6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6pPr>
      <a:lvl7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7pPr>
      <a:lvl8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8pPr>
      <a:lvl9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1200" b="0" i="0" u="none" strike="noStrike" cap="none" spc="0" baseline="0">
          <a:solidFill>
            <a:srgbClr val="000000"/>
          </a:solidFill>
          <a:uFillTx/>
          <a:latin typeface="Helvetica Light"/>
          <a:ea typeface="Helvetica Light"/>
          <a:cs typeface="Helvetica Light"/>
          <a:sym typeface="Helvetica Light"/>
        </a:defRPr>
      </a:lvl9pPr>
    </p:titleStyle>
    <p:bodyStyle>
      <a:lvl1pPr marL="0" marR="0" indent="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125000"/>
        <a:buFontTx/>
        <a:buNone/>
        <a:defRPr sz="40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1pPr>
      <a:lvl2pPr marL="1270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125000"/>
        <a:buFont typeface="Arial" panose="020B0604020202020204" pitchFamily="34" charset="0"/>
        <a:buChar char="•"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2pPr>
      <a:lvl3pPr marL="1905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80000"/>
        <a:buFont typeface="Wingdings" panose="05000000000000000000" pitchFamily="2" charset="2"/>
        <a:buChar char="Ø"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3pPr>
      <a:lvl4pPr marL="2540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80000"/>
        <a:buFont typeface="Wingdings" panose="05000000000000000000" pitchFamily="2" charset="2"/>
        <a:buChar char="Ø"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4pPr>
      <a:lvl5pPr marL="3175000" marR="0" indent="-635000" algn="l" defTabSz="825500" latinLnBrk="0">
        <a:lnSpc>
          <a:spcPct val="100000"/>
        </a:lnSpc>
        <a:spcBef>
          <a:spcPts val="1000"/>
        </a:spcBef>
        <a:spcAft>
          <a:spcPts val="1000"/>
        </a:spcAft>
        <a:buClrTx/>
        <a:buSzPct val="80000"/>
        <a:buFont typeface="Wingdings" panose="05000000000000000000" pitchFamily="2" charset="2"/>
        <a:buChar char="Ø"/>
        <a:defRPr sz="3600" b="0" i="0" u="none" strike="noStrike" cap="none" spc="0" baseline="0">
          <a:solidFill>
            <a:srgbClr val="FFFFFF"/>
          </a:solidFill>
          <a:uFillTx/>
          <a:latin typeface="Helvetica" pitchFamily="2" charset="0"/>
          <a:ea typeface="Alibaba PuHuiTi"/>
          <a:cs typeface="Alibaba PuHuiTi"/>
          <a:sym typeface="Alibaba PuHuiTi"/>
        </a:defRPr>
      </a:lvl5pPr>
      <a:lvl6pPr marL="3677920" marR="0" indent="-50292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6pPr>
      <a:lvl7pPr marL="4312920" marR="0" indent="-50292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7pPr>
      <a:lvl8pPr marL="4947920" marR="0" indent="-50292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8pPr>
      <a:lvl9pPr marL="5582920" marR="0" indent="-50292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defRPr sz="3800" b="0" i="0" u="none" strike="noStrike" cap="none" spc="0" baseline="0">
          <a:solidFill>
            <a:srgbClr val="000000"/>
          </a:solidFill>
          <a:uFillTx/>
          <a:latin typeface="Alibaba PuHuiTi"/>
          <a:ea typeface="Alibaba PuHuiTi"/>
          <a:cs typeface="Alibaba PuHuiTi"/>
          <a:sym typeface="Alibaba PuHuiTi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8.png"/><Relationship Id="rId1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3.png"/><Relationship Id="rId1" Type="http://schemas.openxmlformats.org/officeDocument/2006/relationships/tags" Target="../tags/tag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8.xml"/><Relationship Id="rId2" Type="http://schemas.openxmlformats.org/officeDocument/2006/relationships/image" Target="../media/image4.png"/><Relationship Id="rId1" Type="http://schemas.openxmlformats.org/officeDocument/2006/relationships/tags" Target="../tags/tag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ja-JP" altLang="en-US">
                <a:latin typeface="微软雅黑" panose="020B0503020204020204" pitchFamily="34" charset="-122"/>
                <a:ea typeface="微软雅黑" panose="020B0503020204020204" pitchFamily="34" charset="-122"/>
              </a:rPr>
              <a:t>架构设计大作业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ja-JP" altLang="en-US">
                <a:sym typeface="+mn-ea"/>
              </a:rPr>
              <a:t>时序</a:t>
            </a:r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图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743200"/>
            <a:ext cx="9508490" cy="9993630"/>
          </a:xfrm>
          <a:ln w="12700">
            <a:miter lim="400000"/>
          </a:ln>
        </p:spPr>
        <p:txBody>
          <a:bodyPr lIns="50800" tIns="50800" rIns="50800" bIns="50800" anchor="t" anchorCtr="0">
            <a:normAutofit lnSpcReduction="10000"/>
          </a:bodyPr>
          <a:lstStyle/>
          <a:p>
            <a:r>
              <a:rPr lang="zh-CN" altLang="ja-JP" dirty="0">
                <a:ea typeface="宋体" panose="02010600030101010101" pitchFamily="2" charset="-122"/>
              </a:rPr>
              <a:t>用户下单到快递员接单整个生命周期的时序，难点在于抢单</a:t>
            </a:r>
            <a:endParaRPr lang="ja-JP" altLang="en-US" dirty="0"/>
          </a:p>
          <a:p>
            <a:r>
              <a:rPr lang="en-US" dirty="0"/>
              <a:t>	</a:t>
            </a:r>
            <a:r>
              <a:rPr lang="zh-CN" altLang="en-US" dirty="0">
                <a:ea typeface="宋体" panose="02010600030101010101" pitchFamily="2" charset="-122"/>
              </a:rPr>
              <a:t>分析快递员比较散列分布，并发不会太大，根据上报位置定向派单</a:t>
            </a:r>
            <a:endParaRPr lang="zh-CN" altLang="en-US" dirty="0">
              <a:ea typeface="宋体" panose="02010600030101010101" pitchFamily="2" charset="-122"/>
            </a:endParaRPr>
          </a:p>
          <a:p>
            <a:r>
              <a:rPr lang="en-US" altLang="zh-CN" dirty="0">
                <a:ea typeface="宋体" panose="02010600030101010101" pitchFamily="2" charset="-122"/>
              </a:rPr>
              <a:t>	</a:t>
            </a:r>
            <a:r>
              <a:rPr lang="zh-CN" altLang="en-US" dirty="0">
                <a:ea typeface="宋体" panose="02010600030101010101" pitchFamily="2" charset="-122"/>
              </a:rPr>
              <a:t>快递员收到信息后抢单时，同步处理即可，采用</a:t>
            </a:r>
            <a:r>
              <a:rPr lang="en-US" altLang="zh-CN" dirty="0">
                <a:ea typeface="宋体" panose="02010600030101010101" pitchFamily="2" charset="-122"/>
              </a:rPr>
              <a:t>redis</a:t>
            </a:r>
            <a:r>
              <a:rPr lang="zh-CN" altLang="en-US" dirty="0">
                <a:ea typeface="宋体" panose="02010600030101010101" pitchFamily="2" charset="-122"/>
              </a:rPr>
              <a:t>的分布式锁机制，选择最先进来的前</a:t>
            </a:r>
            <a:r>
              <a:rPr lang="en-US" altLang="zh-CN" dirty="0">
                <a:ea typeface="宋体" panose="02010600030101010101" pitchFamily="2" charset="-122"/>
              </a:rPr>
              <a:t>10</a:t>
            </a:r>
            <a:r>
              <a:rPr lang="zh-CN" altLang="en-US" dirty="0">
                <a:ea typeface="宋体" panose="02010600030101010101" pitchFamily="2" charset="-122"/>
              </a:rPr>
              <a:t>位快递员，进行加权等计算，选择出最优的快递员进行接单即可。</a:t>
            </a:r>
            <a:endParaRPr lang="zh-CN" altLang="en-US" dirty="0">
              <a:ea typeface="宋体" panose="02010600030101010101" pitchFamily="2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306300" y="2506980"/>
            <a:ext cx="8771255" cy="990536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下单状态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743200"/>
            <a:ext cx="8124825" cy="9993630"/>
          </a:xfrm>
          <a:ln w="12700">
            <a:miter lim="400000"/>
          </a:ln>
        </p:spPr>
        <p:txBody>
          <a:bodyPr lIns="50800" tIns="50800" rIns="50800" bIns="50800" anchor="t" anchorCtr="0">
            <a:normAutofit lnSpcReduction="10000"/>
          </a:bodyPr>
          <a:lstStyle/>
          <a:p>
            <a:r>
              <a:rPr lang="zh-CN" altLang="ja-JP" dirty="0">
                <a:ea typeface="宋体" panose="02010600030101010101" pitchFamily="2" charset="-122"/>
              </a:rPr>
              <a:t>订单状态分为正向和逆向</a:t>
            </a:r>
            <a:endParaRPr lang="ja-JP" altLang="en-US" dirty="0"/>
          </a:p>
          <a:p>
            <a:pPr lvl="1"/>
            <a:r>
              <a:rPr lang="zh-CN">
                <a:ea typeface="宋体" panose="02010600030101010101" pitchFamily="2" charset="-122"/>
              </a:rPr>
              <a:t>正向从下单到已送达，正常流转</a:t>
            </a:r>
            <a:r>
              <a:rPr lang="zh-CN" altLang="ja-JP">
                <a:ea typeface="宋体" panose="02010600030101010101" pitchFamily="2" charset="-122"/>
              </a:rPr>
              <a:t>。</a:t>
            </a:r>
            <a:endParaRPr lang="zh-CN" altLang="ja-JP">
              <a:ea typeface="宋体" panose="02010600030101010101" pitchFamily="2" charset="-122"/>
            </a:endParaRPr>
          </a:p>
          <a:p>
            <a:pPr lvl="1"/>
            <a:r>
              <a:rPr lang="zh-CN">
                <a:ea typeface="宋体" panose="02010600030101010101" pitchFamily="2" charset="-122"/>
              </a:rPr>
              <a:t>逆向操作，如果在支付前取消，则直接取消；支付后取消，只能通过拒单处理</a:t>
            </a:r>
            <a:r>
              <a:rPr lang="en-US" altLang="zh-CN">
                <a:ea typeface="宋体" panose="02010600030101010101" pitchFamily="2" charset="-122"/>
              </a:rPr>
              <a:t>(</a:t>
            </a:r>
            <a:r>
              <a:rPr lang="zh-CN" altLang="en-US">
                <a:ea typeface="宋体" panose="02010600030101010101" pitchFamily="2" charset="-122"/>
              </a:rPr>
              <a:t>主要由系统自动完成</a:t>
            </a:r>
            <a:r>
              <a:rPr lang="en-US" altLang="zh-CN">
                <a:ea typeface="宋体" panose="02010600030101010101" pitchFamily="2" charset="-122"/>
              </a:rPr>
              <a:t>)</a:t>
            </a:r>
            <a:endParaRPr lang="zh-CN" altLang="en-US">
              <a:ea typeface="宋体" panose="02010600030101010101" pitchFamily="2" charset="-122"/>
            </a:endParaRPr>
          </a:p>
          <a:p>
            <a:endParaRPr lang="en-US" dirty="0"/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077700" y="6743700"/>
            <a:ext cx="228600" cy="228600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9365" y="2743200"/>
            <a:ext cx="13519150" cy="837057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项目规划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743200"/>
            <a:ext cx="8124825" cy="9993630"/>
          </a:xfrm>
          <a:ln w="12700">
            <a:miter lim="400000"/>
          </a:ln>
        </p:spPr>
        <p:txBody>
          <a:bodyPr lIns="50800" tIns="50800" rIns="50800" bIns="50800" anchor="t" anchorCtr="0">
            <a:normAutofit lnSpcReduction="10000"/>
          </a:bodyPr>
          <a:lstStyle/>
          <a:p>
            <a:r>
              <a:rPr lang="zh-CN" altLang="ja-JP" dirty="0">
                <a:ea typeface="宋体" panose="02010600030101010101" pitchFamily="2" charset="-122"/>
              </a:rPr>
              <a:t>项目规划，预计</a:t>
            </a:r>
            <a:r>
              <a:rPr lang="en-US" altLang="zh-CN" dirty="0">
                <a:ea typeface="宋体" panose="02010600030101010101" pitchFamily="2" charset="-122"/>
              </a:rPr>
              <a:t>1</a:t>
            </a:r>
            <a:r>
              <a:rPr lang="zh-CN" altLang="en-US" dirty="0">
                <a:ea typeface="宋体" panose="02010600030101010101" pitchFamily="2" charset="-122"/>
              </a:rPr>
              <a:t>周上线</a:t>
            </a:r>
            <a:endParaRPr lang="ja-JP" altLang="en-US" dirty="0"/>
          </a:p>
          <a:p>
            <a:pPr lvl="1"/>
            <a:r>
              <a:rPr lang="en-US" altLang="zh-CN">
                <a:ea typeface="宋体" panose="02010600030101010101" pitchFamily="2" charset="-122"/>
              </a:rPr>
              <a:t>1</a:t>
            </a:r>
            <a:r>
              <a:rPr lang="zh-CN" altLang="en-US">
                <a:ea typeface="宋体" panose="02010600030101010101" pitchFamily="2" charset="-122"/>
              </a:rPr>
              <a:t>天需求分析</a:t>
            </a:r>
            <a:endParaRPr lang="zh-CN" altLang="ja-JP">
              <a:ea typeface="宋体" panose="02010600030101010101" pitchFamily="2" charset="-122"/>
            </a:endParaRPr>
          </a:p>
          <a:p>
            <a:pPr lvl="1"/>
            <a:r>
              <a:rPr lang="zh-CN" altLang="en-US">
                <a:ea typeface="宋体" panose="02010600030101010101" pitchFamily="2" charset="-122"/>
              </a:rPr>
              <a:t>半天架构设计</a:t>
            </a:r>
            <a:endParaRPr lang="zh-CN" altLang="en-US">
              <a:ea typeface="宋体" panose="02010600030101010101" pitchFamily="2" charset="-122"/>
            </a:endParaRPr>
          </a:p>
          <a:p>
            <a:pPr lvl="1"/>
            <a:r>
              <a:rPr lang="en-US" altLang="zh-CN">
                <a:ea typeface="宋体" panose="02010600030101010101" pitchFamily="2" charset="-122"/>
              </a:rPr>
              <a:t>1</a:t>
            </a:r>
            <a:r>
              <a:rPr lang="zh-CN" altLang="en-US">
                <a:ea typeface="宋体" panose="02010600030101010101" pitchFamily="2" charset="-122"/>
              </a:rPr>
              <a:t>天开发</a:t>
            </a:r>
            <a:endParaRPr lang="zh-CN" altLang="en-US">
              <a:ea typeface="宋体" panose="02010600030101010101" pitchFamily="2" charset="-122"/>
            </a:endParaRPr>
          </a:p>
          <a:p>
            <a:pPr lvl="1"/>
            <a:r>
              <a:rPr lang="zh-CN" altLang="en-US">
                <a:ea typeface="宋体" panose="02010600030101010101" pitchFamily="2" charset="-122"/>
              </a:rPr>
              <a:t>半天测试</a:t>
            </a:r>
            <a:endParaRPr lang="zh-CN" altLang="en-US">
              <a:ea typeface="宋体" panose="02010600030101010101" pitchFamily="2" charset="-122"/>
            </a:endParaRPr>
          </a:p>
          <a:p>
            <a:pPr lvl="1"/>
            <a:r>
              <a:rPr lang="zh-CN" altLang="en-US">
                <a:ea typeface="宋体" panose="02010600030101010101" pitchFamily="2" charset="-122"/>
              </a:rPr>
              <a:t>半天上线</a:t>
            </a:r>
            <a:endParaRPr lang="zh-CN" altLang="en-US">
              <a:ea typeface="宋体" panose="02010600030101010101" pitchFamily="2" charset="-122"/>
            </a:endParaRPr>
          </a:p>
          <a:p>
            <a:pPr lvl="1"/>
            <a:r>
              <a:rPr lang="en-US" altLang="zh-CN">
                <a:ea typeface="宋体" panose="02010600030101010101" pitchFamily="2" charset="-122"/>
              </a:rPr>
              <a:t>1</a:t>
            </a:r>
            <a:r>
              <a:rPr lang="zh-CN" altLang="en-US">
                <a:ea typeface="宋体" panose="02010600030101010101" pitchFamily="2" charset="-122"/>
              </a:rPr>
              <a:t>天监测试运行</a:t>
            </a:r>
            <a:endParaRPr lang="zh-CN" altLang="en-US">
              <a:ea typeface="宋体" panose="02010600030101010101" pitchFamily="2" charset="-122"/>
            </a:endParaRPr>
          </a:p>
          <a:p>
            <a:pPr marL="635000" lvl="1" indent="0">
              <a:buNone/>
            </a:pPr>
            <a:endParaRPr lang="zh-CN" altLang="en-US">
              <a:ea typeface="宋体" panose="02010600030101010101" pitchFamily="2" charset="-122"/>
            </a:endParaRPr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愿景</a:t>
            </a:r>
            <a:endParaRPr 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743200"/>
            <a:ext cx="21031200" cy="9993600"/>
          </a:xfrm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r>
              <a:rPr lang="zh-CN" dirty="0">
                <a:ea typeface="宋体" panose="02010600030101010101" pitchFamily="2" charset="-122"/>
              </a:rPr>
              <a:t>技术上实现百万级并发，业务上干到三通一达</a:t>
            </a:r>
            <a:endParaRPr lang="ja-JP" altLang="en-US" dirty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/>
          <p:cNvSpPr>
            <a:spLocks noGrp="1"/>
          </p:cNvSpPr>
          <p:nvPr>
            <p:ph type="body" sz="quarter" idx="13"/>
          </p:nvPr>
        </p:nvSpPr>
        <p:spPr>
          <a:xfrm>
            <a:off x="11436985" y="7675880"/>
            <a:ext cx="3932555" cy="1163320"/>
          </a:xfrm>
        </p:spPr>
        <p:txBody>
          <a:bodyPr wrap="square"/>
          <a:lstStyle/>
          <a:p>
            <a:r>
              <a:rPr kumimoji="1" lang="zh-CN" altLang="en-US"/>
              <a:t>张林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quarter" idx="15"/>
          </p:nvPr>
        </p:nvSpPr>
        <p:spPr>
          <a:xfrm>
            <a:off x="7317105" y="6141720"/>
            <a:ext cx="16428085" cy="1209040"/>
          </a:xfrm>
        </p:spPr>
        <p:txBody>
          <a:bodyPr wrap="square"/>
          <a:lstStyle/>
          <a:p>
            <a:r>
              <a:rPr kumimoji="1" lang="zh-CN" altLang="en-US" dirty="0">
                <a:sym typeface="+mn-ea"/>
              </a:rPr>
              <a:t>通达物流系统架构设计</a:t>
            </a:r>
            <a:endParaRPr kumimoji="1" lang="en-US" altLang="ja-JP" dirty="0"/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背景</a:t>
            </a:r>
            <a:endParaRPr 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r>
              <a:rPr lang="ja-JP" altLang="en-US"/>
              <a:t>通达是某上市公司全资投资成立的一</a:t>
            </a:r>
            <a:r>
              <a:rPr lang="ja-JP" altLang="en-US" dirty="0"/>
              <a:t>家物流快递公司，主要进行同城快递业务</a:t>
            </a:r>
            <a:r>
              <a:rPr lang="ja-JP" altLang="en-US"/>
              <a:t>，公司刚刚成立，组建</a:t>
            </a:r>
            <a:r>
              <a:rPr lang="en-US" altLang="ja-JP" dirty="0"/>
              <a:t>20</a:t>
            </a:r>
            <a:r>
              <a:rPr lang="ja-JP" altLang="en-US" dirty="0"/>
              <a:t>人技术部门，准备两个月后系统开发完成</a:t>
            </a:r>
            <a:r>
              <a:rPr lang="ja-JP" altLang="en-US"/>
              <a:t>上线，你是后端架构师，请你完成</a:t>
            </a:r>
            <a:r>
              <a:rPr lang="ja-JP" altLang="en-US" dirty="0"/>
              <a:t>系统顶层</a:t>
            </a:r>
            <a:r>
              <a:rPr lang="ja-JP" altLang="en-US"/>
              <a:t>架构设计，并组织</a:t>
            </a:r>
            <a:r>
              <a:rPr lang="ja-JP" altLang="en-US" dirty="0"/>
              <a:t>架构评审</a:t>
            </a:r>
            <a:r>
              <a:rPr lang="ja-JP" altLang="en-US"/>
              <a:t>会议。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/>
              <a:t>说明</a:t>
            </a:r>
            <a:r>
              <a:rPr lang="zh-CN" altLang="en-US" dirty="0"/>
              <a:t>：</a:t>
            </a:r>
            <a:r>
              <a:rPr lang="ja-JP" altLang="en-US"/>
              <a:t>技术部没技术负责人</a:t>
            </a:r>
            <a:r>
              <a:rPr lang="zh-CN" altLang="en-US" dirty="0"/>
              <a:t>，</a:t>
            </a:r>
            <a:r>
              <a:rPr lang="ja-JP" altLang="en-US"/>
              <a:t>由产品负责人兼管</a:t>
            </a:r>
            <a:r>
              <a:rPr lang="zh-CN" altLang="en-US" dirty="0"/>
              <a:t>（</a:t>
            </a:r>
            <a:r>
              <a:rPr lang="ja-JP" altLang="en-US"/>
              <a:t>产品负责人为原某互联网大厂的产品总监</a:t>
            </a:r>
            <a:r>
              <a:rPr lang="zh-CN" altLang="en-US" dirty="0"/>
              <a:t>，</a:t>
            </a:r>
            <a:r>
              <a:rPr lang="ja-JP" altLang="en-US"/>
              <a:t>研发出身</a:t>
            </a:r>
            <a:r>
              <a:rPr lang="zh-CN" altLang="en-US" dirty="0"/>
              <a:t>），</a:t>
            </a:r>
            <a:r>
              <a:rPr lang="ja-JP" altLang="en-US"/>
              <a:t>架构师</a:t>
            </a:r>
            <a:r>
              <a:rPr lang="zh-CN" altLang="en-US" dirty="0"/>
              <a:t>（</a:t>
            </a:r>
            <a:r>
              <a:rPr lang="ja-JP" altLang="en-US"/>
              <a:t>你</a:t>
            </a:r>
            <a:r>
              <a:rPr lang="zh-CN" altLang="en-US" dirty="0"/>
              <a:t>）</a:t>
            </a:r>
            <a:r>
              <a:rPr lang="ja-JP" altLang="en-US"/>
              <a:t>是技术部最资深的技术人员</a:t>
            </a:r>
            <a:r>
              <a:rPr lang="zh-CN" altLang="en-US" dirty="0"/>
              <a:t>。</a:t>
            </a:r>
            <a:endParaRPr lang="ja-JP" altLang="en-US" dirty="0"/>
          </a:p>
          <a:p>
            <a:endParaRPr lang="ja-JP" altLang="en-US" dirty="0"/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需求</a:t>
            </a:r>
            <a:r>
              <a:rPr lang="zh-CN" altLang="ja-JP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功能</a:t>
            </a:r>
            <a:r>
              <a:rPr lang="zh-CN" altLang="ja-JP" dirty="0">
                <a:latin typeface="微软雅黑" panose="020B0503020204020204" pitchFamily="34" charset="-122"/>
                <a:ea typeface="微软雅黑" panose="020B0503020204020204" pitchFamily="34" charset="-122"/>
              </a:rPr>
              <a:t>概述</a:t>
            </a:r>
            <a:endParaRPr lang="zh-CN" altLang="ja-JP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/>
              <a:t>用户通过</a:t>
            </a:r>
            <a:r>
              <a:rPr lang="en-US" dirty="0"/>
              <a:t>app</a:t>
            </a:r>
            <a:r>
              <a:rPr lang="ja-JP" altLang="en-US"/>
              <a:t>发起快递下单请求并支付</a:t>
            </a:r>
            <a:endParaRPr lang="en-US" altLang="ja-JP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/>
              <a:t>快递员通过自己的</a:t>
            </a:r>
            <a:r>
              <a:rPr lang="en-US" altLang="ja-JP" dirty="0"/>
              <a:t>App</a:t>
            </a:r>
            <a:r>
              <a:rPr lang="ja-JP" altLang="en-US"/>
              <a:t>上报自己的地理位置</a:t>
            </a:r>
            <a:r>
              <a:rPr lang="zh-CN" altLang="en-US" dirty="0"/>
              <a:t>，</a:t>
            </a:r>
            <a:r>
              <a:rPr lang="ja-JP" altLang="en-US"/>
              <a:t>每</a:t>
            </a:r>
            <a:r>
              <a:rPr lang="en-US" altLang="zh-CN" dirty="0"/>
              <a:t>30</a:t>
            </a:r>
            <a:r>
              <a:rPr lang="ja-JP" altLang="en-US"/>
              <a:t>秒上报一次</a:t>
            </a:r>
            <a:endParaRPr lang="ja-JP" alt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dirty="0"/>
              <a:t>系统收到快递</a:t>
            </a:r>
            <a:r>
              <a:rPr lang="ja-JP" altLang="en-US"/>
              <a:t>请求后，向距离用户直线距离</a:t>
            </a:r>
            <a:r>
              <a:rPr lang="en-US" altLang="zh-CN" dirty="0"/>
              <a:t>5km</a:t>
            </a:r>
            <a:r>
              <a:rPr lang="ja-JP" altLang="en-US"/>
              <a:t>内的所有快递员发送通知</a:t>
            </a:r>
            <a:endParaRPr lang="ja-JP" alt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dirty="0"/>
              <a:t>快递员需要进行抢单，第一个抢单的快递员得到配单，系统向其发送用户详细地址</a:t>
            </a:r>
            <a:endParaRPr lang="ja-JP" alt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dirty="0"/>
              <a:t>快递员到用户处收取快递，并记录到系统中：已收件</a:t>
            </a:r>
            <a:endParaRPr lang="ja-JP" altLang="en-US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 dirty="0"/>
              <a:t>快递员将快递送到目的地，并记录到系统</a:t>
            </a:r>
            <a:r>
              <a:rPr lang="ja-JP" altLang="en-US"/>
              <a:t>中：已送达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/>
              <a:t>说明</a:t>
            </a:r>
            <a:r>
              <a:rPr lang="zh-CN" altLang="en-US" dirty="0"/>
              <a:t>：</a:t>
            </a:r>
            <a:r>
              <a:rPr lang="ja-JP" altLang="en-US"/>
              <a:t>预计上线后三个月日单超过</a:t>
            </a:r>
            <a:r>
              <a:rPr lang="en-US" altLang="zh-CN" dirty="0"/>
              <a:t>1</a:t>
            </a:r>
            <a:r>
              <a:rPr lang="ja-JP" altLang="en-US"/>
              <a:t>万</a:t>
            </a:r>
            <a:r>
              <a:rPr lang="zh-CN" altLang="en-US" dirty="0"/>
              <a:t>，</a:t>
            </a:r>
            <a:r>
              <a:rPr lang="ja-JP" altLang="en-US"/>
              <a:t>一年日单超过</a:t>
            </a:r>
            <a:r>
              <a:rPr lang="en-US" altLang="zh-CN" dirty="0"/>
              <a:t>50</a:t>
            </a:r>
            <a:r>
              <a:rPr lang="ja-JP" altLang="en-US"/>
              <a:t>万</a:t>
            </a:r>
            <a:endParaRPr lang="ja-JP" altLang="en-US" dirty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技术方案建议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/>
              <a:t>用户下单请求通过负载均衡服务器分发给下单网关集群</a:t>
            </a:r>
            <a:endParaRPr lang="en-US" altLang="ja-JP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/>
              <a:t>使用消息队列向</a:t>
            </a:r>
            <a:r>
              <a:rPr lang="en-US" altLang="zh-CN" dirty="0"/>
              <a:t>5</a:t>
            </a:r>
            <a:r>
              <a:rPr lang="en-US" altLang="ja-JP" dirty="0"/>
              <a:t>km</a:t>
            </a:r>
            <a:r>
              <a:rPr lang="ja-JP" altLang="en-US"/>
              <a:t>内的快递员发送通知</a:t>
            </a:r>
            <a:r>
              <a:rPr lang="zh-CN" altLang="en-US" dirty="0"/>
              <a:t>（</a:t>
            </a:r>
            <a:r>
              <a:rPr lang="ja-JP" altLang="en-US"/>
              <a:t>消费者服务器获取的消息内容包括</a:t>
            </a:r>
            <a:r>
              <a:rPr lang="zh-CN" altLang="en-US" dirty="0"/>
              <a:t>：</a:t>
            </a:r>
            <a:r>
              <a:rPr lang="ja-JP" altLang="en-US"/>
              <a:t>用户地址</a:t>
            </a:r>
            <a:r>
              <a:rPr lang="zh-CN" altLang="en-US" dirty="0"/>
              <a:t>，</a:t>
            </a:r>
            <a:r>
              <a:rPr lang="ja-JP" altLang="en-US"/>
              <a:t>快递员列表</a:t>
            </a:r>
            <a:r>
              <a:rPr lang="zh-CN" altLang="en-US" dirty="0"/>
              <a:t>）</a:t>
            </a:r>
            <a:endParaRPr lang="en-US" altLang="zh-CN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/>
              <a:t>快递员实时位置缓存在分布式缓存</a:t>
            </a:r>
            <a:r>
              <a:rPr lang="en-US" altLang="ja-JP" dirty="0" err="1"/>
              <a:t>Redis</a:t>
            </a:r>
            <a:r>
              <a:rPr lang="ja-JP" altLang="en-US"/>
              <a:t>中</a:t>
            </a:r>
            <a:endParaRPr lang="en-US" altLang="zh-CN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ja-JP" altLang="en-US"/>
              <a:t>数据存储使用</a:t>
            </a:r>
            <a:r>
              <a:rPr lang="en-US" altLang="ja-JP" dirty="0"/>
              <a:t>MySQL</a:t>
            </a:r>
            <a:r>
              <a:rPr lang="zh-CN" altLang="en-US" dirty="0"/>
              <a:t>，</a:t>
            </a:r>
            <a:r>
              <a:rPr lang="ja-JP" altLang="en-US"/>
              <a:t>第一个上线版本不要求做数据分片</a:t>
            </a:r>
            <a:r>
              <a:rPr lang="zh-CN" altLang="en-US" dirty="0"/>
              <a:t>，</a:t>
            </a:r>
            <a:r>
              <a:rPr lang="ja-JP" altLang="en-US"/>
              <a:t>但要做主从复制</a:t>
            </a:r>
            <a:endParaRPr lang="en-US" altLang="ja-JP" dirty="0"/>
          </a:p>
          <a:p>
            <a:endParaRPr lang="en-US" dirty="0"/>
          </a:p>
          <a:p>
            <a:r>
              <a:rPr lang="ja-JP" altLang="en-US"/>
              <a:t>说明</a:t>
            </a:r>
            <a:r>
              <a:rPr lang="zh-CN" altLang="en-US" dirty="0"/>
              <a:t>：</a:t>
            </a:r>
            <a:r>
              <a:rPr lang="ja-JP" altLang="en-US"/>
              <a:t>以上技术方案建议是公司请的外部技术顾问</a:t>
            </a:r>
            <a:r>
              <a:rPr lang="zh-CN" altLang="en-US" dirty="0"/>
              <a:t>（</a:t>
            </a:r>
            <a:r>
              <a:rPr lang="ja-JP" altLang="en-US"/>
              <a:t>该顾问是产品负责人的朋友</a:t>
            </a:r>
            <a:r>
              <a:rPr lang="zh-CN" altLang="en-US" dirty="0"/>
              <a:t>）</a:t>
            </a:r>
            <a:r>
              <a:rPr lang="ja-JP" altLang="en-US"/>
              <a:t>给出的</a:t>
            </a:r>
            <a:r>
              <a:rPr lang="zh-CN" altLang="en-US" dirty="0"/>
              <a:t>，</a:t>
            </a:r>
            <a:r>
              <a:rPr lang="ja-JP" altLang="en-US"/>
              <a:t>具体是否合适请架构师自己定夺</a:t>
            </a:r>
            <a:endParaRPr lang="en-US" dirty="0"/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ja-JP" dirty="0">
                <a:latin typeface="微软雅黑" panose="020B0503020204020204" pitchFamily="34" charset="-122"/>
                <a:ea typeface="微软雅黑" panose="020B0503020204020204" pitchFamily="34" charset="-122"/>
              </a:rPr>
              <a:t>非</a:t>
            </a:r>
            <a:r>
              <a:rPr lang="ja-JP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需求</a:t>
            </a:r>
            <a:r>
              <a:rPr lang="zh-CN" altLang="ja-JP" dirty="0">
                <a:latin typeface="微软雅黑" panose="020B0503020204020204" pitchFamily="34" charset="-122"/>
                <a:ea typeface="微软雅黑" panose="020B0503020204020204" pitchFamily="34" charset="-122"/>
              </a:rPr>
              <a:t>功能</a:t>
            </a:r>
            <a:r>
              <a:rPr lang="zh-CN" altLang="ja-JP" dirty="0">
                <a:latin typeface="微软雅黑" panose="020B0503020204020204" pitchFamily="34" charset="-122"/>
                <a:ea typeface="微软雅黑" panose="020B0503020204020204" pitchFamily="34" charset="-122"/>
              </a:rPr>
              <a:t>概述</a:t>
            </a:r>
            <a:endParaRPr lang="zh-CN" altLang="ja-JP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dirty="0">
                <a:ea typeface="宋体" panose="02010600030101010101" pitchFamily="2" charset="-122"/>
              </a:rPr>
              <a:t>先期实现</a:t>
            </a:r>
            <a:r>
              <a:rPr lang="en-US" altLang="zh-CN" dirty="0">
                <a:ea typeface="宋体" panose="02010600030101010101" pitchFamily="2" charset="-122"/>
              </a:rPr>
              <a:t>3</a:t>
            </a:r>
            <a:r>
              <a:rPr lang="zh-CN" altLang="en-US" dirty="0">
                <a:ea typeface="宋体" panose="02010600030101010101" pitchFamily="2" charset="-122"/>
              </a:rPr>
              <a:t>个</a:t>
            </a:r>
            <a:r>
              <a:rPr lang="en-US" altLang="zh-CN" dirty="0">
                <a:ea typeface="宋体" panose="02010600030101010101" pitchFamily="2" charset="-122"/>
              </a:rPr>
              <a:t>9</a:t>
            </a:r>
            <a:r>
              <a:rPr lang="zh-CN" altLang="en-US" dirty="0">
                <a:ea typeface="宋体" panose="02010600030101010101" pitchFamily="2" charset="-122"/>
              </a:rPr>
              <a:t>的高可用</a:t>
            </a:r>
            <a:endParaRPr lang="en-US" altLang="ja-JP" dirty="0"/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ja-JP" dirty="0">
                <a:ea typeface="宋体" panose="02010600030101010101" pitchFamily="2" charset="-122"/>
                <a:sym typeface="+mn-ea"/>
              </a:rPr>
              <a:t>平均响应时间控制在</a:t>
            </a:r>
            <a:r>
              <a:rPr lang="en-US" altLang="zh-CN" dirty="0">
                <a:ea typeface="宋体" panose="02010600030101010101" pitchFamily="2" charset="-122"/>
                <a:sym typeface="+mn-ea"/>
              </a:rPr>
              <a:t>200ms</a:t>
            </a:r>
            <a:r>
              <a:rPr lang="zh-CN" altLang="en-US" dirty="0">
                <a:ea typeface="宋体" panose="02010600030101010101" pitchFamily="2" charset="-122"/>
                <a:sym typeface="+mn-ea"/>
              </a:rPr>
              <a:t>以内</a:t>
            </a:r>
            <a:endParaRPr lang="zh-CN" altLang="en-US" dirty="0">
              <a:ea typeface="宋体" panose="02010600030101010101" pitchFamily="2" charset="-122"/>
              <a:sym typeface="+mn-ea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dirty="0">
                <a:ea typeface="宋体" panose="02010600030101010101" pitchFamily="2" charset="-122"/>
              </a:rPr>
              <a:t>应用实现弹性扩缩容</a:t>
            </a:r>
            <a:endParaRPr lang="zh-CN" altLang="en-US" dirty="0">
              <a:ea typeface="宋体" panose="02010600030101010101" pitchFamily="2" charset="-122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zh-CN" altLang="en-US" dirty="0">
                <a:ea typeface="宋体" panose="02010600030101010101" pitchFamily="2" charset="-122"/>
              </a:rPr>
              <a:t>采用微服务治理策略</a:t>
            </a:r>
            <a:endParaRPr lang="zh-CN" altLang="en-US" dirty="0"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dirty="0">
                <a:latin typeface="微软雅黑" panose="020B0503020204020204" pitchFamily="34" charset="-122"/>
                <a:ea typeface="微软雅黑" panose="020B0503020204020204" pitchFamily="34" charset="-122"/>
              </a:rPr>
              <a:t>用例图</a:t>
            </a:r>
            <a:endParaRPr lang="zh-CN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内容占位符 3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9305290" y="2878455"/>
            <a:ext cx="13622020" cy="8521700"/>
          </a:xfrm>
          <a:prstGeom prst="rect">
            <a:avLst/>
          </a:prstGeom>
        </p:spPr>
      </p:pic>
      <p:sp>
        <p:nvSpPr>
          <p:cNvPr id="7" name="Content Placeholder 2"/>
          <p:cNvSpPr>
            <a:spLocks noGrp="1"/>
          </p:cNvSpPr>
          <p:nvPr/>
        </p:nvSpPr>
        <p:spPr>
          <a:xfrm>
            <a:off x="1676400" y="2743200"/>
            <a:ext cx="9213850" cy="8656320"/>
          </a:xfrm>
          <a:prstGeom prst="rect">
            <a:avLst/>
          </a:prstGeom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>
            <a:lvl1pPr marL="0" marR="0" indent="0" algn="l" defTabSz="825500" latinLnBrk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Pct val="125000"/>
              <a:buFontTx/>
              <a:buNone/>
              <a:defRPr sz="4000" b="0" i="0" u="none" strike="noStrike" cap="none" spc="0" baseline="0">
                <a:solidFill>
                  <a:srgbClr val="FFFFFF"/>
                </a:solidFill>
                <a:uFillTx/>
                <a:latin typeface="Helvetica" pitchFamily="2" charset="0"/>
                <a:ea typeface="Alibaba PuHuiTi"/>
                <a:cs typeface="Alibaba PuHuiTi"/>
                <a:sym typeface="Alibaba PuHuiTi"/>
              </a:defRPr>
            </a:lvl1pPr>
            <a:lvl2pPr marL="1270000" marR="0" indent="-635000" algn="l" defTabSz="825500" latinLnBrk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Pct val="125000"/>
              <a:buFont typeface="Arial" panose="020B0604020202020204" pitchFamily="34" charset="0"/>
              <a:buChar char="•"/>
              <a:defRPr sz="3600" b="0" i="0" u="none" strike="noStrike" cap="none" spc="0" baseline="0">
                <a:solidFill>
                  <a:srgbClr val="FFFFFF"/>
                </a:solidFill>
                <a:uFillTx/>
                <a:latin typeface="Helvetica" pitchFamily="2" charset="0"/>
                <a:ea typeface="Alibaba PuHuiTi"/>
                <a:cs typeface="Alibaba PuHuiTi"/>
                <a:sym typeface="Alibaba PuHuiTi"/>
              </a:defRPr>
            </a:lvl2pPr>
            <a:lvl3pPr marL="1905000" marR="0" indent="-635000" algn="l" defTabSz="825500" latinLnBrk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Pct val="80000"/>
              <a:buFont typeface="Wingdings" panose="05000000000000000000" pitchFamily="2" charset="2"/>
              <a:buChar char="Ø"/>
              <a:defRPr sz="3600" b="0" i="0" u="none" strike="noStrike" cap="none" spc="0" baseline="0">
                <a:solidFill>
                  <a:srgbClr val="FFFFFF"/>
                </a:solidFill>
                <a:uFillTx/>
                <a:latin typeface="Helvetica" pitchFamily="2" charset="0"/>
                <a:ea typeface="Alibaba PuHuiTi"/>
                <a:cs typeface="Alibaba PuHuiTi"/>
                <a:sym typeface="Alibaba PuHuiTi"/>
              </a:defRPr>
            </a:lvl3pPr>
            <a:lvl4pPr marL="2540000" marR="0" indent="-635000" algn="l" defTabSz="825500" latinLnBrk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Pct val="80000"/>
              <a:buFont typeface="Wingdings" panose="05000000000000000000" pitchFamily="2" charset="2"/>
              <a:buChar char="Ø"/>
              <a:defRPr sz="3600" b="0" i="0" u="none" strike="noStrike" cap="none" spc="0" baseline="0">
                <a:solidFill>
                  <a:srgbClr val="FFFFFF"/>
                </a:solidFill>
                <a:uFillTx/>
                <a:latin typeface="Helvetica" pitchFamily="2" charset="0"/>
                <a:ea typeface="Alibaba PuHuiTi"/>
                <a:cs typeface="Alibaba PuHuiTi"/>
                <a:sym typeface="Alibaba PuHuiTi"/>
              </a:defRPr>
            </a:lvl4pPr>
            <a:lvl5pPr marL="3175000" marR="0" indent="-635000" algn="l" defTabSz="825500" latinLnBrk="0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Tx/>
              <a:buSzPct val="80000"/>
              <a:buFont typeface="Wingdings" panose="05000000000000000000" pitchFamily="2" charset="2"/>
              <a:buChar char="Ø"/>
              <a:defRPr sz="3600" b="0" i="0" u="none" strike="noStrike" cap="none" spc="0" baseline="0">
                <a:solidFill>
                  <a:srgbClr val="FFFFFF"/>
                </a:solidFill>
                <a:uFillTx/>
                <a:latin typeface="Helvetica" pitchFamily="2" charset="0"/>
                <a:ea typeface="Alibaba PuHuiTi"/>
                <a:cs typeface="Alibaba PuHuiTi"/>
                <a:sym typeface="Alibaba PuHuiTi"/>
              </a:defRPr>
            </a:lvl5pPr>
            <a:lvl6pPr marL="3677920" marR="0" indent="-50292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defRPr sz="3800" b="0" i="0" u="none" strike="noStrike" cap="none" spc="0" baseline="0">
                <a:solidFill>
                  <a:srgbClr val="000000"/>
                </a:solidFill>
                <a:uFillTx/>
                <a:latin typeface="Alibaba PuHuiTi"/>
                <a:ea typeface="Alibaba PuHuiTi"/>
                <a:cs typeface="Alibaba PuHuiTi"/>
                <a:sym typeface="Alibaba PuHuiTi"/>
              </a:defRPr>
            </a:lvl6pPr>
            <a:lvl7pPr marL="4312920" marR="0" indent="-50292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defRPr sz="3800" b="0" i="0" u="none" strike="noStrike" cap="none" spc="0" baseline="0">
                <a:solidFill>
                  <a:srgbClr val="000000"/>
                </a:solidFill>
                <a:uFillTx/>
                <a:latin typeface="Alibaba PuHuiTi"/>
                <a:ea typeface="Alibaba PuHuiTi"/>
                <a:cs typeface="Alibaba PuHuiTi"/>
                <a:sym typeface="Alibaba PuHuiTi"/>
              </a:defRPr>
            </a:lvl7pPr>
            <a:lvl8pPr marL="4947920" marR="0" indent="-50292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defRPr sz="3800" b="0" i="0" u="none" strike="noStrike" cap="none" spc="0" baseline="0">
                <a:solidFill>
                  <a:srgbClr val="000000"/>
                </a:solidFill>
                <a:uFillTx/>
                <a:latin typeface="Alibaba PuHuiTi"/>
                <a:ea typeface="Alibaba PuHuiTi"/>
                <a:cs typeface="Alibaba PuHuiTi"/>
                <a:sym typeface="Alibaba PuHuiTi"/>
              </a:defRPr>
            </a:lvl8pPr>
            <a:lvl9pPr marL="5582920" marR="0" indent="-502920" algn="l" defTabSz="825500" latinLnBrk="0">
              <a:lnSpc>
                <a:spcPct val="100000"/>
              </a:lnSpc>
              <a:spcBef>
                <a:spcPts val="5900"/>
              </a:spcBef>
              <a:spcAft>
                <a:spcPts val="0"/>
              </a:spcAft>
              <a:buClrTx/>
              <a:buSzPct val="125000"/>
              <a:buFontTx/>
              <a:buChar char="•"/>
              <a:defRPr sz="3800" b="0" i="0" u="none" strike="noStrike" cap="none" spc="0" baseline="0">
                <a:solidFill>
                  <a:srgbClr val="000000"/>
                </a:solidFill>
                <a:uFillTx/>
                <a:latin typeface="Alibaba PuHuiTi"/>
                <a:ea typeface="Alibaba PuHuiTi"/>
                <a:cs typeface="Alibaba PuHuiTi"/>
                <a:sym typeface="Alibaba PuHuiTi"/>
              </a:defRPr>
            </a:lvl9pPr>
          </a:lstStyle>
          <a:p>
            <a:r>
              <a:rPr lang="zh-CN" dirty="0">
                <a:ea typeface="宋体" panose="02010600030101010101" pitchFamily="2" charset="-122"/>
              </a:rPr>
              <a:t>快递用例图</a:t>
            </a:r>
            <a:endParaRPr lang="ja-JP" altLang="en-US" dirty="0"/>
          </a:p>
          <a:p>
            <a:pPr lvl="1"/>
            <a:r>
              <a:rPr lang="zh-CN" altLang="en-US" dirty="0">
                <a:ea typeface="宋体" panose="02010600030101010101" pitchFamily="2" charset="-122"/>
              </a:rPr>
              <a:t>用户通过</a:t>
            </a:r>
            <a:r>
              <a:rPr lang="en-US" altLang="zh-CN" dirty="0">
                <a:ea typeface="宋体" panose="02010600030101010101" pitchFamily="2" charset="-122"/>
              </a:rPr>
              <a:t>APP</a:t>
            </a:r>
            <a:r>
              <a:rPr lang="zh-CN" altLang="en-US" dirty="0">
                <a:ea typeface="宋体" panose="02010600030101010101" pitchFamily="2" charset="-122"/>
              </a:rPr>
              <a:t>下单寄件</a:t>
            </a:r>
            <a:endParaRPr lang="en-US" altLang="ja-JP" dirty="0"/>
          </a:p>
          <a:p>
            <a:pPr lvl="1"/>
            <a:r>
              <a:rPr lang="zh-CN">
                <a:ea typeface="宋体" panose="02010600030101010101" pitchFamily="2" charset="-122"/>
              </a:rPr>
              <a:t>快递员收到系统通知，并抢单</a:t>
            </a:r>
            <a:endParaRPr lang="en-US" altLang="zh-CN" dirty="0"/>
          </a:p>
          <a:p>
            <a:pPr marL="635000" lvl="1" indent="0">
              <a:buNone/>
            </a:pPr>
            <a:endParaRPr lang="en-US" altLang="ja-JP" dirty="0"/>
          </a:p>
          <a:p>
            <a:endParaRPr lang="en-US" dirty="0"/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业务活动图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743200"/>
            <a:ext cx="8124825" cy="9993630"/>
          </a:xfrm>
          <a:ln w="12700">
            <a:miter lim="400000"/>
          </a:ln>
        </p:spPr>
        <p:txBody>
          <a:bodyPr lIns="50800" tIns="50800" rIns="50800" bIns="50800" anchor="t" anchorCtr="0">
            <a:normAutofit/>
          </a:bodyPr>
          <a:lstStyle/>
          <a:p>
            <a:r>
              <a:rPr lang="zh-CN" altLang="ja-JP" dirty="0">
                <a:ea typeface="宋体" panose="02010600030101010101" pitchFamily="2" charset="-122"/>
              </a:rPr>
              <a:t>业务活动图</a:t>
            </a:r>
            <a:endParaRPr lang="ja-JP" altLang="en-US" dirty="0"/>
          </a:p>
          <a:p>
            <a:pPr lvl="1"/>
            <a:r>
              <a:rPr lang="zh-CN" altLang="ja-JP">
                <a:ea typeface="宋体" panose="02010600030101010101" pitchFamily="2" charset="-122"/>
              </a:rPr>
              <a:t>描述用户下单到快递员下单的整个生命周期的活动状态。</a:t>
            </a:r>
            <a:endParaRPr lang="en-US" altLang="ja-JP" dirty="0"/>
          </a:p>
          <a:p>
            <a:endParaRPr lang="en-US" dirty="0"/>
          </a:p>
        </p:txBody>
      </p:sp>
      <p:pic>
        <p:nvPicPr>
          <p:cNvPr id="4" name="图片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10569575" y="2743200"/>
            <a:ext cx="10581005" cy="8806815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部署图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6400" y="2743200"/>
            <a:ext cx="8124825" cy="9993630"/>
          </a:xfrm>
          <a:ln w="12700">
            <a:miter lim="400000"/>
          </a:ln>
        </p:spPr>
        <p:txBody>
          <a:bodyPr lIns="50800" tIns="50800" rIns="50800" bIns="50800" anchor="t" anchorCtr="0">
            <a:normAutofit lnSpcReduction="10000"/>
          </a:bodyPr>
          <a:lstStyle/>
          <a:p>
            <a:r>
              <a:rPr lang="zh-CN" altLang="ja-JP" dirty="0">
                <a:ea typeface="宋体" panose="02010600030101010101" pitchFamily="2" charset="-122"/>
              </a:rPr>
              <a:t>整个架构主要分为四层，采用云服务</a:t>
            </a:r>
            <a:endParaRPr lang="ja-JP" altLang="en-US" dirty="0"/>
          </a:p>
          <a:p>
            <a:pPr lvl="1"/>
            <a:r>
              <a:rPr lang="en-US" altLang="zh-CN">
                <a:ea typeface="宋体" panose="02010600030101010101" pitchFamily="2" charset="-122"/>
              </a:rPr>
              <a:t>App Client </a:t>
            </a:r>
            <a:r>
              <a:rPr lang="zh-CN" altLang="en-US">
                <a:ea typeface="宋体" panose="02010600030101010101" pitchFamily="2" charset="-122"/>
              </a:rPr>
              <a:t>用户端，主要流量的入口</a:t>
            </a:r>
            <a:r>
              <a:rPr lang="zh-CN" altLang="ja-JP">
                <a:ea typeface="宋体" panose="02010600030101010101" pitchFamily="2" charset="-122"/>
              </a:rPr>
              <a:t>。</a:t>
            </a:r>
            <a:endParaRPr lang="zh-CN" altLang="ja-JP">
              <a:ea typeface="宋体" panose="02010600030101010101" pitchFamily="2" charset="-122"/>
            </a:endParaRPr>
          </a:p>
          <a:p>
            <a:pPr lvl="1"/>
            <a:r>
              <a:rPr lang="zh-CN" altLang="ja-JP">
                <a:ea typeface="宋体" panose="02010600030101010101" pitchFamily="2" charset="-122"/>
              </a:rPr>
              <a:t>网关层，主要是对外网流量进行路由及负载，结合流量和快递业务，衡估流量峰值大概在</a:t>
            </a:r>
            <a:r>
              <a:rPr lang="en-US" altLang="zh-CN">
                <a:ea typeface="宋体" panose="02010600030101010101" pitchFamily="2" charset="-122"/>
              </a:rPr>
              <a:t>1000</a:t>
            </a:r>
            <a:r>
              <a:rPr lang="zh-CN" altLang="en-US">
                <a:ea typeface="宋体" panose="02010600030101010101" pitchFamily="2" charset="-122"/>
              </a:rPr>
              <a:t>左右，三台网关即可</a:t>
            </a:r>
            <a:endParaRPr lang="zh-CN" altLang="ja-JP">
              <a:ea typeface="宋体" panose="02010600030101010101" pitchFamily="2" charset="-122"/>
            </a:endParaRPr>
          </a:p>
          <a:p>
            <a:pPr lvl="1"/>
            <a:r>
              <a:rPr lang="zh-CN" altLang="ja-JP">
                <a:ea typeface="宋体" panose="02010600030101010101" pitchFamily="2" charset="-122"/>
              </a:rPr>
              <a:t>应用层，主要是业务的处理层，分为用户服务和快递员服务，先期分别部署</a:t>
            </a:r>
            <a:r>
              <a:rPr lang="en-US" altLang="zh-CN">
                <a:ea typeface="宋体" panose="02010600030101010101" pitchFamily="2" charset="-122"/>
              </a:rPr>
              <a:t>3</a:t>
            </a:r>
            <a:r>
              <a:rPr lang="zh-CN" altLang="en-US">
                <a:ea typeface="宋体" panose="02010600030101010101" pitchFamily="2" charset="-122"/>
              </a:rPr>
              <a:t>台即可，后面弹性扩容即可</a:t>
            </a:r>
            <a:endParaRPr lang="zh-CN" altLang="en-US">
              <a:ea typeface="宋体" panose="02010600030101010101" pitchFamily="2" charset="-122"/>
            </a:endParaRPr>
          </a:p>
          <a:p>
            <a:pPr lvl="1"/>
            <a:r>
              <a:rPr lang="zh-CN" altLang="en-US" dirty="0">
                <a:ea typeface="宋体" panose="02010600030101010101" pitchFamily="2" charset="-122"/>
              </a:rPr>
              <a:t>数据层，数据媒介，分为</a:t>
            </a:r>
            <a:r>
              <a:rPr lang="en-US" altLang="zh-CN" dirty="0">
                <a:ea typeface="宋体" panose="02010600030101010101" pitchFamily="2" charset="-122"/>
              </a:rPr>
              <a:t>mysql db</a:t>
            </a:r>
            <a:r>
              <a:rPr lang="zh-CN" altLang="en-US" dirty="0">
                <a:ea typeface="宋体" panose="02010600030101010101" pitchFamily="2" charset="-122"/>
              </a:rPr>
              <a:t>和</a:t>
            </a:r>
            <a:r>
              <a:rPr lang="en-US" altLang="zh-CN" dirty="0">
                <a:ea typeface="宋体" panose="02010600030101010101" pitchFamily="2" charset="-122"/>
              </a:rPr>
              <a:t>redis</a:t>
            </a:r>
            <a:r>
              <a:rPr lang="zh-CN" altLang="en-US" dirty="0">
                <a:ea typeface="宋体" panose="02010600030101010101" pitchFamily="2" charset="-122"/>
              </a:rPr>
              <a:t>，</a:t>
            </a:r>
            <a:r>
              <a:rPr lang="en-US" altLang="zh-CN" dirty="0">
                <a:ea typeface="宋体" panose="02010600030101010101" pitchFamily="2" charset="-122"/>
              </a:rPr>
              <a:t>mysql </a:t>
            </a:r>
            <a:r>
              <a:rPr lang="zh-CN" altLang="en-US" dirty="0">
                <a:ea typeface="宋体" panose="02010600030101010101" pitchFamily="2" charset="-122"/>
              </a:rPr>
              <a:t>一主一从</a:t>
            </a:r>
            <a:r>
              <a:rPr lang="en-US" altLang="zh-CN" dirty="0">
                <a:ea typeface="宋体" panose="02010600030101010101" pitchFamily="2" charset="-122"/>
              </a:rPr>
              <a:t>(</a:t>
            </a:r>
            <a:r>
              <a:rPr lang="zh-CN" altLang="en-US" dirty="0">
                <a:ea typeface="宋体" panose="02010600030101010101" pitchFamily="2" charset="-122"/>
              </a:rPr>
              <a:t>条件允许建议两从以上</a:t>
            </a:r>
            <a:r>
              <a:rPr lang="en-US" altLang="zh-CN" dirty="0">
                <a:ea typeface="宋体" panose="02010600030101010101" pitchFamily="2" charset="-122"/>
              </a:rPr>
              <a:t>)</a:t>
            </a:r>
            <a:r>
              <a:rPr lang="zh-CN" altLang="en-US" dirty="0">
                <a:ea typeface="宋体" panose="02010600030101010101" pitchFamily="2" charset="-122"/>
              </a:rPr>
              <a:t>，</a:t>
            </a:r>
            <a:r>
              <a:rPr lang="en-US" altLang="zh-CN" dirty="0">
                <a:ea typeface="宋体" panose="02010600030101010101" pitchFamily="2" charset="-122"/>
              </a:rPr>
              <a:t>redis</a:t>
            </a:r>
            <a:r>
              <a:rPr lang="zh-CN" altLang="en-US" dirty="0">
                <a:ea typeface="宋体" panose="02010600030101010101" pitchFamily="2" charset="-122"/>
              </a:rPr>
              <a:t>云服务即可</a:t>
            </a:r>
            <a:endParaRPr lang="en-US" altLang="ja-JP" dirty="0"/>
          </a:p>
          <a:p>
            <a:endParaRPr 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89005" y="2743200"/>
            <a:ext cx="10064115" cy="9448800"/>
          </a:xfrm>
          <a:prstGeom prst="rect">
            <a:avLst/>
          </a:prstGeom>
        </p:spPr>
      </p:pic>
    </p:spTree>
  </p:cSld>
  <p:clrMapOvr>
    <a:masterClrMapping/>
  </p:clrMapOvr>
  <p:transition spd="med"/>
</p:sld>
</file>

<file path=ppt/tags/tag1.xml><?xml version="1.0" encoding="utf-8"?>
<p:tagLst xmlns:p="http://schemas.openxmlformats.org/presentationml/2006/main">
  <p:tag name="KSO_WM_UNIT_PLACING_PICTURE_USER_VIEWPORT" val="{&quot;height&quot;:5693,&quot;width&quot;:7980}"/>
</p:tagLst>
</file>

<file path=ppt/tags/tag2.xml><?xml version="1.0" encoding="utf-8"?>
<p:tagLst xmlns:p="http://schemas.openxmlformats.org/presentationml/2006/main">
  <p:tag name="KSO_WM_UNIT_PLACING_PICTURE_USER_VIEWPORT" val="{&quot;height&quot;:6105,&quot;width&quot;:7335}"/>
</p:tagLst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1161</Words>
  <Application>WPS 演示</Application>
  <PresentationFormat>Custom</PresentationFormat>
  <Paragraphs>94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8" baseType="lpstr">
      <vt:lpstr>Arial</vt:lpstr>
      <vt:lpstr>宋体</vt:lpstr>
      <vt:lpstr>Wingdings</vt:lpstr>
      <vt:lpstr>Helvetica Neue</vt:lpstr>
      <vt:lpstr>Helvetica Neue Medium</vt:lpstr>
      <vt:lpstr>Helvetica Neue Light</vt:lpstr>
      <vt:lpstr>Helvetica</vt:lpstr>
      <vt:lpstr>Alibaba PuHuiTi</vt:lpstr>
      <vt:lpstr>Helvetica Light</vt:lpstr>
      <vt:lpstr>Alibaba PuHuiTi</vt:lpstr>
      <vt:lpstr>微软雅黑</vt:lpstr>
      <vt:lpstr>Liberation Mono</vt:lpstr>
      <vt:lpstr>Arial Unicode MS</vt:lpstr>
      <vt:lpstr>White</vt:lpstr>
      <vt:lpstr>架构设计大作业</vt:lpstr>
      <vt:lpstr>PowerPoint 演示文稿</vt:lpstr>
      <vt:lpstr>背景</vt:lpstr>
      <vt:lpstr>产品需求</vt:lpstr>
      <vt:lpstr>技术方案建议</vt:lpstr>
      <vt:lpstr>需求功能概述</vt:lpstr>
      <vt:lpstr>要求</vt:lpstr>
      <vt:lpstr>要求</vt:lpstr>
      <vt:lpstr>业务活动图</vt:lpstr>
      <vt:lpstr>部署图</vt:lpstr>
      <vt:lpstr>部署图</vt:lpstr>
      <vt:lpstr>下单状态</vt:lpstr>
      <vt:lpstr>愿景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章节标题</dc:title>
  <dc:creator/>
  <cp:lastModifiedBy>lin</cp:lastModifiedBy>
  <cp:revision>347</cp:revision>
  <cp:lastPrinted>2019-10-08T09:23:00Z</cp:lastPrinted>
  <dcterms:created xsi:type="dcterms:W3CDTF">2020-08-24T10:01:52Z</dcterms:created>
  <dcterms:modified xsi:type="dcterms:W3CDTF">2020-08-24T10:47:12Z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2052-11.1.0.9912</vt:lpwstr>
  </property>
</Properties>
</file>