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504" r:id="rId3"/>
    <p:sldId id="503" r:id="rId4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EFF1"/>
    <a:srgbClr val="E3EDED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69" autoAdjust="0"/>
    <p:restoredTop sz="93778" autoAdjust="0"/>
  </p:normalViewPr>
  <p:slideViewPr>
    <p:cSldViewPr>
      <p:cViewPr varScale="1">
        <p:scale>
          <a:sx n="89" d="100"/>
          <a:sy n="89" d="100"/>
        </p:scale>
        <p:origin x="870" y="90"/>
      </p:cViewPr>
      <p:guideLst>
        <p:guide orient="horz" pos="1577"/>
        <p:guide pos="2873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EFD0D3-16A4-4D3F-B07D-2EF6AE92F7B4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ACCA9B-DFD8-4B08-AB41-A02133EF455A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2132062" y="3560401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pic>
        <p:nvPicPr>
          <p:cNvPr id="14" name="图片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1901" y="4820797"/>
            <a:ext cx="634018" cy="312056"/>
          </a:xfrm>
          <a:prstGeom prst="rect">
            <a:avLst/>
          </a:prstGeom>
        </p:spPr>
      </p:pic>
      <p:sp>
        <p:nvSpPr>
          <p:cNvPr id="7" name="标题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 showMasterSp="0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 showMasterSp="0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7544" y="1059582"/>
            <a:ext cx="8229600" cy="33944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357504"/>
            <a:ext cx="8229600" cy="702078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 showMasterSp="0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 showMasterSp="0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3" Type="http://schemas.openxmlformats.org/officeDocument/2006/relationships/theme" Target="../theme/theme1.xml"/><Relationship Id="rId32" Type="http://schemas.openxmlformats.org/officeDocument/2006/relationships/image" Target="../media/image21.png"/><Relationship Id="rId31" Type="http://schemas.openxmlformats.org/officeDocument/2006/relationships/image" Target="../media/image20.png"/><Relationship Id="rId30" Type="http://schemas.openxmlformats.org/officeDocument/2006/relationships/image" Target="../media/image19.png"/><Relationship Id="rId3" Type="http://schemas.openxmlformats.org/officeDocument/2006/relationships/slideLayout" Target="../slideLayouts/slideLayout3.xml"/><Relationship Id="rId29" Type="http://schemas.openxmlformats.org/officeDocument/2006/relationships/image" Target="../media/image18.jpeg"/><Relationship Id="rId28" Type="http://schemas.openxmlformats.org/officeDocument/2006/relationships/image" Target="../media/image17.jpeg"/><Relationship Id="rId27" Type="http://schemas.openxmlformats.org/officeDocument/2006/relationships/image" Target="../media/image16.jpeg"/><Relationship Id="rId26" Type="http://schemas.openxmlformats.org/officeDocument/2006/relationships/image" Target="../media/image15.jpeg"/><Relationship Id="rId25" Type="http://schemas.openxmlformats.org/officeDocument/2006/relationships/image" Target="../media/image14.jpeg"/><Relationship Id="rId24" Type="http://schemas.openxmlformats.org/officeDocument/2006/relationships/image" Target="../media/image13.jpeg"/><Relationship Id="rId23" Type="http://schemas.openxmlformats.org/officeDocument/2006/relationships/image" Target="../media/image12.jpeg"/><Relationship Id="rId22" Type="http://schemas.openxmlformats.org/officeDocument/2006/relationships/image" Target="../media/image11.jpeg"/><Relationship Id="rId21" Type="http://schemas.openxmlformats.org/officeDocument/2006/relationships/image" Target="../media/image10.jpeg"/><Relationship Id="rId20" Type="http://schemas.openxmlformats.org/officeDocument/2006/relationships/image" Target="../media/image9.jpeg"/><Relationship Id="rId2" Type="http://schemas.openxmlformats.org/officeDocument/2006/relationships/slideLayout" Target="../slideLayouts/slideLayout2.xml"/><Relationship Id="rId19" Type="http://schemas.openxmlformats.org/officeDocument/2006/relationships/image" Target="../media/image8.jpeg"/><Relationship Id="rId18" Type="http://schemas.openxmlformats.org/officeDocument/2006/relationships/image" Target="../media/image7.jpeg"/><Relationship Id="rId17" Type="http://schemas.openxmlformats.org/officeDocument/2006/relationships/image" Target="../media/image6.jpeg"/><Relationship Id="rId16" Type="http://schemas.openxmlformats.org/officeDocument/2006/relationships/image" Target="../media/image5.jpeg"/><Relationship Id="rId15" Type="http://schemas.openxmlformats.org/officeDocument/2006/relationships/image" Target="../media/image4.jpeg"/><Relationship Id="rId14" Type="http://schemas.openxmlformats.org/officeDocument/2006/relationships/image" Target="../media/image3.png"/><Relationship Id="rId13" Type="http://schemas.openxmlformats.org/officeDocument/2006/relationships/image" Target="../media/image2.jpeg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pic>
        <p:nvPicPr>
          <p:cNvPr id="35" name="图片 34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1369" y="4802665"/>
            <a:ext cx="544272" cy="319724"/>
          </a:xfrm>
          <a:prstGeom prst="rect">
            <a:avLst/>
          </a:prstGeom>
        </p:spPr>
      </p:pic>
      <p:pic>
        <p:nvPicPr>
          <p:cNvPr id="36" name="图片 35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0651" y="4806724"/>
            <a:ext cx="590718" cy="315665"/>
          </a:xfrm>
          <a:prstGeom prst="rect">
            <a:avLst/>
          </a:prstGeom>
        </p:spPr>
      </p:pic>
      <p:pic>
        <p:nvPicPr>
          <p:cNvPr id="37" name="图片 36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799" y="4811846"/>
            <a:ext cx="734142" cy="310542"/>
          </a:xfrm>
          <a:prstGeom prst="rect">
            <a:avLst/>
          </a:prstGeom>
        </p:spPr>
      </p:pic>
      <p:pic>
        <p:nvPicPr>
          <p:cNvPr id="38" name="图片 37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0413" y="4800690"/>
            <a:ext cx="491386" cy="317162"/>
          </a:xfrm>
          <a:prstGeom prst="rect">
            <a:avLst/>
          </a:prstGeom>
        </p:spPr>
      </p:pic>
      <p:pic>
        <p:nvPicPr>
          <p:cNvPr id="39" name="图片 38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8457" y="4796127"/>
            <a:ext cx="641957" cy="326262"/>
          </a:xfrm>
          <a:prstGeom prst="rect">
            <a:avLst/>
          </a:prstGeom>
        </p:spPr>
      </p:pic>
      <p:pic>
        <p:nvPicPr>
          <p:cNvPr id="40" name="图片 39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896" y="4799498"/>
            <a:ext cx="611560" cy="322891"/>
          </a:xfrm>
          <a:prstGeom prst="rect">
            <a:avLst/>
          </a:prstGeom>
        </p:spPr>
      </p:pic>
      <p:pic>
        <p:nvPicPr>
          <p:cNvPr id="41" name="图片 40"/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476" y="4779840"/>
            <a:ext cx="726224" cy="331784"/>
          </a:xfrm>
          <a:prstGeom prst="rect">
            <a:avLst/>
          </a:prstGeom>
        </p:spPr>
      </p:pic>
      <p:pic>
        <p:nvPicPr>
          <p:cNvPr id="42" name="图片 41"/>
          <p:cNvPicPr>
            <a:picLocks noChangeAspect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6" y="4786539"/>
            <a:ext cx="459656" cy="328121"/>
          </a:xfrm>
          <a:prstGeom prst="rect">
            <a:avLst/>
          </a:prstGeom>
        </p:spPr>
      </p:pic>
      <p:cxnSp>
        <p:nvCxnSpPr>
          <p:cNvPr id="9" name="直接连接符 8"/>
          <p:cNvCxnSpPr/>
          <p:nvPr userDrawn="1"/>
        </p:nvCxnSpPr>
        <p:spPr>
          <a:xfrm>
            <a:off x="682228" y="255836"/>
            <a:ext cx="84652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组合 12"/>
          <p:cNvGrpSpPr/>
          <p:nvPr userDrawn="1"/>
        </p:nvGrpSpPr>
        <p:grpSpPr>
          <a:xfrm>
            <a:off x="-6759" y="-20103"/>
            <a:ext cx="9187545" cy="5200853"/>
            <a:chOff x="-6759" y="-26804"/>
            <a:chExt cx="9187545" cy="6934470"/>
          </a:xfrm>
        </p:grpSpPr>
        <p:sp>
          <p:nvSpPr>
            <p:cNvPr id="7" name="矩形 6"/>
            <p:cNvSpPr/>
            <p:nvPr userDrawn="1"/>
          </p:nvSpPr>
          <p:spPr>
            <a:xfrm>
              <a:off x="890827" y="-26804"/>
              <a:ext cx="4213386" cy="492443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>
                  <a:rot lat="0" lon="0" rev="0"/>
                </a:camera>
                <a:lightRig rig="contrasting" dir="t">
                  <a:rot lat="0" lon="0" rev="4500000"/>
                </a:lightRig>
              </a:scene3d>
              <a:sp3d contourW="6350" prstMaterial="metal">
                <a:bevelT w="127000" h="31750" prst="relaxedInset"/>
                <a:contourClr>
                  <a:schemeClr val="accent1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zh-CN" altLang="en-US" sz="1800" b="1" cap="all" spc="0" dirty="0">
                  <a:ln w="0"/>
                  <a:gradFill flip="none">
                    <a:gsLst>
                      <a:gs pos="0">
                        <a:schemeClr val="accent1">
                          <a:tint val="75000"/>
                          <a:shade val="75000"/>
                          <a:satMod val="170000"/>
                        </a:schemeClr>
                      </a:gs>
                      <a:gs pos="49000">
                        <a:schemeClr val="accent1">
                          <a:tint val="88000"/>
                          <a:shade val="65000"/>
                          <a:satMod val="172000"/>
                        </a:schemeClr>
                      </a:gs>
                      <a:gs pos="50000">
                        <a:schemeClr val="accent1">
                          <a:shade val="65000"/>
                          <a:satMod val="130000"/>
                        </a:schemeClr>
                      </a:gs>
                      <a:gs pos="92000">
                        <a:schemeClr val="accent1">
                          <a:shade val="50000"/>
                          <a:satMod val="120000"/>
                        </a:schemeClr>
                      </a:gs>
                      <a:gs pos="100000">
                        <a:schemeClr val="accent1">
                          <a:shade val="48000"/>
                          <a:satMod val="120000"/>
                        </a:schemeClr>
                      </a:gs>
                    </a:gsLst>
                    <a:lin ang="5400000"/>
                  </a:gradFill>
                  <a:effectLst>
                    <a:reflection blurRad="12700" stA="50000" endPos="50000" dist="5000" dir="5400000" sy="-100000" rotWithShape="0"/>
                  </a:effectLst>
                </a:rPr>
                <a:t>做口碑最好的人工智能在线教育品牌！</a:t>
              </a:r>
              <a:endParaRPr lang="zh-CN" altLang="en-US" sz="1800" b="1" cap="all" spc="0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endParaRPr>
            </a:p>
          </p:txBody>
        </p:sp>
        <p:grpSp>
          <p:nvGrpSpPr>
            <p:cNvPr id="10" name="组合 9"/>
            <p:cNvGrpSpPr/>
            <p:nvPr userDrawn="1"/>
          </p:nvGrpSpPr>
          <p:grpSpPr>
            <a:xfrm>
              <a:off x="-6759" y="6293932"/>
              <a:ext cx="9144000" cy="613734"/>
              <a:chOff x="3516" y="6274325"/>
              <a:chExt cx="9144000" cy="613734"/>
            </a:xfrm>
            <a:effectLst>
              <a:glow rad="228600">
                <a:schemeClr val="accent6">
                  <a:satMod val="175000"/>
                  <a:alpha val="40000"/>
                </a:schemeClr>
              </a:glow>
            </a:effectLst>
          </p:grpSpPr>
          <p:pic>
            <p:nvPicPr>
              <p:cNvPr id="26" name="图片 25"/>
              <p:cNvPicPr>
                <a:picLocks noChangeAspect="1"/>
              </p:cNvPicPr>
              <p:nvPr userDrawn="1"/>
            </p:nvPicPr>
            <p:blipFill>
              <a:blip r:embed="rId2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516" y="6274325"/>
                <a:ext cx="9144000" cy="61373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7" name="图片 26"/>
              <p:cNvPicPr>
                <a:picLocks noChangeAspect="1"/>
              </p:cNvPicPr>
              <p:nvPr userDrawn="1"/>
            </p:nvPicPr>
            <p:blipFill>
              <a:blip r:embed="rId2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419435" y="6398850"/>
                <a:ext cx="576064" cy="41147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8" name="图片 27"/>
              <p:cNvPicPr>
                <a:picLocks noChangeAspect="1"/>
              </p:cNvPicPr>
              <p:nvPr userDrawn="1"/>
            </p:nvPicPr>
            <p:blipFill>
              <a:blip r:embed="rId2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995498" y="6382052"/>
                <a:ext cx="672731" cy="44175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9" name="图片 28"/>
              <p:cNvPicPr>
                <a:picLocks noChangeAspect="1"/>
              </p:cNvPicPr>
              <p:nvPr userDrawn="1"/>
            </p:nvPicPr>
            <p:blipFill>
              <a:blip r:embed="rId2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622123" y="6394589"/>
                <a:ext cx="494617" cy="43526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0" name="图片 29"/>
              <p:cNvPicPr>
                <a:picLocks noChangeAspect="1"/>
              </p:cNvPicPr>
              <p:nvPr userDrawn="1"/>
            </p:nvPicPr>
            <p:blipFill>
              <a:blip r:embed="rId2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805368" y="6387295"/>
                <a:ext cx="644839" cy="436507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1" name="图片 30"/>
              <p:cNvPicPr>
                <a:picLocks noChangeAspect="1"/>
              </p:cNvPicPr>
              <p:nvPr userDrawn="1"/>
            </p:nvPicPr>
            <p:blipFill>
              <a:blip r:embed="rId2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118946" y="6390775"/>
                <a:ext cx="686422" cy="42472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2" name="图片 31"/>
              <p:cNvPicPr>
                <a:picLocks noChangeAspect="1"/>
              </p:cNvPicPr>
              <p:nvPr userDrawn="1"/>
            </p:nvPicPr>
            <p:blipFill>
              <a:blip r:embed="rId2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436966" y="6387295"/>
                <a:ext cx="682228" cy="43526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3" name="图片 32"/>
              <p:cNvPicPr>
                <a:picLocks noChangeAspect="1"/>
              </p:cNvPicPr>
              <p:nvPr userDrawn="1"/>
            </p:nvPicPr>
            <p:blipFill>
              <a:blip r:embed="rId2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809542" y="6403552"/>
                <a:ext cx="609893" cy="39948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4" name="图片 33"/>
              <p:cNvPicPr>
                <a:picLocks noChangeAspect="1"/>
              </p:cNvPicPr>
              <p:nvPr userDrawn="1"/>
            </p:nvPicPr>
            <p:blipFill>
              <a:blip r:embed="rId2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605641" y="6398850"/>
                <a:ext cx="323671" cy="40458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3" name="图片 42"/>
              <p:cNvPicPr>
                <a:picLocks noChangeAspect="1"/>
              </p:cNvPicPr>
              <p:nvPr userDrawn="1"/>
            </p:nvPicPr>
            <p:blipFill>
              <a:blip r:embed="rId1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061369" y="6415795"/>
                <a:ext cx="544272" cy="42629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5" name="图片 44"/>
              <p:cNvPicPr>
                <a:picLocks noChangeAspect="1"/>
              </p:cNvPicPr>
              <p:nvPr userDrawn="1"/>
            </p:nvPicPr>
            <p:blipFill>
              <a:blip r:embed="rId1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70651" y="6421207"/>
                <a:ext cx="590718" cy="420887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6" name="图片 45"/>
              <p:cNvPicPr>
                <a:picLocks noChangeAspect="1"/>
              </p:cNvPicPr>
              <p:nvPr userDrawn="1"/>
            </p:nvPicPr>
            <p:blipFill>
              <a:blip r:embed="rId1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771799" y="6428038"/>
                <a:ext cx="734142" cy="414056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7" name="图片 46"/>
              <p:cNvPicPr>
                <a:picLocks noChangeAspect="1"/>
              </p:cNvPicPr>
              <p:nvPr userDrawn="1"/>
            </p:nvPicPr>
            <p:blipFill>
              <a:blip r:embed="rId1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280413" y="6413163"/>
                <a:ext cx="491386" cy="42288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8" name="图片 47"/>
              <p:cNvPicPr>
                <a:picLocks noChangeAspect="1"/>
              </p:cNvPicPr>
              <p:nvPr userDrawn="1"/>
            </p:nvPicPr>
            <p:blipFill>
              <a:blip r:embed="rId1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38456" y="6407079"/>
                <a:ext cx="641957" cy="435016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9" name="图片 48"/>
              <p:cNvPicPr>
                <a:picLocks noChangeAspect="1"/>
              </p:cNvPicPr>
              <p:nvPr userDrawn="1"/>
            </p:nvPicPr>
            <p:blipFill>
              <a:blip r:embed="rId1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26896" y="6411573"/>
                <a:ext cx="611560" cy="430521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50" name="图片 49"/>
              <p:cNvPicPr>
                <a:picLocks noChangeAspect="1"/>
              </p:cNvPicPr>
              <p:nvPr userDrawn="1"/>
            </p:nvPicPr>
            <p:blipFill>
              <a:blip r:embed="rId1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8476" y="6385362"/>
                <a:ext cx="726224" cy="44237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51" name="图片 50"/>
              <p:cNvPicPr>
                <a:picLocks noChangeAspect="1"/>
              </p:cNvPicPr>
              <p:nvPr userDrawn="1"/>
            </p:nvPicPr>
            <p:blipFill>
              <a:blip r:embed="rId2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516" y="6394295"/>
                <a:ext cx="459656" cy="43749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</p:grpSp>
        <p:pic>
          <p:nvPicPr>
            <p:cNvPr id="12" name="图片 11"/>
            <p:cNvPicPr>
              <a:picLocks noChangeAspect="1"/>
            </p:cNvPicPr>
            <p:nvPr userDrawn="1"/>
          </p:nvPicPr>
          <p:blipFill>
            <a:blip r:embed="rId3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65255" y="-26804"/>
              <a:ext cx="1015531" cy="1030248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 userDrawn="1"/>
          </p:nvSpPr>
          <p:spPr>
            <a:xfrm>
              <a:off x="5199728" y="6723"/>
              <a:ext cx="2817518" cy="7797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1600" b="1" cap="none" spc="0" baseline="0" dirty="0">
                  <a:ln w="1905"/>
                  <a:solidFill>
                    <a:schemeClr val="bg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Adobe 仿宋 Std R" pitchFamily="18" charset="-122"/>
                  <a:ea typeface="Adobe 仿宋 Std R" pitchFamily="18" charset="-122"/>
                  <a:cs typeface="Aharoni" panose="02010803020104030203" pitchFamily="2" charset="-79"/>
                </a:rPr>
                <a:t>  网站</a:t>
              </a:r>
              <a:r>
                <a:rPr lang="en-US" altLang="zh-CN" sz="1600" b="1" cap="none" spc="0" baseline="0" dirty="0">
                  <a:ln w="1905"/>
                  <a:solidFill>
                    <a:schemeClr val="bg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Adobe 仿宋 Std R" pitchFamily="18" charset="-122"/>
                  <a:ea typeface="Adobe 仿宋 Std R" pitchFamily="18" charset="-122"/>
                  <a:cs typeface="Aharoni" panose="02010803020104030203" pitchFamily="2" charset="-79"/>
                </a:rPr>
                <a:t>:mici.jiqishidai.com</a:t>
              </a:r>
              <a:endParaRPr lang="zh-CN" altLang="en-US" sz="1600" b="1" cap="none" spc="0" baseline="0" dirty="0">
                <a:ln w="1905"/>
                <a:solidFill>
                  <a:schemeClr val="bg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dobe 仿宋 Std R" pitchFamily="18" charset="-122"/>
                <a:ea typeface="Adobe 仿宋 Std R" pitchFamily="18" charset="-122"/>
                <a:cs typeface="Aharoni" panose="02010803020104030203" pitchFamily="2" charset="-79"/>
              </a:endParaRPr>
            </a:p>
          </p:txBody>
        </p:sp>
        <p:pic>
          <p:nvPicPr>
            <p:cNvPr id="44" name="图片 43"/>
            <p:cNvPicPr>
              <a:picLocks noChangeAspect="1"/>
            </p:cNvPicPr>
            <p:nvPr userDrawn="1"/>
          </p:nvPicPr>
          <p:blipFill>
            <a:blip r:embed="rId3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16" y="0"/>
              <a:ext cx="832738" cy="832738"/>
            </a:xfrm>
            <a:prstGeom prst="rect">
              <a:avLst/>
            </a:prstGeom>
          </p:spPr>
        </p:pic>
        <p:pic>
          <p:nvPicPr>
            <p:cNvPr id="8" name="图片 7"/>
            <p:cNvPicPr>
              <a:picLocks noChangeAspect="1"/>
            </p:cNvPicPr>
            <p:nvPr userDrawn="1"/>
          </p:nvPicPr>
          <p:blipFill>
            <a:blip r:embed="rId3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17245" y="5202258"/>
              <a:ext cx="1091673" cy="1091673"/>
            </a:xfrm>
            <a:prstGeom prst="rect">
              <a:avLst/>
            </a:prstGeom>
          </p:spPr>
        </p:pic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3.png"/><Relationship Id="rId1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1547664" y="670834"/>
            <a:ext cx="6771455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altLang="zh-CN" sz="2400" dirty="0">
                <a:latin typeface="+mn-ea"/>
              </a:rPr>
              <a:t>1.</a:t>
            </a:r>
            <a:r>
              <a:rPr lang="zh-CN" altLang="en-US" sz="2400" dirty="0">
                <a:latin typeface="+mn-ea"/>
              </a:rPr>
              <a:t>什么是算法</a:t>
            </a:r>
            <a:endParaRPr lang="en-US" altLang="zh-CN" sz="2400" dirty="0">
              <a:latin typeface="+mn-ea"/>
            </a:endParaRPr>
          </a:p>
          <a:p>
            <a:pPr>
              <a:lnSpc>
                <a:spcPct val="200000"/>
              </a:lnSpc>
            </a:pPr>
            <a:r>
              <a:rPr lang="en-US" altLang="zh-CN" sz="2400" dirty="0">
                <a:latin typeface="+mn-ea"/>
              </a:rPr>
              <a:t>2.</a:t>
            </a:r>
            <a:r>
              <a:rPr lang="zh-CN" altLang="en-US" sz="2400" dirty="0">
                <a:latin typeface="+mn-ea"/>
              </a:rPr>
              <a:t>好算法的标准</a:t>
            </a:r>
            <a:endParaRPr lang="en-US" altLang="zh-CN" sz="2400" dirty="0">
              <a:latin typeface="+mn-ea"/>
            </a:endParaRPr>
          </a:p>
          <a:p>
            <a:pPr>
              <a:lnSpc>
                <a:spcPct val="200000"/>
              </a:lnSpc>
            </a:pPr>
            <a:r>
              <a:rPr lang="en-US" altLang="zh-CN" sz="2400" dirty="0">
                <a:latin typeface="+mn-ea"/>
              </a:rPr>
              <a:t>3.</a:t>
            </a:r>
            <a:r>
              <a:rPr lang="zh-CN" altLang="en-US" sz="2400" dirty="0">
                <a:latin typeface="+mn-ea"/>
              </a:rPr>
              <a:t>算法复杂度计算方法</a:t>
            </a:r>
            <a:endParaRPr lang="en-US" altLang="zh-CN" sz="2400" dirty="0">
              <a:latin typeface="+mn-ea"/>
            </a:endParaRPr>
          </a:p>
          <a:p>
            <a:pPr>
              <a:lnSpc>
                <a:spcPct val="200000"/>
              </a:lnSpc>
            </a:pPr>
            <a:r>
              <a:rPr lang="en-US" altLang="zh-CN" sz="2400" dirty="0">
                <a:latin typeface="+mn-ea"/>
              </a:rPr>
              <a:t>4.</a:t>
            </a:r>
            <a:r>
              <a:rPr lang="zh-CN" altLang="en-US" sz="2400" dirty="0">
                <a:latin typeface="+mn-ea"/>
              </a:rPr>
              <a:t>递归算法复杂度计算</a:t>
            </a:r>
            <a:endParaRPr lang="en-US" altLang="zh-CN" sz="2400" dirty="0">
              <a:latin typeface="+mn-ea"/>
            </a:endParaRPr>
          </a:p>
          <a:p>
            <a:pPr>
              <a:lnSpc>
                <a:spcPct val="200000"/>
              </a:lnSpc>
            </a:pPr>
            <a:r>
              <a:rPr lang="en-US" altLang="zh-CN" sz="2400" dirty="0">
                <a:latin typeface="+mn-ea"/>
              </a:rPr>
              <a:t>5.</a:t>
            </a:r>
            <a:r>
              <a:rPr lang="zh-CN" altLang="en-US" sz="2400" dirty="0">
                <a:latin typeface="+mn-ea"/>
              </a:rPr>
              <a:t>常见算法复杂度</a:t>
            </a:r>
            <a:endParaRPr lang="en-US" altLang="zh-CN" sz="2400" dirty="0">
              <a:latin typeface="+mn-ea"/>
            </a:endParaRPr>
          </a:p>
          <a:p>
            <a:endParaRPr lang="zh-CN" altLang="en-US" sz="2000" dirty="0">
              <a:latin typeface="+mn-e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grpSp>
        <p:nvGrpSpPr>
          <p:cNvPr id="5" name="组合 72"/>
          <p:cNvGrpSpPr/>
          <p:nvPr/>
        </p:nvGrpSpPr>
        <p:grpSpPr bwMode="auto">
          <a:xfrm>
            <a:off x="464841" y="236364"/>
            <a:ext cx="8087508" cy="4608512"/>
            <a:chOff x="3536922" y="2647826"/>
            <a:chExt cx="10735648" cy="2244550"/>
          </a:xfrm>
        </p:grpSpPr>
        <p:sp>
          <p:nvSpPr>
            <p:cNvPr id="7" name="矩形 6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任意多边形 7"/>
            <p:cNvSpPr/>
            <p:nvPr/>
          </p:nvSpPr>
          <p:spPr>
            <a:xfrm>
              <a:off x="3536922" y="2647826"/>
              <a:ext cx="2676408" cy="218220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9" name="矩形 75"/>
          <p:cNvSpPr>
            <a:spLocks noChangeArrowheads="1"/>
          </p:cNvSpPr>
          <p:nvPr/>
        </p:nvSpPr>
        <p:spPr bwMode="auto">
          <a:xfrm>
            <a:off x="323528" y="267494"/>
            <a:ext cx="230425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CN" altLang="en-US" sz="20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作业</a:t>
            </a:r>
            <a:endParaRPr lang="zh-CN" altLang="en-US" sz="20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1186272" y="760300"/>
            <a:ext cx="677145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dirty="0"/>
              <a:t>https://www.luogu.org/problemnew/lists?name=&amp;orderitem=difficulty&amp;tag=&amp;content=0&amp;type=</a:t>
            </a:r>
            <a:endParaRPr lang="zh-CN" altLang="en-US" dirty="0"/>
          </a:p>
        </p:txBody>
      </p:sp>
      <p:sp>
        <p:nvSpPr>
          <p:cNvPr id="13" name="矩形 12"/>
          <p:cNvSpPr/>
          <p:nvPr/>
        </p:nvSpPr>
        <p:spPr>
          <a:xfrm>
            <a:off x="1186272" y="1511925"/>
            <a:ext cx="677145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dirty="0"/>
              <a:t>以下任选</a:t>
            </a:r>
            <a:r>
              <a:rPr lang="en-US" altLang="zh-CN" dirty="0"/>
              <a:t>2</a:t>
            </a:r>
            <a:r>
              <a:rPr lang="zh-CN" altLang="en-US" dirty="0"/>
              <a:t>道题：</a:t>
            </a:r>
            <a:endParaRPr lang="zh-CN" altLang="en-US" dirty="0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864" y="1602645"/>
            <a:ext cx="4464496" cy="3201353"/>
          </a:xfrm>
          <a:prstGeom prst="rect">
            <a:avLst/>
          </a:prstGeom>
        </p:spPr>
      </p:pic>
      <p:pic>
        <p:nvPicPr>
          <p:cNvPr id="2" name="图片 1" descr="避免断更，请加微信5018636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5050" y="329565"/>
            <a:ext cx="5652770" cy="52705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精装书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144</Words>
  <Application>WPS 演示</Application>
  <PresentationFormat>全屏显示(16:9)</PresentationFormat>
  <Paragraphs>17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4" baseType="lpstr">
      <vt:lpstr>Arial</vt:lpstr>
      <vt:lpstr>宋体</vt:lpstr>
      <vt:lpstr>Wingdings</vt:lpstr>
      <vt:lpstr>Adobe 仿宋 Std R</vt:lpstr>
      <vt:lpstr>Aharoni</vt:lpstr>
      <vt:lpstr>微软雅黑</vt:lpstr>
      <vt:lpstr>Calibri</vt:lpstr>
      <vt:lpstr>Arial Unicode MS</vt:lpstr>
      <vt:lpstr>等线</vt:lpstr>
      <vt:lpstr>仿宋</vt:lpstr>
      <vt:lpstr>DFPLiJinHeiW8-GB5</vt:lpstr>
      <vt:lpstr>Office 主题​​</vt:lpstr>
      <vt:lpstr>PowerPoint 演示文稿</vt:lpstr>
      <vt:lpstr>PowerPoint 演示文稿</vt:lpstr>
    </vt:vector>
  </TitlesOfParts>
  <Company>微软中国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微软用户</dc:creator>
  <cp:lastModifiedBy>会飞的鱼儿</cp:lastModifiedBy>
  <cp:revision>466</cp:revision>
  <dcterms:created xsi:type="dcterms:W3CDTF">2018-04-19T15:31:00Z</dcterms:created>
  <dcterms:modified xsi:type="dcterms:W3CDTF">2018-12-23T14:02:44Z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2052-11.1.0.8201</vt:lpwstr>
  </property>
</Properties>
</file>