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7" r:id="rId4"/>
    <p:sldId id="285" r:id="rId5"/>
    <p:sldId id="286" r:id="rId6"/>
    <p:sldId id="283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84" r:id="rId20"/>
    <p:sldId id="299" r:id="rId21"/>
    <p:sldId id="300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00"/>
    <a:srgbClr val="990000"/>
    <a:srgbClr val="1BA486"/>
    <a:srgbClr val="2FBA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42" autoAdjust="0"/>
    <p:restoredTop sz="94711"/>
  </p:normalViewPr>
  <p:slideViewPr>
    <p:cSldViewPr snapToGrid="0">
      <p:cViewPr varScale="1">
        <p:scale>
          <a:sx n="64" d="100"/>
          <a:sy n="64" d="100"/>
        </p:scale>
        <p:origin x="9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09D85-8CC2-4BA6-A68E-A2FF53FBEE1B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263F8-6408-4335-B3DC-0FAED625441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68387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75747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267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7146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68541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41683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74854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19034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0223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7108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01129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2622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0796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7239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4403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9492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6080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263F8-6408-4335-B3DC-0FAED6254417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0248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Tm="300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93174-DEC1-430A-BBC0-E419078C3006}" type="datetimeFigureOut">
              <a:rPr lang="zh-CN" altLang="en-US" smtClean="0"/>
              <a:t>2020/4/8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8A655-D562-4EF7-A260-06DCED64A3B8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8A18CB6-0B37-4EE0-B635-83D7478CAAD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9151" y="6122886"/>
            <a:ext cx="1584649" cy="5914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Tm="3000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618125" y="1769298"/>
            <a:ext cx="6955750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4800" b="1" dirty="0">
                <a:ln/>
                <a:latin typeface="微软雅黑" panose="020B0503020204020204" pitchFamily="34" charset="-122"/>
                <a:ea typeface="微软雅黑" panose="020B0503020204020204" pitchFamily="34" charset="-122"/>
                <a:sym typeface="印品黑体" panose="00000500000000000000" pitchFamily="2" charset="-122"/>
              </a:rPr>
              <a:t>如何学好数据结构与算法</a:t>
            </a:r>
            <a:endParaRPr lang="zh-CN" altLang="en-US" sz="4800" b="1" dirty="0">
              <a:ln/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sym typeface="印品黑体" panose="00000500000000000000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106166" y="6095199"/>
            <a:ext cx="6633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spc="500" dirty="0">
                <a:solidFill>
                  <a:schemeClr val="bg1"/>
                </a:solidFill>
                <a:latin typeface="印品黑体" panose="00000500000000000000" pitchFamily="2" charset="-122"/>
                <a:ea typeface="印品黑体" panose="00000500000000000000" pitchFamily="2" charset="-122"/>
                <a:cs typeface="Segoe UI" panose="020B0502040204020203" pitchFamily="34" charset="0"/>
                <a:sym typeface="印品黑体" panose="00000500000000000000" pitchFamily="2" charset="-122"/>
              </a:rPr>
              <a:t>DESIGNED &amp; WORDPRESS ALL BY ALONIC</a:t>
            </a:r>
            <a:endParaRPr lang="zh-CN" altLang="en-US" sz="1600" b="1" spc="500" dirty="0">
              <a:solidFill>
                <a:schemeClr val="bg1"/>
              </a:solidFill>
              <a:latin typeface="印品黑体" panose="00000500000000000000" pitchFamily="2" charset="-122"/>
              <a:ea typeface="印品黑体" panose="00000500000000000000" pitchFamily="2" charset="-122"/>
              <a:cs typeface="Segoe UI" panose="020B0502040204020203" pitchFamily="34" charset="0"/>
              <a:sym typeface="印品黑体" panose="00000500000000000000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388114" y="2906470"/>
            <a:ext cx="1415772" cy="5847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 dirty="0">
                <a:solidFill>
                  <a:srgbClr val="99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陈小玉</a:t>
            </a:r>
            <a:endParaRPr lang="en-US" altLang="zh-CN" sz="3200" b="1" dirty="0">
              <a:solidFill>
                <a:srgbClr val="99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印品黑体" panose="00000500000000000000" pitchFamily="2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5FBB66F0-6B67-4EDF-A66A-9A9A9809490C}"/>
              </a:ext>
            </a:extLst>
          </p:cNvPr>
          <p:cNvSpPr txBox="1"/>
          <p:nvPr/>
        </p:nvSpPr>
        <p:spPr>
          <a:xfrm>
            <a:off x="3131086" y="3797420"/>
            <a:ext cx="5929828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800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《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趣学数据结构</a:t>
            </a:r>
            <a:r>
              <a:rPr lang="en-US" altLang="zh-CN" sz="2800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》《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趣学算法</a:t>
            </a:r>
            <a:r>
              <a:rPr lang="en-US" altLang="zh-CN" sz="2800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》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作者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印品黑体" panose="00000500000000000000" pitchFamily="2" charset="-122"/>
            </a:endParaRPr>
          </a:p>
        </p:txBody>
      </p:sp>
    </p:spTree>
  </p:cSld>
  <p:clrMapOvr>
    <a:masterClrMapping/>
  </p:clrMapOvr>
  <p:transition spd="med" advTm="3000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数据结构学习秘籍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059483" y="1244028"/>
            <a:ext cx="10073033" cy="453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 会利用数据结构，解决实际问题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掌握基本操作之后，就可以尝试利用数据结构解决一些实际问题了，先学经典应用问题的解决方法，体会数据结构的使用方法，然后再做题，独立设计数据结构解决问题。要想熟练应用就必须做大量的题，从做题中体会其中的方法。最好进行专项练习，比如线性表问题，二叉树问题，图问题。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该阶段学习利器：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做题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反思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做题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28EACD92-C7E4-41A7-8497-5984883D02F4}"/>
              </a:ext>
            </a:extLst>
          </p:cNvPr>
          <p:cNvGrpSpPr/>
          <p:nvPr/>
        </p:nvGrpSpPr>
        <p:grpSpPr>
          <a:xfrm>
            <a:off x="8319541" y="-6266"/>
            <a:ext cx="3872459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0FE69F6E-62EC-47AC-8F40-5D8232E421D3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AD4A18CA-7272-4DAB-93D6-121C6F29C31D}"/>
                </a:ext>
              </a:extLst>
            </p:cNvPr>
            <p:cNvSpPr txBox="1"/>
            <p:nvPr/>
          </p:nvSpPr>
          <p:spPr>
            <a:xfrm>
              <a:off x="7458401" y="664346"/>
              <a:ext cx="4063575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趣学数据结构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9D86048F-B947-4179-9092-2B309F4AB654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1563422"/>
      </p:ext>
    </p:extLst>
  </p:cSld>
  <p:clrMapOvr>
    <a:masterClrMapping/>
  </p:clrMapOvr>
  <p:transition spd="med" advTm="3000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数据结构学习秘籍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059483" y="1124107"/>
            <a:ext cx="10073033" cy="5181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 熟练使用和改进数据结构，优化算法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最高境界，也是学习数据结构的精髓所在。单独学习数据结构是无法达到的，需要在学习算法的过程中慢慢修炼。在学习算法的同时，逐步熟练应用、改进，慢慢体会不同数据结构和算法策略的复杂性，最终学会利用数据结构改进和优化算法。该阶段已经在数据结构之上，通过在测试系统上刷各种算法题，体会利用数据结构改进优化算法。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该阶段学习利器：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刷题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总结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刷题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F8BC5327-FC70-4F98-B8E4-2E8BAD575E8A}"/>
              </a:ext>
            </a:extLst>
          </p:cNvPr>
          <p:cNvGrpSpPr/>
          <p:nvPr/>
        </p:nvGrpSpPr>
        <p:grpSpPr>
          <a:xfrm>
            <a:off x="8319541" y="-6266"/>
            <a:ext cx="3872459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E8E8158-830F-4D66-846C-6607FE95DE72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27AA4348-FB5B-4A31-BE71-0D67DB662FF4}"/>
                </a:ext>
              </a:extLst>
            </p:cNvPr>
            <p:cNvSpPr txBox="1"/>
            <p:nvPr/>
          </p:nvSpPr>
          <p:spPr>
            <a:xfrm>
              <a:off x="7458401" y="664346"/>
              <a:ext cx="4063575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趣学数据结构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24834977-7C11-4CFB-A52E-A08E2FEA48C7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1519726"/>
      </p:ext>
    </p:extLst>
  </p:cSld>
  <p:clrMapOvr>
    <a:masterClrMapping/>
  </p:clrMapOvr>
  <p:transition spd="med" advTm="3000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算法学习秘籍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244272" y="1708724"/>
            <a:ext cx="9703455" cy="2595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知识在于积累，学习需要耐力。学习就像挖金矿，或许一开始毫无头绪，一头雾水，但转个角度，换换工具，时间久了总会找到一个缝隙。成功就是你比别人多走了一段路，或许恰恰是那么一小步。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EFDAED5A-E8FC-425F-BA50-BB73903E34BB}"/>
              </a:ext>
            </a:extLst>
          </p:cNvPr>
          <p:cNvGrpSpPr/>
          <p:nvPr/>
        </p:nvGrpSpPr>
        <p:grpSpPr>
          <a:xfrm>
            <a:off x="9129010" y="-6266"/>
            <a:ext cx="3062990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B3B2ED6-1F8D-4720-9ABB-DAE1C3D51416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3B7DA311-E6E7-4538-B21D-8860D137C71D}"/>
                </a:ext>
              </a:extLst>
            </p:cNvPr>
            <p:cNvSpPr txBox="1"/>
            <p:nvPr/>
          </p:nvSpPr>
          <p:spPr>
            <a:xfrm>
              <a:off x="8450548" y="664346"/>
              <a:ext cx="2938792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趣学算法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7E103095-E8FE-4A78-A617-021C2D336255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3321723"/>
      </p:ext>
    </p:extLst>
  </p:cSld>
  <p:clrMapOvr>
    <a:masterClrMapping/>
  </p:clrMapOvr>
  <p:transition spd="med" advTm="3000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算法学习秘籍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244272" y="1633772"/>
            <a:ext cx="9703455" cy="3242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）多角度，对比学习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学习算法，可以先阅读一本简单的入门书，然后综合几本书横向多角度看，例如学习动态规划，拿几本算法书，把动态规划这章找出来，比较学习，多角度对比分析更清晰，或许你会恍然大悟，噢，原来如此简单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EFDAED5A-E8FC-425F-BA50-BB73903E34BB}"/>
              </a:ext>
            </a:extLst>
          </p:cNvPr>
          <p:cNvGrpSpPr/>
          <p:nvPr/>
        </p:nvGrpSpPr>
        <p:grpSpPr>
          <a:xfrm>
            <a:off x="9129010" y="-6266"/>
            <a:ext cx="3062990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B3B2ED6-1F8D-4720-9ABB-DAE1C3D51416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3B7DA311-E6E7-4538-B21D-8860D137C71D}"/>
                </a:ext>
              </a:extLst>
            </p:cNvPr>
            <p:cNvSpPr txBox="1"/>
            <p:nvPr/>
          </p:nvSpPr>
          <p:spPr>
            <a:xfrm>
              <a:off x="8450548" y="664346"/>
              <a:ext cx="2938792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趣学算法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7E103095-E8FE-4A78-A617-021C2D336255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4560570"/>
      </p:ext>
    </p:extLst>
  </p:cSld>
  <p:clrMapOvr>
    <a:masterClrMapping/>
  </p:clrMapOvr>
  <p:transition spd="med" advTm="3000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算法学习秘籍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244272" y="1206309"/>
            <a:ext cx="9703455" cy="453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）大视野，不求甚解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公式可以不懂，代码可以不会。不必投入大量精力试图推导每一个公式，也不必探究语法细节。算法的背后可能有高深的数学模型，复杂的推导证明，理解了当然玄妙，不懂拉倒。学算法就是学算法本身，首先是算法思想，解题思路，然后是算法实现。先领会算法，写伪代码，遇到不懂的部分，浏览一下或跳过去，读完了还不明白再翻翻别的书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EFDAED5A-E8FC-425F-BA50-BB73903E34BB}"/>
              </a:ext>
            </a:extLst>
          </p:cNvPr>
          <p:cNvGrpSpPr/>
          <p:nvPr/>
        </p:nvGrpSpPr>
        <p:grpSpPr>
          <a:xfrm>
            <a:off x="9129010" y="-6266"/>
            <a:ext cx="3062990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B3B2ED6-1F8D-4720-9ABB-DAE1C3D51416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3B7DA311-E6E7-4538-B21D-8860D137C71D}"/>
                </a:ext>
              </a:extLst>
            </p:cNvPr>
            <p:cNvSpPr txBox="1"/>
            <p:nvPr/>
          </p:nvSpPr>
          <p:spPr>
            <a:xfrm>
              <a:off x="8450548" y="664346"/>
              <a:ext cx="2938792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趣学算法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7E103095-E8FE-4A78-A617-021C2D336255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03157"/>
      </p:ext>
    </p:extLst>
  </p:cSld>
  <p:clrMapOvr>
    <a:masterClrMapping/>
  </p:clrMapOvr>
  <p:transition spd="med" advTm="3000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算法学习秘籍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244272" y="1176484"/>
            <a:ext cx="9703455" cy="453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）多交流，见贤思齐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与同学，朋友，教师或其他编程爱好者们一起学习和讨论问题，是取得进步最有效的办法，也是分享知识和快乐的途径。加入论坛、交流群，会了解他人在做什么，怎么做，遇到问题可以请教高手，带来醍醐灌顶的喜悦；论坛和群也会分享大量的学习资料、视频、读书交流，你会发现，不是你一个人在战斗！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EFDAED5A-E8FC-425F-BA50-BB73903E34BB}"/>
              </a:ext>
            </a:extLst>
          </p:cNvPr>
          <p:cNvGrpSpPr/>
          <p:nvPr/>
        </p:nvGrpSpPr>
        <p:grpSpPr>
          <a:xfrm>
            <a:off x="9129010" y="-6266"/>
            <a:ext cx="3062990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B3B2ED6-1F8D-4720-9ABB-DAE1C3D51416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3B7DA311-E6E7-4538-B21D-8860D137C71D}"/>
                </a:ext>
              </a:extLst>
            </p:cNvPr>
            <p:cNvSpPr txBox="1"/>
            <p:nvPr/>
          </p:nvSpPr>
          <p:spPr>
            <a:xfrm>
              <a:off x="8450548" y="664346"/>
              <a:ext cx="2938792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趣学算法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7E103095-E8FE-4A78-A617-021C2D336255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5132359"/>
      </p:ext>
    </p:extLst>
  </p:cSld>
  <p:clrMapOvr>
    <a:masterClrMapping/>
  </p:clrMapOvr>
  <p:transition spd="med" advTm="3000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算法学习秘籍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244272" y="1244028"/>
            <a:ext cx="9703455" cy="453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）勤实战，越挫越勇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不要急切期盼“实际的”例子，更不要看不起小实例，“不积跬步，无以至千里”。大规模的成功商业案例所采用的算法，无人驾驶，人工情感，不是我们目前要解决的问题。看清楚脚下的路，比仰望天空更实际，多做一些实战练习，更好地体会算法的本质，在错误中不断成长，越挫越勇，终究会成算法高手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EFDAED5A-E8FC-425F-BA50-BB73903E34BB}"/>
              </a:ext>
            </a:extLst>
          </p:cNvPr>
          <p:cNvGrpSpPr/>
          <p:nvPr/>
        </p:nvGrpSpPr>
        <p:grpSpPr>
          <a:xfrm>
            <a:off x="9129010" y="-6266"/>
            <a:ext cx="3062990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B3B2ED6-1F8D-4720-9ABB-DAE1C3D51416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3B7DA311-E6E7-4538-B21D-8860D137C71D}"/>
                </a:ext>
              </a:extLst>
            </p:cNvPr>
            <p:cNvSpPr txBox="1"/>
            <p:nvPr/>
          </p:nvSpPr>
          <p:spPr>
            <a:xfrm>
              <a:off x="8450548" y="664346"/>
              <a:ext cx="2938792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趣学算法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7E103095-E8FE-4A78-A617-021C2D336255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4332405"/>
      </p:ext>
    </p:extLst>
  </p:cSld>
  <p:clrMapOvr>
    <a:masterClrMapping/>
  </p:clrMapOvr>
  <p:transition spd="med" advTm="3000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算法学习秘籍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239432" y="1244028"/>
            <a:ext cx="9703455" cy="453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）看电影，洞察未来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可以看看科幻电影，如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《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人工智能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》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《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记忆裂痕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》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《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绝密飞行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》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《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未来战士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》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《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她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》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等等。奇妙的是，这些科幻的东西，正在一步步的实现，靠的是什么？人工智能。计算机的终极是人工智能，人工智能的核心是算法。未来的战争是科技的战争，先进的科技需要人工智能。我们的国家还有很多技术落后，未来需要你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EFDAED5A-E8FC-425F-BA50-BB73903E34BB}"/>
              </a:ext>
            </a:extLst>
          </p:cNvPr>
          <p:cNvGrpSpPr/>
          <p:nvPr/>
        </p:nvGrpSpPr>
        <p:grpSpPr>
          <a:xfrm>
            <a:off x="9129010" y="-6266"/>
            <a:ext cx="3062990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B3B2ED6-1F8D-4720-9ABB-DAE1C3D51416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3B7DA311-E6E7-4538-B21D-8860D137C71D}"/>
                </a:ext>
              </a:extLst>
            </p:cNvPr>
            <p:cNvSpPr txBox="1"/>
            <p:nvPr/>
          </p:nvSpPr>
          <p:spPr>
            <a:xfrm>
              <a:off x="8450548" y="664346"/>
              <a:ext cx="2938792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趣学算法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7E103095-E8FE-4A78-A617-021C2D336255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392347"/>
      </p:ext>
    </p:extLst>
  </p:cSld>
  <p:clrMapOvr>
    <a:masterClrMapping/>
  </p:clrMapOvr>
  <p:transition spd="med" advTm="3000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算法学习秘籍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244272" y="1244028"/>
            <a:ext cx="9703455" cy="453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“一心两本”学习法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：一颗好奇心，两个记录本。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怀着一颗好奇心去学习，才能不断的解决问题，获得满足感，体会算法的美。很多科学大牛的秘诀就是永远保持一颗好奇心。一个记录本记录学习重点难点；一个记录本做日记或周记，记录一天或一周来学了什么，有什么经验教训，需要注意什么，计划下一天或下一周做什么。不停总结反思过去，计划未来，每天都有事做，心中满满的正能量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EFDAED5A-E8FC-425F-BA50-BB73903E34BB}"/>
              </a:ext>
            </a:extLst>
          </p:cNvPr>
          <p:cNvGrpSpPr/>
          <p:nvPr/>
        </p:nvGrpSpPr>
        <p:grpSpPr>
          <a:xfrm>
            <a:off x="9129010" y="-6266"/>
            <a:ext cx="3062990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B3B2ED6-1F8D-4720-9ABB-DAE1C3D51416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3B7DA311-E6E7-4538-B21D-8860D137C71D}"/>
                </a:ext>
              </a:extLst>
            </p:cNvPr>
            <p:cNvSpPr txBox="1"/>
            <p:nvPr/>
          </p:nvSpPr>
          <p:spPr>
            <a:xfrm>
              <a:off x="8450548" y="664346"/>
              <a:ext cx="2938792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趣学算法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7E103095-E8FE-4A78-A617-021C2D336255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3146434"/>
      </p:ext>
    </p:extLst>
  </p:cSld>
  <p:clrMapOvr>
    <a:masterClrMapping/>
  </p:clrMapOvr>
  <p:transition spd="med" advTm="3000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6783" y="1494335"/>
            <a:ext cx="9978120" cy="38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8000" indent="-6480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首先学习一门语言，例如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C/C++/Java/python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648000" indent="-6480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学数据结构，数据结构书有很多，但是有些教材晦涩难懂， 建议看图解多，通俗易懂的书，例如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趣学数据结构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648000" indent="-6480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学算法，不要直接看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算法导论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，大量证明会让你崩溃。建议看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趣学算法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，有问题分析，完美图解，伪码详解，实战演练，适合初学者快速掌握经典算法。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301C38A-33FF-4B0A-B18E-9A3C48B8A9CB}"/>
              </a:ext>
            </a:extLst>
          </p:cNvPr>
          <p:cNvSpPr txBox="1"/>
          <p:nvPr/>
        </p:nvSpPr>
        <p:spPr>
          <a:xfrm>
            <a:off x="436729" y="391182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如何学好数据结构与算法</a:t>
            </a:r>
          </a:p>
        </p:txBody>
      </p:sp>
    </p:spTree>
    <p:extLst>
      <p:ext uri="{BB962C8B-B14F-4D97-AF65-F5344CB8AC3E}">
        <p14:creationId xmlns:p14="http://schemas.microsoft.com/office/powerpoint/2010/main" val="329009679"/>
      </p:ext>
    </p:extLst>
  </p:cSld>
  <p:clrMapOvr>
    <a:masterClrMapping/>
  </p:clrMapOvr>
  <p:transition spd="med" advTm="3000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8319541" y="368483"/>
            <a:ext cx="3872459" cy="1313599"/>
            <a:chOff x="6620619" y="368483"/>
            <a:chExt cx="5571381" cy="1313599"/>
          </a:xfrm>
        </p:grpSpPr>
        <p:sp>
          <p:nvSpPr>
            <p:cNvPr id="2" name="矩形 1"/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8323838" y="465340"/>
              <a:ext cx="2940438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44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主题</a:t>
              </a:r>
            </a:p>
            <a:p>
              <a:pPr algn="r"/>
              <a:r>
                <a:rPr lang="en-US" altLang="zh-CN" sz="24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CONTENTS</a:t>
              </a:r>
            </a:p>
          </p:txBody>
        </p:sp>
        <p:sp>
          <p:nvSpPr>
            <p:cNvPr id="6" name="任意多边形 5"/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2201663" y="2052237"/>
            <a:ext cx="6583664" cy="706755"/>
            <a:chOff x="1552503" y="2067067"/>
            <a:chExt cx="4815448" cy="706755"/>
          </a:xfrm>
        </p:grpSpPr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2503" y="2067067"/>
              <a:ext cx="527643" cy="703428"/>
            </a:xfrm>
            <a:prstGeom prst="rect">
              <a:avLst/>
            </a:prstGeom>
          </p:spPr>
        </p:pic>
        <p:sp>
          <p:nvSpPr>
            <p:cNvPr id="10" name="文本框 9"/>
            <p:cNvSpPr txBox="1"/>
            <p:nvPr/>
          </p:nvSpPr>
          <p:spPr>
            <a:xfrm>
              <a:off x="2080146" y="2126393"/>
              <a:ext cx="28364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为什么要学数据结构</a:t>
              </a:r>
              <a:endParaRPr lang="zh-CN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印品黑体" panose="00000500000000000000" pitchFamily="2" charset="-122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5589441" y="2067067"/>
              <a:ext cx="778510" cy="706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CN" sz="40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印品黑体" panose="00000500000000000000" pitchFamily="2" charset="-122"/>
                </a:rPr>
                <a:t>01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2201663" y="3013953"/>
            <a:ext cx="6583665" cy="706755"/>
            <a:chOff x="1552503" y="2067067"/>
            <a:chExt cx="4815448" cy="706755"/>
          </a:xfrm>
        </p:grpSpPr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2503" y="2067067"/>
              <a:ext cx="527643" cy="703428"/>
            </a:xfrm>
            <a:prstGeom prst="rect">
              <a:avLst/>
            </a:prstGeom>
          </p:spPr>
        </p:pic>
        <p:sp>
          <p:nvSpPr>
            <p:cNvPr id="15" name="文本框 14"/>
            <p:cNvSpPr txBox="1"/>
            <p:nvPr/>
          </p:nvSpPr>
          <p:spPr>
            <a:xfrm>
              <a:off x="2080146" y="2126393"/>
              <a:ext cx="253629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数据结构学习秘籍</a:t>
              </a:r>
              <a:endParaRPr lang="zh-CN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印品黑体" panose="00000500000000000000" pitchFamily="2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5589441" y="2067067"/>
              <a:ext cx="778510" cy="706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CN" sz="40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印品黑体" panose="00000500000000000000" pitchFamily="2" charset="-122"/>
                </a:rPr>
                <a:t>02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2201660" y="3975669"/>
            <a:ext cx="6583667" cy="706755"/>
            <a:chOff x="1552501" y="2067067"/>
            <a:chExt cx="4815450" cy="706755"/>
          </a:xfrm>
        </p:grpSpPr>
        <p:pic>
          <p:nvPicPr>
            <p:cNvPr id="18" name="图片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2501" y="2067067"/>
              <a:ext cx="527644" cy="703428"/>
            </a:xfrm>
            <a:prstGeom prst="rect">
              <a:avLst/>
            </a:prstGeom>
          </p:spPr>
        </p:pic>
        <p:sp>
          <p:nvSpPr>
            <p:cNvPr id="19" name="文本框 18"/>
            <p:cNvSpPr txBox="1"/>
            <p:nvPr/>
          </p:nvSpPr>
          <p:spPr>
            <a:xfrm>
              <a:off x="2080146" y="2126393"/>
              <a:ext cx="193598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印品黑体" panose="00000500000000000000" pitchFamily="2" charset="-122"/>
                </a:rPr>
                <a:t>算法学习秘籍</a:t>
              </a: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5589441" y="2067067"/>
              <a:ext cx="778510" cy="706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CN" sz="40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印品黑体" panose="00000500000000000000" pitchFamily="2" charset="-122"/>
                </a:rPr>
                <a:t>03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2201660" y="4937384"/>
            <a:ext cx="6583667" cy="706755"/>
            <a:chOff x="1552501" y="2067067"/>
            <a:chExt cx="4815450" cy="706755"/>
          </a:xfrm>
        </p:grpSpPr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2501" y="2067067"/>
              <a:ext cx="527645" cy="703428"/>
            </a:xfrm>
            <a:prstGeom prst="rect">
              <a:avLst/>
            </a:prstGeom>
          </p:spPr>
        </p:pic>
        <p:sp>
          <p:nvSpPr>
            <p:cNvPr id="23" name="文本框 22"/>
            <p:cNvSpPr txBox="1"/>
            <p:nvPr/>
          </p:nvSpPr>
          <p:spPr>
            <a:xfrm>
              <a:off x="2080146" y="2126393"/>
              <a:ext cx="343675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如何学好数据结构与算法</a:t>
              </a:r>
              <a:endParaRPr lang="zh-CN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印品黑体" panose="00000500000000000000" pitchFamily="2" charset="-122"/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5589441" y="2067067"/>
              <a:ext cx="778510" cy="7067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CN" sz="40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印品黑体" panose="00000500000000000000" pitchFamily="2" charset="-122"/>
                </a:rPr>
                <a:t>04</a:t>
              </a:r>
            </a:p>
          </p:txBody>
        </p:sp>
      </p:grpSp>
    </p:spTree>
  </p:cSld>
  <p:clrMapOvr>
    <a:masterClrMapping/>
  </p:clrMapOvr>
  <p:transition spd="med" advTm="3000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如何学好数据结构与算法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3DC886A3-A35B-4539-9E96-586BA198164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89" y="1541738"/>
            <a:ext cx="2479588" cy="283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5C4EF719-E5D6-49DE-AC38-C776070E829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749" y="1489273"/>
            <a:ext cx="2596159" cy="294176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4AA003E2-A42F-4F70-B018-EDCCABEC4D5F}"/>
              </a:ext>
            </a:extLst>
          </p:cNvPr>
          <p:cNvSpPr txBox="1"/>
          <p:nvPr/>
        </p:nvSpPr>
        <p:spPr>
          <a:xfrm>
            <a:off x="5649816" y="1339752"/>
            <a:ext cx="5122803" cy="38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）实例丰富，通俗易懂。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）完美图解，简单有趣。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）深入浅出，透析本质。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）实战演练，循序渐进。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）算法解析，优化拓展。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）网络资源，技术支持。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B9A9548-C5DB-48AB-9893-A3B10DD24887}"/>
              </a:ext>
            </a:extLst>
          </p:cNvPr>
          <p:cNvSpPr/>
          <p:nvPr/>
        </p:nvSpPr>
        <p:spPr>
          <a:xfrm>
            <a:off x="1082391" y="4643359"/>
            <a:ext cx="54646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培养算法思维  感受算法之美</a:t>
            </a:r>
          </a:p>
        </p:txBody>
      </p:sp>
    </p:spTree>
    <p:extLst>
      <p:ext uri="{BB962C8B-B14F-4D97-AF65-F5344CB8AC3E}">
        <p14:creationId xmlns:p14="http://schemas.microsoft.com/office/powerpoint/2010/main" val="1649120771"/>
      </p:ext>
    </p:extLst>
  </p:cSld>
  <p:clrMapOvr>
    <a:masterClrMapping/>
  </p:clrMapOvr>
  <p:transition spd="med" advTm="3000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D9FA6C7D-4E1B-4ACC-A3B7-069C543F53C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169" y="1760016"/>
            <a:ext cx="7199995" cy="3816325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F44AA7A2-65B9-4A62-AB1F-8752B4068545}"/>
              </a:ext>
            </a:extLst>
          </p:cNvPr>
          <p:cNvSpPr txBox="1"/>
          <p:nvPr/>
        </p:nvSpPr>
        <p:spPr>
          <a:xfrm>
            <a:off x="436729" y="391182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作者寄语</a:t>
            </a:r>
          </a:p>
        </p:txBody>
      </p:sp>
    </p:spTree>
    <p:extLst>
      <p:ext uri="{BB962C8B-B14F-4D97-AF65-F5344CB8AC3E}">
        <p14:creationId xmlns:p14="http://schemas.microsoft.com/office/powerpoint/2010/main" val="4022158040"/>
      </p:ext>
    </p:extLst>
  </p:cSld>
  <p:clrMapOvr>
    <a:masterClrMapping/>
  </p:clrMapOvr>
  <p:transition spd="med" advTm="3000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1564307" y="1725770"/>
            <a:ext cx="9063386" cy="2576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随着科学技术的发展，人工智能已渗透到各个行业，算法工程师非常火爆，急缺大量人才，年薪也越来越高。刚毕业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30-40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万很常见。很多人想入手学习算法，那么多算法，究竟该如何下手呢？</a:t>
            </a:r>
            <a:endParaRPr lang="zh-CN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Tm="3000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77944" y="1292250"/>
            <a:ext cx="9978120" cy="4515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 fontAlgn="base">
              <a:lnSpc>
                <a:spcPct val="150000"/>
              </a:lnSpc>
            </a:pPr>
            <a:r>
              <a:rPr lang="zh-CN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遇到一个实际问题，需要解决两个事情：</a:t>
            </a:r>
          </a:p>
          <a:p>
            <a:pPr indent="648000" fontAlgn="base">
              <a:lnSpc>
                <a:spcPct val="150000"/>
              </a:lnSpc>
            </a:pPr>
            <a:r>
              <a:rPr lang="zh-CN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） </a:t>
            </a:r>
            <a:r>
              <a:rPr lang="zh-CN" altLang="zh-CN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如何将数据存储在计算机中；</a:t>
            </a:r>
          </a:p>
          <a:p>
            <a:pPr indent="648000" fontAlgn="base">
              <a:lnSpc>
                <a:spcPct val="150000"/>
              </a:lnSpc>
            </a:pPr>
            <a:r>
              <a:rPr lang="zh-CN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） </a:t>
            </a:r>
            <a:r>
              <a:rPr lang="zh-CN" altLang="zh-CN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用什么方法策略解决问题。</a:t>
            </a:r>
          </a:p>
          <a:p>
            <a:pPr indent="648000" fontAlgn="base">
              <a:lnSpc>
                <a:spcPct val="150000"/>
              </a:lnSpc>
            </a:pPr>
            <a:r>
              <a:rPr lang="zh-CN" altLang="zh-CN" sz="2800" dirty="0">
                <a:latin typeface="宋体" panose="02010600030101010101" pitchFamily="2" charset="-122"/>
                <a:ea typeface="宋体" panose="02010600030101010101" pitchFamily="2" charset="-122"/>
              </a:rPr>
              <a:t>前者是数据结构，后者是算法。只有数据结构没有算法，相当于只把数据存储到计算机中而没有有效的方法去处理，就像一幢只有框架的烂尾楼；若只有算法，没有数据结构，就像沙漠里的海市蜃楼，只不过是空中楼阁罢了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0AECDA1-0996-47F4-A786-E8164C871586}"/>
              </a:ext>
            </a:extLst>
          </p:cNvPr>
          <p:cNvSpPr txBox="1"/>
          <p:nvPr/>
        </p:nvSpPr>
        <p:spPr>
          <a:xfrm>
            <a:off x="436729" y="262408"/>
            <a:ext cx="36615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拨云见日，看清数据结构</a:t>
            </a: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印品黑体" panose="00000500000000000000" pitchFamily="2" charset="-122"/>
              </a:rPr>
              <a:t> </a:t>
            </a:r>
          </a:p>
        </p:txBody>
      </p: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496084F9-4EDA-4808-B494-06E3BE6034CC}"/>
              </a:ext>
            </a:extLst>
          </p:cNvPr>
          <p:cNvGrpSpPr/>
          <p:nvPr/>
        </p:nvGrpSpPr>
        <p:grpSpPr>
          <a:xfrm>
            <a:off x="8319541" y="-6266"/>
            <a:ext cx="3872459" cy="791570"/>
            <a:chOff x="6620619" y="368483"/>
            <a:chExt cx="5571381" cy="1313599"/>
          </a:xfrm>
        </p:grpSpPr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1A22033B-44FF-47F2-8BA8-3483F4D6EAF0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55A5A26E-6BD7-4518-8CE5-6B2B013E44F8}"/>
                </a:ext>
              </a:extLst>
            </p:cNvPr>
            <p:cNvSpPr txBox="1"/>
            <p:nvPr/>
          </p:nvSpPr>
          <p:spPr>
            <a:xfrm>
              <a:off x="7458401" y="664346"/>
              <a:ext cx="4063575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趣学数据结构</a:t>
              </a:r>
            </a:p>
          </p:txBody>
        </p:sp>
        <p:sp>
          <p:nvSpPr>
            <p:cNvPr id="18" name="任意多边形 5">
              <a:extLst>
                <a:ext uri="{FF2B5EF4-FFF2-40B4-BE49-F238E27FC236}">
                  <a16:creationId xmlns:a16="http://schemas.microsoft.com/office/drawing/2014/main" id="{106799AA-304D-4456-A138-0F870050295C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6069916"/>
      </p:ext>
    </p:extLst>
  </p:cSld>
  <p:clrMapOvr>
    <a:masterClrMapping/>
  </p:clrMapOvr>
  <p:transition spd="med" advTm="3000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106940" y="1302444"/>
            <a:ext cx="9978120" cy="4515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 fontAlgn="base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数据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是一切能输入到计算机的信息总和，结构是指数据之间的关系，</a:t>
            </a:r>
            <a:r>
              <a:rPr lang="zh-CN" altLang="en-US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数据结构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就是将数据及其之间的关系有效地存储在计算机中。</a:t>
            </a:r>
            <a:r>
              <a:rPr lang="zh-CN" altLang="en-US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算法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是指对特定问题求解步骤的一种描述，数据结构和算法不依赖于语言。</a:t>
            </a:r>
          </a:p>
          <a:p>
            <a:pPr indent="648000" fontAlgn="base"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遇到一个实际问题，充分利用所学的数据结构，将数据及其之间的关系有效地存储在计算机中，然后选择合适的算法策略，并用程序高效实现。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N.Wirth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教授：</a:t>
            </a:r>
            <a:r>
              <a:rPr lang="zh-CN" altLang="en-US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数据结构</a:t>
            </a:r>
            <a:r>
              <a:rPr lang="en-US" altLang="zh-CN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+</a:t>
            </a:r>
            <a:r>
              <a:rPr lang="zh-CN" altLang="en-US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算法＝程序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0AECDA1-0996-47F4-A786-E8164C871586}"/>
              </a:ext>
            </a:extLst>
          </p:cNvPr>
          <p:cNvSpPr txBox="1"/>
          <p:nvPr/>
        </p:nvSpPr>
        <p:spPr>
          <a:xfrm>
            <a:off x="436729" y="335069"/>
            <a:ext cx="36615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拨云见日，看清数据结构</a:t>
            </a:r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印品黑体" panose="00000500000000000000" pitchFamily="2" charset="-122"/>
              </a:rPr>
              <a:t> 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6971C608-A468-4873-BC5F-A950EA06AD37}"/>
              </a:ext>
            </a:extLst>
          </p:cNvPr>
          <p:cNvGrpSpPr/>
          <p:nvPr/>
        </p:nvGrpSpPr>
        <p:grpSpPr>
          <a:xfrm>
            <a:off x="8319541" y="-6266"/>
            <a:ext cx="3872459" cy="791570"/>
            <a:chOff x="6620619" y="368483"/>
            <a:chExt cx="5571381" cy="1313599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B11E9AC-EBA2-4433-B8C3-0F009D1D3AD9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F35B22EC-92A6-4884-9C76-9D973DEC8D8E}"/>
                </a:ext>
              </a:extLst>
            </p:cNvPr>
            <p:cNvSpPr txBox="1"/>
            <p:nvPr/>
          </p:nvSpPr>
          <p:spPr>
            <a:xfrm>
              <a:off x="7458401" y="664346"/>
              <a:ext cx="4063575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趣学数据结构</a:t>
              </a:r>
            </a:p>
          </p:txBody>
        </p:sp>
        <p:sp>
          <p:nvSpPr>
            <p:cNvPr id="13" name="任意多边形 5">
              <a:extLst>
                <a:ext uri="{FF2B5EF4-FFF2-40B4-BE49-F238E27FC236}">
                  <a16:creationId xmlns:a16="http://schemas.microsoft.com/office/drawing/2014/main" id="{94D9F9BA-54EE-409C-A575-4AF8BABFD4CB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5452086"/>
      </p:ext>
    </p:extLst>
  </p:cSld>
  <p:clrMapOvr>
    <a:masterClrMapping/>
  </p:clrMapOvr>
  <p:transition spd="med" advTm="3000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36615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为什么要学习数据结构？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95679" y="1448145"/>
            <a:ext cx="9962131" cy="38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 学习数据有效存储的方法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同一个问题，如何有效地存储数据，不同的数据结构产生什么样的算法复杂性，有没有更好的存储方法提高算法的效率？例如，用顺序表查找需要</a:t>
            </a:r>
            <a:r>
              <a:rPr lang="en-US" altLang="zh-CN" sz="2800" i="1" dirty="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2800" i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的时间复杂度，用平衡树查找需要</a:t>
            </a:r>
            <a:r>
              <a:rPr lang="en-US" altLang="zh-CN" sz="2800" i="1" dirty="0">
                <a:latin typeface="Times New Roman" panose="02020603050405020304" pitchFamily="18" charset="0"/>
                <a:ea typeface="宋体" panose="02010600030101010101" pitchFamily="2" charset="-122"/>
              </a:rPr>
              <a:t>O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(log</a:t>
            </a:r>
            <a:r>
              <a:rPr lang="en-US" altLang="zh-CN" sz="2800" i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的时间复杂度。这是什么概念呢？就像你有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10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个亿，一觉醒来，兜里只剩下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30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块！</a:t>
            </a: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74439E62-3CC7-44FC-8D59-7DCDFC1ED410}"/>
              </a:ext>
            </a:extLst>
          </p:cNvPr>
          <p:cNvGrpSpPr/>
          <p:nvPr/>
        </p:nvGrpSpPr>
        <p:grpSpPr>
          <a:xfrm>
            <a:off x="8319541" y="-6266"/>
            <a:ext cx="3872459" cy="791570"/>
            <a:chOff x="6620619" y="368483"/>
            <a:chExt cx="5571381" cy="1313599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E2A627F3-6468-4FB8-924C-30BE89A3F384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FB65E096-26D2-4036-8689-AA8BBD636275}"/>
                </a:ext>
              </a:extLst>
            </p:cNvPr>
            <p:cNvSpPr txBox="1"/>
            <p:nvPr/>
          </p:nvSpPr>
          <p:spPr>
            <a:xfrm>
              <a:off x="7458401" y="664346"/>
              <a:ext cx="4063575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趣学数据结构</a:t>
              </a:r>
            </a:p>
          </p:txBody>
        </p:sp>
        <p:sp>
          <p:nvSpPr>
            <p:cNvPr id="10" name="任意多边形 5">
              <a:extLst>
                <a:ext uri="{FF2B5EF4-FFF2-40B4-BE49-F238E27FC236}">
                  <a16:creationId xmlns:a16="http://schemas.microsoft.com/office/drawing/2014/main" id="{F0225F07-C680-40C9-B4A0-297C79010732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9638696"/>
      </p:ext>
    </p:extLst>
  </p:cSld>
  <p:clrMapOvr>
    <a:masterClrMapping/>
  </p:clrMapOvr>
  <p:transition spd="med" advTm="3000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36615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为什么要学习数据结构？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59728" y="1244028"/>
            <a:ext cx="10272543" cy="453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99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 处理具有复杂关系的数据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现实中很多具有复杂关系的数据，无法通过简单的库函数调用实现。专业认证中特别强调培养学生解决复杂工程问题的能力，什么是复杂工程问题？就是需要综合运用多个知识技术解决的问题。如果在现实中遇到一个复杂问题，一个芯片只能完成其中一个功能，我们需要的是完成该复杂问题的一个芯片，因此需要运用所学的数据结构知识，高效处理具有复杂关系的数据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93CC3DFD-5CE5-41DD-BAB8-69AEC3CB110E}"/>
              </a:ext>
            </a:extLst>
          </p:cNvPr>
          <p:cNvGrpSpPr/>
          <p:nvPr/>
        </p:nvGrpSpPr>
        <p:grpSpPr>
          <a:xfrm>
            <a:off x="8319541" y="-6266"/>
            <a:ext cx="3872459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2D831B71-2EAE-4EF1-AB38-AD50EE786838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D6B62BC2-D297-48C2-95D5-8C679F1A5784}"/>
                </a:ext>
              </a:extLst>
            </p:cNvPr>
            <p:cNvSpPr txBox="1"/>
            <p:nvPr/>
          </p:nvSpPr>
          <p:spPr>
            <a:xfrm>
              <a:off x="7458401" y="664346"/>
              <a:ext cx="4063575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趣学数据结构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C06A0691-0B46-4B07-B78E-E06EDF57017B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2256826"/>
      </p:ext>
    </p:extLst>
  </p:cSld>
  <p:clrMapOvr>
    <a:masterClrMapping/>
  </p:clrMapOvr>
  <p:transition spd="med" advTm="3000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36615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为什么要学习数据结构？ 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059483" y="1798664"/>
            <a:ext cx="10073033" cy="1949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通过学习数据结构，更加准确、深刻地理解不同数据结构之间的共性和联系，学会选择和改进数据结构，高效地设计并实现各种算法，这才是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数据结构的精髓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1FD594DA-3FFC-43DE-ADEA-3C0C854C9D10}"/>
              </a:ext>
            </a:extLst>
          </p:cNvPr>
          <p:cNvGrpSpPr/>
          <p:nvPr/>
        </p:nvGrpSpPr>
        <p:grpSpPr>
          <a:xfrm>
            <a:off x="8319541" y="-6266"/>
            <a:ext cx="3872459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66309B0E-4DC4-47C7-B654-FCF9556898F8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FC649CFD-9010-40B5-828B-6B0802D830A8}"/>
                </a:ext>
              </a:extLst>
            </p:cNvPr>
            <p:cNvSpPr txBox="1"/>
            <p:nvPr/>
          </p:nvSpPr>
          <p:spPr>
            <a:xfrm>
              <a:off x="7458401" y="664346"/>
              <a:ext cx="4063575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趣学数据结构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AB498601-9AFC-492B-9D21-ADD6669B220A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8054474"/>
      </p:ext>
    </p:extLst>
  </p:cSld>
  <p:clrMapOvr>
    <a:masterClrMapping/>
  </p:clrMapOvr>
  <p:transition spd="med" advTm="3000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6603" y="1"/>
            <a:ext cx="150126" cy="791570"/>
          </a:xfrm>
          <a:prstGeom prst="rect">
            <a:avLst/>
          </a:prstGeom>
          <a:solidFill>
            <a:srgbClr val="1BA4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印品黑体" panose="00000500000000000000" pitchFamily="2" charset="-122"/>
              <a:ea typeface="印品黑体" panose="00000500000000000000" pitchFamily="2" charset="-122"/>
              <a:sym typeface="印品黑体" panose="00000500000000000000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36729" y="391182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印品黑体" panose="00000500000000000000" pitchFamily="2" charset="-122"/>
              </a:rPr>
              <a:t>数据结构学习秘籍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059483" y="1244028"/>
            <a:ext cx="10073033" cy="453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48000">
              <a:lnSpc>
                <a:spcPct val="150000"/>
              </a:lnSpc>
            </a:pP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 会数据结构的基本操作</a:t>
            </a: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学会各种数据结构的基本操作，取值、查找、插入、删除等。先看图解，理解各种数据结构的定义，操作方法，然后看代码，尝试自己动手上机运行，逐渐掌握基本操作。初学时，要想理解数据结构，一定要学会画图，通过画图形象表达，更能体会其中的数据结构关系。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648000">
              <a:lnSpc>
                <a:spcPct val="150000"/>
              </a:lnSpc>
            </a:pP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初学阶段学习利器：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画图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理解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dirty="0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画图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09871DF5-7726-48B3-B7EF-6E8EB3B64A85}"/>
              </a:ext>
            </a:extLst>
          </p:cNvPr>
          <p:cNvGrpSpPr/>
          <p:nvPr/>
        </p:nvGrpSpPr>
        <p:grpSpPr>
          <a:xfrm>
            <a:off x="8319541" y="-6266"/>
            <a:ext cx="3872459" cy="791570"/>
            <a:chOff x="6620619" y="368483"/>
            <a:chExt cx="5571381" cy="1313599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32A3AF5A-6EDE-43C8-A7EA-5C45D87DE164}"/>
                </a:ext>
              </a:extLst>
            </p:cNvPr>
            <p:cNvSpPr/>
            <p:nvPr/>
          </p:nvSpPr>
          <p:spPr>
            <a:xfrm>
              <a:off x="11823510" y="368487"/>
              <a:ext cx="368490" cy="1313595"/>
            </a:xfrm>
            <a:prstGeom prst="rect">
              <a:avLst/>
            </a:pr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77F3CF8A-31AA-4429-8CAF-4C95F71BFCF8}"/>
                </a:ext>
              </a:extLst>
            </p:cNvPr>
            <p:cNvSpPr txBox="1"/>
            <p:nvPr/>
          </p:nvSpPr>
          <p:spPr>
            <a:xfrm>
              <a:off x="7458401" y="664346"/>
              <a:ext cx="4063575" cy="868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zh-CN" altLang="en-US" sz="2800" dirty="0">
                  <a:solidFill>
                    <a:srgbClr val="1BA48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印品黑体" panose="00000500000000000000" pitchFamily="2" charset="-122"/>
                </a:rPr>
                <a:t>趣学数据结构</a:t>
              </a:r>
            </a:p>
          </p:txBody>
        </p:sp>
        <p:sp>
          <p:nvSpPr>
            <p:cNvPr id="9" name="任意多边形 5">
              <a:extLst>
                <a:ext uri="{FF2B5EF4-FFF2-40B4-BE49-F238E27FC236}">
                  <a16:creationId xmlns:a16="http://schemas.microsoft.com/office/drawing/2014/main" id="{AFB3F85C-256A-4665-8E80-9BE98C3560A8}"/>
                </a:ext>
              </a:extLst>
            </p:cNvPr>
            <p:cNvSpPr/>
            <p:nvPr/>
          </p:nvSpPr>
          <p:spPr>
            <a:xfrm rot="16200000">
              <a:off x="6566025" y="423077"/>
              <a:ext cx="1313598" cy="1204410"/>
            </a:xfrm>
            <a:custGeom>
              <a:avLst/>
              <a:gdLst>
                <a:gd name="connsiteX0" fmla="*/ 1313598 w 1313598"/>
                <a:gd name="connsiteY0" fmla="*/ 835921 h 1204410"/>
                <a:gd name="connsiteX1" fmla="*/ 1313595 w 1313598"/>
                <a:gd name="connsiteY1" fmla="*/ 835921 h 1204410"/>
                <a:gd name="connsiteX2" fmla="*/ 1313595 w 1313598"/>
                <a:gd name="connsiteY2" fmla="*/ 1204410 h 1204410"/>
                <a:gd name="connsiteX3" fmla="*/ 0 w 1313598"/>
                <a:gd name="connsiteY3" fmla="*/ 1204410 h 1204410"/>
                <a:gd name="connsiteX4" fmla="*/ 0 w 1313598"/>
                <a:gd name="connsiteY4" fmla="*/ 835920 h 1204410"/>
                <a:gd name="connsiteX5" fmla="*/ 2 w 1313598"/>
                <a:gd name="connsiteY5" fmla="*/ 835920 h 1204410"/>
                <a:gd name="connsiteX6" fmla="*/ 656800 w 1313598"/>
                <a:gd name="connsiteY6" fmla="*/ 0 h 1204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13598" h="1204410">
                  <a:moveTo>
                    <a:pt x="1313598" y="835921"/>
                  </a:moveTo>
                  <a:lnTo>
                    <a:pt x="1313595" y="835921"/>
                  </a:lnTo>
                  <a:lnTo>
                    <a:pt x="1313595" y="1204410"/>
                  </a:lnTo>
                  <a:lnTo>
                    <a:pt x="0" y="1204410"/>
                  </a:lnTo>
                  <a:lnTo>
                    <a:pt x="0" y="835920"/>
                  </a:lnTo>
                  <a:lnTo>
                    <a:pt x="2" y="835920"/>
                  </a:lnTo>
                  <a:lnTo>
                    <a:pt x="656800" y="0"/>
                  </a:lnTo>
                  <a:close/>
                </a:path>
              </a:pathLst>
            </a:custGeom>
            <a:solidFill>
              <a:srgbClr val="1BA4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印品黑体" panose="00000500000000000000" pitchFamily="2" charset="-122"/>
                <a:ea typeface="印品黑体" panose="00000500000000000000" pitchFamily="2" charset="-122"/>
                <a:sym typeface="印品黑体" panose="000005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9422704"/>
      </p:ext>
    </p:extLst>
  </p:cSld>
  <p:clrMapOvr>
    <a:masterClrMapping/>
  </p:clrMapOvr>
  <p:transition spd="med" advTm="3000">
    <p:pull/>
  </p:transition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1723</Words>
  <Application>Microsoft Office PowerPoint</Application>
  <PresentationFormat>宽屏</PresentationFormat>
  <Paragraphs>112</Paragraphs>
  <Slides>21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1" baseType="lpstr">
      <vt:lpstr>等线</vt:lpstr>
      <vt:lpstr>华文行楷</vt:lpstr>
      <vt:lpstr>宋体</vt:lpstr>
      <vt:lpstr>微软雅黑</vt:lpstr>
      <vt:lpstr>印品黑体</vt:lpstr>
      <vt:lpstr>Arial</vt:lpstr>
      <vt:lpstr>Arial Black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5a7580219f0b6</dc:title>
  <dc:creator>高志远</dc:creator>
  <cp:lastModifiedBy>祁 全</cp:lastModifiedBy>
  <cp:revision>357</cp:revision>
  <dcterms:created xsi:type="dcterms:W3CDTF">2018-02-03T05:34:00Z</dcterms:created>
  <dcterms:modified xsi:type="dcterms:W3CDTF">2020-04-08T09:36:44Z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