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microsoft.com/office/2006/relationships/ui/extensibility" Target="/customUI/customUI.xml" Id="R1a6e8d474915405b"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31"/>
  </p:notesMasterIdLst>
  <p:handoutMasterIdLst>
    <p:handoutMasterId r:id="rId32"/>
  </p:handoutMasterIdLst>
  <p:sldIdLst>
    <p:sldId id="256" r:id="rId3"/>
    <p:sldId id="257" r:id="rId4"/>
    <p:sldId id="314" r:id="rId5"/>
    <p:sldId id="315" r:id="rId6"/>
    <p:sldId id="316" r:id="rId7"/>
    <p:sldId id="317" r:id="rId8"/>
    <p:sldId id="339" r:id="rId9"/>
    <p:sldId id="319" r:id="rId10"/>
    <p:sldId id="321" r:id="rId11"/>
    <p:sldId id="322" r:id="rId12"/>
    <p:sldId id="320" r:id="rId13"/>
    <p:sldId id="326" r:id="rId14"/>
    <p:sldId id="327" r:id="rId15"/>
    <p:sldId id="328" r:id="rId16"/>
    <p:sldId id="344" r:id="rId17"/>
    <p:sldId id="340" r:id="rId18"/>
    <p:sldId id="341" r:id="rId19"/>
    <p:sldId id="329" r:id="rId20"/>
    <p:sldId id="324" r:id="rId21"/>
    <p:sldId id="330" r:id="rId22"/>
    <p:sldId id="331" r:id="rId23"/>
    <p:sldId id="332" r:id="rId24"/>
    <p:sldId id="333" r:id="rId25"/>
    <p:sldId id="334" r:id="rId26"/>
    <p:sldId id="335" r:id="rId27"/>
    <p:sldId id="336" r:id="rId28"/>
    <p:sldId id="342" r:id="rId29"/>
    <p:sldId id="343" r:id="rId3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4793A"/>
    <a:srgbClr val="737373"/>
    <a:srgbClr val="494949"/>
    <a:srgbClr val="6D6D6D"/>
    <a:srgbClr val="292929"/>
    <a:srgbClr val="333333"/>
    <a:srgbClr val="FFFFFF"/>
    <a:srgbClr val="000000"/>
    <a:srgbClr val="F8F57B"/>
    <a:srgbClr val="F6AE1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6" autoAdjust="0"/>
    <p:restoredTop sz="78897" autoAdjust="0"/>
  </p:normalViewPr>
  <p:slideViewPr>
    <p:cSldViewPr>
      <p:cViewPr>
        <p:scale>
          <a:sx n="100" d="100"/>
          <a:sy n="100" d="100"/>
        </p:scale>
        <p:origin x="-72" y="-7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8" d="100"/>
          <a:sy n="98" d="100"/>
        </p:scale>
        <p:origin x="-3516"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11/1/2011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 xmlns:p14="http://schemas.microsoft.com/office/powerpoint/2010/main" val="282901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11/1/2011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 xmlns:p14="http://schemas.microsoft.com/office/powerpoint/2010/main" val="3124071592"/>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11/1/2011 6:49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i="1" dirty="0" smtClean="0"/>
          </a:p>
          <a:p>
            <a:endParaRPr lang="en-US" dirty="0"/>
          </a:p>
        </p:txBody>
      </p:sp>
      <p:sp>
        <p:nvSpPr>
          <p:cNvPr id="4" name="Slide Number Placeholder 3"/>
          <p:cNvSpPr>
            <a:spLocks noGrp="1"/>
          </p:cNvSpPr>
          <p:nvPr>
            <p:ph type="sldNum" sz="quarter" idx="10"/>
          </p:nvPr>
        </p:nvSpPr>
        <p:spPr/>
        <p:txBody>
          <a:bodyPr/>
          <a:lstStyle/>
          <a:p>
            <a:fld id="{42F18913-A553-4A79-B03D-9EA1EAE6747A}" type="slidenum">
              <a:rPr lang="en-US" smtClean="0"/>
              <a:pPr/>
              <a:t>10</a:t>
            </a:fld>
            <a:endParaRPr lang="en-US"/>
          </a:p>
        </p:txBody>
      </p:sp>
    </p:spTree>
    <p:extLst>
      <p:ext uri="{BB962C8B-B14F-4D97-AF65-F5344CB8AC3E}">
        <p14:creationId xmlns="" xmlns:p14="http://schemas.microsoft.com/office/powerpoint/2010/main" val="85448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E2BB697-1D4E-434D-83D1-052E07425CB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 xmlns:p14="http://schemas.microsoft.com/office/powerpoint/2010/main" val="3924153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18913-A553-4A79-B03D-9EA1EAE6747A}" type="slidenum">
              <a:rPr lang="en-US" smtClean="0"/>
              <a:pPr/>
              <a:t>14</a:t>
            </a:fld>
            <a:endParaRPr lang="en-US"/>
          </a:p>
        </p:txBody>
      </p:sp>
    </p:spTree>
    <p:extLst>
      <p:ext uri="{BB962C8B-B14F-4D97-AF65-F5344CB8AC3E}">
        <p14:creationId xmlns="" xmlns:p14="http://schemas.microsoft.com/office/powerpoint/2010/main" val="4153374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18913-A553-4A79-B03D-9EA1EAE6747A}" type="slidenum">
              <a:rPr lang="en-US" smtClean="0"/>
              <a:pPr/>
              <a:t>19</a:t>
            </a:fld>
            <a:endParaRPr lang="en-US"/>
          </a:p>
        </p:txBody>
      </p:sp>
    </p:spTree>
    <p:extLst>
      <p:ext uri="{BB962C8B-B14F-4D97-AF65-F5344CB8AC3E}">
        <p14:creationId xmlns="" xmlns:p14="http://schemas.microsoft.com/office/powerpoint/2010/main" val="407265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11/1/2011 6:49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5534B88-AF9D-4ECB-A7AA-CB01BB5006C9}" type="slidenum">
              <a:rPr lang="en-US" smtClean="0"/>
              <a:pPr/>
              <a:t>23</a:t>
            </a:fld>
            <a:endParaRPr lang="en-US"/>
          </a:p>
        </p:txBody>
      </p:sp>
    </p:spTree>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z="500" smtClean="0">
                <a:solidFill>
                  <a:srgbClr val="000000"/>
                </a:solidFill>
              </a:rPr>
              <a:t>© 200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smtClean="0">
              <a:solidFill>
                <a:srgbClr val="000000"/>
              </a:solidFill>
            </a:endParaRPr>
          </a:p>
        </p:txBody>
      </p:sp>
      <p:sp>
        <p:nvSpPr>
          <p:cNvPr id="5" name="Slide Number Placeholder 4"/>
          <p:cNvSpPr>
            <a:spLocks noGrp="1"/>
          </p:cNvSpPr>
          <p:nvPr>
            <p:ph type="sldNum" sz="quarter" idx="11"/>
          </p:nvPr>
        </p:nvSpPr>
        <p:spPr/>
        <p:txBody>
          <a:bodyPr/>
          <a:lstStyle/>
          <a:p>
            <a:fld id="{8B263312-38AA-4E1E-B2B5-0F8F122B24FE}" type="slidenum">
              <a:rPr lang="en-US" smtClean="0"/>
              <a:pPr/>
              <a:t>25</a:t>
            </a:fld>
            <a:endParaRPr lang="en-US" dirty="0"/>
          </a:p>
        </p:txBody>
      </p:sp>
    </p:spTree>
    <p:extLst>
      <p:ext uri="{BB962C8B-B14F-4D97-AF65-F5344CB8AC3E}">
        <p14:creationId xmlns="" xmlns:p14="http://schemas.microsoft.com/office/powerpoint/2010/main" val="1925505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11/1/2011 6:49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 xmlns:p14="http://schemas.microsoft.com/office/powerpoint/2010/main" val="1244455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 xmlns:p14="http://schemas.microsoft.com/office/powerpoint/2010/main" val="287905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 xmlns:p14="http://schemas.microsoft.com/office/powerpoint/2010/main" val="1078988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 xmlns:p14="http://schemas.microsoft.com/office/powerpoint/2010/main" val="3397948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 xmlns:p14="http://schemas.microsoft.com/office/powerpoint/2010/main" val="173865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 xmlns:p14="http://schemas.microsoft.com/office/powerpoint/2010/main" val="4001099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xnagamefest.com/"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441448"/>
            <a:ext cx="10242549" cy="758952"/>
          </a:xfrm>
        </p:spPr>
        <p:txBody>
          <a:bodyPr anchor="b">
            <a:noAutofit/>
          </a:bodyPr>
          <a:lstStyle>
            <a:lvl1pPr>
              <a:lnSpc>
                <a:spcPct val="90000"/>
              </a:lnSpc>
              <a:defRPr sz="4800" baseline="0"/>
            </a:lvl1pPr>
          </a:lstStyle>
          <a:p>
            <a:r>
              <a:rPr lang="en-US" smtClean="0"/>
              <a:t>Click to edit Master title style</a:t>
            </a:r>
            <a:endParaRPr lang="en-US" dirty="0"/>
          </a:p>
        </p:txBody>
      </p:sp>
      <p:sp>
        <p:nvSpPr>
          <p:cNvPr id="3" name="Subtitle 2"/>
          <p:cNvSpPr>
            <a:spLocks noGrp="1"/>
          </p:cNvSpPr>
          <p:nvPr>
            <p:ph type="subTitle" idx="1"/>
          </p:nvPr>
        </p:nvSpPr>
        <p:spPr>
          <a:xfrm>
            <a:off x="969964" y="3505200"/>
            <a:ext cx="10242550" cy="463255"/>
          </a:xfrm>
        </p:spPr>
        <p:txBody>
          <a:bodyPr>
            <a:noAutofit/>
          </a:bodyPr>
          <a:lstStyle>
            <a:lvl1pPr marL="0" indent="0" algn="l">
              <a:lnSpc>
                <a:spcPct val="90000"/>
              </a:lnSpc>
              <a:spcBef>
                <a:spcPts val="0"/>
              </a:spcBef>
              <a:buNone/>
              <a:defRPr>
                <a:gradFill>
                  <a:gsLst>
                    <a:gs pos="0">
                      <a:srgbClr val="494949"/>
                    </a:gs>
                    <a:gs pos="100000">
                      <a:srgbClr val="494949"/>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LOSING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3"/>
          <p:cNvSpPr>
            <a:spLocks noChangeArrowheads="1"/>
          </p:cNvSpPr>
          <p:nvPr userDrawn="1"/>
        </p:nvSpPr>
        <p:spPr bwMode="auto">
          <a:xfrm>
            <a:off x="543467" y="1869309"/>
            <a:ext cx="2872596" cy="339725"/>
          </a:xfrm>
          <a:prstGeom prst="rect">
            <a:avLst/>
          </a:prstGeom>
          <a:noFill/>
          <a:ln w="9525">
            <a:noFill/>
            <a:miter lim="800000"/>
            <a:headEnd/>
            <a:tailEnd/>
          </a:ln>
        </p:spPr>
        <p:txBody>
          <a:bodyPr wrap="square">
            <a:spAutoFit/>
          </a:bodyPr>
          <a:lstStyle/>
          <a:p>
            <a:pPr>
              <a:lnSpc>
                <a:spcPct val="90000"/>
              </a:lnSpc>
            </a:pPr>
            <a:r>
              <a:rPr lang="en-US" dirty="0" smtClean="0">
                <a:solidFill>
                  <a:schemeClr val="accent4">
                    <a:lumMod val="75000"/>
                  </a:schemeClr>
                </a:solidFill>
                <a:hlinkClick r:id="rId3"/>
              </a:rPr>
              <a:t>www.microsoft.com</a:t>
            </a:r>
            <a:endParaRPr lang="en-US" dirty="0">
              <a:solidFill>
                <a:schemeClr val="accent4">
                  <a:lumMod val="75000"/>
                </a:schemeClr>
              </a:solidFill>
            </a:endParaRPr>
          </a:p>
        </p:txBody>
      </p:sp>
      <p:sp>
        <p:nvSpPr>
          <p:cNvPr id="3" name="Text Box 11"/>
          <p:cNvSpPr txBox="1">
            <a:spLocks noChangeArrowheads="1"/>
          </p:cNvSpPr>
          <p:nvPr userDrawn="1"/>
        </p:nvSpPr>
        <p:spPr bwMode="auto">
          <a:xfrm>
            <a:off x="560717" y="6015851"/>
            <a:ext cx="11533217" cy="523220"/>
          </a:xfrm>
          <a:prstGeom prst="rect">
            <a:avLst/>
          </a:prstGeom>
          <a:noFill/>
          <a:ln w="12700">
            <a:noFill/>
            <a:miter lim="800000"/>
            <a:headEnd type="none" w="sm" len="sm"/>
            <a:tailEnd type="none" w="sm" len="sm"/>
          </a:ln>
        </p:spPr>
        <p:txBody>
          <a:bodyPr wrap="square">
            <a:spAutoFit/>
          </a:bodyPr>
          <a:lstStyle/>
          <a:p>
            <a:pPr algn="ctr" eaLnBrk="0" hangingPunct="0"/>
            <a:endParaRPr lang="en-US" sz="1100" i="1" dirty="0" smtClean="0">
              <a:gradFill>
                <a:gsLst>
                  <a:gs pos="0">
                    <a:schemeClr val="bg1"/>
                  </a:gs>
                  <a:gs pos="100000">
                    <a:schemeClr val="bg1"/>
                  </a:gs>
                </a:gsLst>
                <a:lin ang="5400000" scaled="0"/>
              </a:gradFill>
              <a:latin typeface="+mn-lt"/>
              <a:cs typeface="Arial" charset="0"/>
            </a:endParaRPr>
          </a:p>
          <a:p>
            <a:pPr eaLnBrk="0" hangingPunct="0"/>
            <a:r>
              <a:rPr lang="en-US" sz="900" dirty="0" smtClean="0">
                <a:gradFill>
                  <a:gsLst>
                    <a:gs pos="0">
                      <a:schemeClr val="bg1"/>
                    </a:gs>
                    <a:gs pos="100000">
                      <a:schemeClr val="bg1"/>
                    </a:gs>
                  </a:gsLst>
                  <a:lin ang="5400000" scaled="0"/>
                </a:gradFill>
                <a:latin typeface="+mn-lt"/>
                <a:cs typeface="Arial" charset="0"/>
              </a:rPr>
              <a:t>© 2011 Microsoft Corporation. All rights reserved.</a:t>
            </a:r>
          </a:p>
          <a:p>
            <a:pPr eaLnBrk="0" hangingPunct="0"/>
            <a:r>
              <a:rPr lang="en-US" sz="800" dirty="0" smtClean="0">
                <a:gradFill>
                  <a:gsLst>
                    <a:gs pos="0">
                      <a:schemeClr val="bg1"/>
                    </a:gs>
                    <a:gs pos="100000">
                      <a:schemeClr val="bg1"/>
                    </a:gs>
                  </a:gsLst>
                  <a:lin ang="5400000" scaled="0"/>
                </a:gradFill>
                <a:latin typeface="+mn-lt"/>
                <a:cs typeface="Arial" charset="0"/>
              </a:rPr>
              <a:t>This </a:t>
            </a:r>
            <a:r>
              <a:rPr lang="en-US" sz="800" dirty="0">
                <a:gradFill>
                  <a:gsLst>
                    <a:gs pos="0">
                      <a:schemeClr val="bg1"/>
                    </a:gs>
                    <a:gs pos="100000">
                      <a:schemeClr val="bg1"/>
                    </a:gs>
                  </a:gsLst>
                  <a:lin ang="5400000" scaled="0"/>
                </a:gradFill>
                <a:latin typeface="+mn-lt"/>
                <a:cs typeface="Arial" charset="0"/>
              </a:rPr>
              <a:t>presentation is for informational purposes only. </a:t>
            </a:r>
            <a:r>
              <a:rPr lang="en-US" sz="800" dirty="0" smtClean="0">
                <a:gradFill>
                  <a:gsLst>
                    <a:gs pos="0">
                      <a:schemeClr val="bg1"/>
                    </a:gs>
                    <a:gs pos="100000">
                      <a:schemeClr val="bg1"/>
                    </a:gs>
                  </a:gsLst>
                  <a:lin ang="5400000" scaled="0"/>
                </a:gradFill>
                <a:latin typeface="+mn-lt"/>
                <a:cs typeface="Arial" charset="0"/>
              </a:rPr>
              <a:t> Microsoft </a:t>
            </a:r>
            <a:r>
              <a:rPr lang="en-US" sz="800" dirty="0">
                <a:gradFill>
                  <a:gsLst>
                    <a:gs pos="0">
                      <a:schemeClr val="bg1"/>
                    </a:gs>
                    <a:gs pos="100000">
                      <a:schemeClr val="bg1"/>
                    </a:gs>
                  </a:gsLst>
                  <a:lin ang="5400000" scaled="0"/>
                </a:gradFill>
                <a:latin typeface="+mn-lt"/>
                <a:cs typeface="Arial" charset="0"/>
              </a:rPr>
              <a:t>makes no warranties, express or implied, in this summary.</a:t>
            </a:r>
          </a:p>
        </p:txBody>
      </p:sp>
    </p:spTree>
    <p:extLst>
      <p:ext uri="{BB962C8B-B14F-4D97-AF65-F5344CB8AC3E}">
        <p14:creationId xmlns="" xmlns:p14="http://schemas.microsoft.com/office/powerpoint/2010/main" val="41842053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686053"/>
            <a:ext cx="9323388" cy="1523494"/>
          </a:xfrm>
        </p:spPr>
        <p:txBody>
          <a:bodyPr anchor="ctr" anchorCtr="0">
            <a:noAutofit/>
          </a:bodyPr>
          <a:lstStyle>
            <a:lvl1pPr>
              <a:lnSpc>
                <a:spcPct val="90000"/>
              </a:lnSpc>
              <a:defRPr sz="4800" baseline="0"/>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3389" cy="461665"/>
          </a:xfrm>
        </p:spPr>
        <p:txBody>
          <a:bodyPr>
            <a:noAutofit/>
          </a:bodyPr>
          <a:lstStyle>
            <a:lvl1pPr marL="0" indent="0" algn="l">
              <a:lnSpc>
                <a:spcPct val="90000"/>
              </a:lnSpc>
              <a:spcBef>
                <a:spcPts val="0"/>
              </a:spcBef>
              <a:buNone/>
              <a:defRPr>
                <a:gradFill>
                  <a:gsLst>
                    <a:gs pos="0">
                      <a:srgbClr val="494949"/>
                    </a:gs>
                    <a:gs pos="100000">
                      <a:srgbClr val="494949"/>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362200"/>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1" u="none" strike="noStrike" kern="1200" cap="none" spc="-642" normalizeH="0" baseline="0" noProof="0" dirty="0" smtClean="0">
                <a:ln w="11430"/>
                <a:gradFill>
                  <a:gsLst>
                    <a:gs pos="0">
                      <a:srgbClr val="737373"/>
                    </a:gs>
                    <a:gs pos="100000">
                      <a:srgbClr val="737373"/>
                    </a:gs>
                  </a:gsLst>
                  <a:lin ang="5400000"/>
                </a:gradFill>
                <a:effectLst/>
                <a:uLnTx/>
                <a:uFillTx/>
                <a:latin typeface="Segoe UI"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03" r:id="rId11"/>
    <p:sldLayoutId id="2147483704" r:id="rId12"/>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rgbClr val="F4793A"/>
              </a:gs>
              <a:gs pos="100000">
                <a:srgbClr val="F4793A"/>
              </a:gs>
            </a:gsLst>
            <a:lin ang="5400000" scaled="0"/>
            <a:tileRect/>
          </a:gradFill>
          <a:effectLst>
            <a:outerShdw blurRad="38100" dist="38100" dir="2700000" algn="tl">
              <a:srgbClr val="000000">
                <a:alpha val="43137"/>
              </a:srgbClr>
            </a:outerShdw>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val="2D7CCF"/>
        </a:buClr>
        <a:buSzPct val="90000"/>
        <a:buFont typeface="Arial" pitchFamily="34" charset="0"/>
        <a:buChar char="•"/>
        <a:defRPr sz="3200" kern="1200">
          <a:gradFill>
            <a:gsLst>
              <a:gs pos="0">
                <a:schemeClr val="tx1">
                  <a:lumMod val="75000"/>
                  <a:lumOff val="25000"/>
                </a:schemeClr>
              </a:gs>
              <a:gs pos="100000">
                <a:schemeClr val="tx1">
                  <a:lumMod val="75000"/>
                  <a:lumOff val="25000"/>
                </a:schemeClr>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2D7CCF"/>
        </a:buClr>
        <a:buSzPct val="90000"/>
        <a:buFont typeface="Arial" pitchFamily="34" charset="0"/>
        <a:buChar char="•"/>
        <a:defRPr sz="2800" kern="1200">
          <a:gradFill>
            <a:gsLst>
              <a:gs pos="0">
                <a:schemeClr val="tx1">
                  <a:lumMod val="75000"/>
                  <a:lumOff val="25000"/>
                </a:schemeClr>
              </a:gs>
              <a:gs pos="100000">
                <a:schemeClr val="tx1">
                  <a:lumMod val="75000"/>
                  <a:lumOff val="25000"/>
                </a:schemeClr>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2D7CCF"/>
        </a:buClr>
        <a:buSzPct val="90000"/>
        <a:buFont typeface="Arial" pitchFamily="34" charset="0"/>
        <a:buChar char="•"/>
        <a:defRPr sz="2400" kern="1200">
          <a:gradFill>
            <a:gsLst>
              <a:gs pos="0">
                <a:schemeClr val="tx1">
                  <a:lumMod val="75000"/>
                  <a:lumOff val="25000"/>
                </a:schemeClr>
              </a:gs>
              <a:gs pos="100000">
                <a:schemeClr val="tx1">
                  <a:lumMod val="75000"/>
                  <a:lumOff val="25000"/>
                </a:schemeClr>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2D7CCF"/>
        </a:buClr>
        <a:buSzPct val="90000"/>
        <a:buFont typeface="Arial" pitchFamily="34" charset="0"/>
        <a:buChar char="•"/>
        <a:defRPr sz="2000" kern="1200">
          <a:gradFill>
            <a:gsLst>
              <a:gs pos="0">
                <a:schemeClr val="tx1">
                  <a:lumMod val="75000"/>
                  <a:lumOff val="25000"/>
                </a:schemeClr>
              </a:gs>
              <a:gs pos="100000">
                <a:schemeClr val="tx1">
                  <a:lumMod val="75000"/>
                  <a:lumOff val="25000"/>
                </a:schemeClr>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2D7CCF"/>
        </a:buClr>
        <a:buSzPct val="90000"/>
        <a:buFont typeface="Arial" pitchFamily="34" charset="0"/>
        <a:buChar char="•"/>
        <a:defRPr sz="2000" kern="1200">
          <a:gradFill>
            <a:gsLst>
              <a:gs pos="0">
                <a:schemeClr val="tx1">
                  <a:lumMod val="75000"/>
                  <a:lumOff val="25000"/>
                </a:schemeClr>
              </a:gs>
              <a:gs pos="100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rgbClr val="F4793A"/>
              </a:gs>
              <a:gs pos="100000">
                <a:srgbClr val="F4793A"/>
              </a:gs>
            </a:gsLst>
            <a:lin ang="5400000" scaled="0"/>
            <a:tileRect/>
          </a:gradFill>
          <a:effectLst>
            <a:outerShdw blurRad="38100" dist="38100" dir="2700000" algn="tl">
              <a:srgbClr val="000000">
                <a:alpha val="43137"/>
              </a:srgb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t>
            </a:r>
            <a:endParaRPr lang="en-US" dirty="0"/>
          </a:p>
        </p:txBody>
      </p:sp>
      <p:sp>
        <p:nvSpPr>
          <p:cNvPr id="3" name="Content Placeholder 2"/>
          <p:cNvSpPr>
            <a:spLocks noGrp="1"/>
          </p:cNvSpPr>
          <p:nvPr>
            <p:ph idx="1"/>
          </p:nvPr>
        </p:nvSpPr>
        <p:spPr>
          <a:xfrm>
            <a:off x="609441" y="1295401"/>
            <a:ext cx="11047571" cy="4059573"/>
          </a:xfrm>
        </p:spPr>
        <p:txBody>
          <a:bodyPr/>
          <a:lstStyle/>
          <a:p>
            <a:r>
              <a:rPr lang="en-US" sz="2600" dirty="0" smtClean="0"/>
              <a:t>Will be integrated into Visual Studio and the VC++ Compiler</a:t>
            </a:r>
          </a:p>
          <a:p>
            <a:r>
              <a:rPr lang="en-US" sz="2600" dirty="0" smtClean="0"/>
              <a:t>Building on the DirectX</a:t>
            </a:r>
            <a:r>
              <a:rPr lang="en-US" sz="2600" baseline="30000" dirty="0" smtClean="0"/>
              <a:t>®</a:t>
            </a:r>
            <a:r>
              <a:rPr lang="en-US" sz="2600" dirty="0" smtClean="0"/>
              <a:t> runtime stack</a:t>
            </a:r>
          </a:p>
          <a:p>
            <a:pPr lvl="1"/>
            <a:r>
              <a:rPr lang="en-US" sz="2400" dirty="0" smtClean="0"/>
              <a:t>Ubiquitous and reliable</a:t>
            </a:r>
          </a:p>
          <a:p>
            <a:r>
              <a:rPr lang="en-US" sz="2600" dirty="0" smtClean="0"/>
              <a:t>Enables broad range of developers to leverage modern data parallel architectures</a:t>
            </a:r>
          </a:p>
          <a:p>
            <a:pPr lvl="1"/>
            <a:r>
              <a:rPr lang="en-US" sz="2400" dirty="0" smtClean="0"/>
              <a:t>Higher-level abstractions</a:t>
            </a:r>
          </a:p>
          <a:p>
            <a:pPr lvl="1"/>
            <a:r>
              <a:rPr lang="en-US" sz="2400" dirty="0" smtClean="0"/>
              <a:t>Low-level hardware access</a:t>
            </a:r>
          </a:p>
          <a:p>
            <a:r>
              <a:rPr lang="en-US" sz="2600" dirty="0" smtClean="0"/>
              <a:t>Code authoring, debugging, and profiling support provided within Visual Studio</a:t>
            </a:r>
          </a:p>
          <a:p>
            <a:r>
              <a:rPr lang="en-US" sz="2600" dirty="0" smtClean="0"/>
              <a:t>We intend to support a </a:t>
            </a:r>
            <a:r>
              <a:rPr lang="en-US" sz="2600" dirty="0"/>
              <a:t>library </a:t>
            </a:r>
            <a:r>
              <a:rPr lang="en-US" sz="2600" dirty="0" smtClean="0"/>
              <a:t>ecosystem</a:t>
            </a:r>
            <a:endParaRPr lang="en-US" sz="2600" dirty="0"/>
          </a:p>
        </p:txBody>
      </p:sp>
    </p:spTree>
    <p:extLst>
      <p:ext uri="{BB962C8B-B14F-4D97-AF65-F5344CB8AC3E}">
        <p14:creationId xmlns="" xmlns:p14="http://schemas.microsoft.com/office/powerpoint/2010/main" val="6673091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Data Parallel Programming</a:t>
            </a:r>
            <a:r>
              <a:rPr lang="en-US" dirty="0" smtClean="0"/>
              <a:t/>
            </a:r>
            <a:br>
              <a:rPr lang="en-US" dirty="0" smtClean="0"/>
            </a:br>
            <a:r>
              <a:rPr lang="en-US" sz="4000" dirty="0" smtClean="0">
                <a:solidFill>
                  <a:schemeClr val="tx2"/>
                </a:solidFill>
              </a:rPr>
              <a:t>C = A * B</a:t>
            </a:r>
            <a:endParaRPr lang="en-US" sz="4000" dirty="0">
              <a:solidFill>
                <a:schemeClr val="tx2"/>
              </a:solidFill>
            </a:endParaRPr>
          </a:p>
        </p:txBody>
      </p:sp>
      <p:sp>
        <p:nvSpPr>
          <p:cNvPr id="5" name="Rectangle 4"/>
          <p:cNvSpPr/>
          <p:nvPr/>
        </p:nvSpPr>
        <p:spPr>
          <a:xfrm>
            <a:off x="4286305" y="954974"/>
            <a:ext cx="493121" cy="379695"/>
          </a:xfrm>
          <a:prstGeom prst="rect">
            <a:avLst/>
          </a:prstGeom>
          <a:solidFill>
            <a:schemeClr val="accent5">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9" name="Rectangle 8"/>
          <p:cNvSpPr/>
          <p:nvPr/>
        </p:nvSpPr>
        <p:spPr>
          <a:xfrm>
            <a:off x="4779425" y="954974"/>
            <a:ext cx="493121" cy="379695"/>
          </a:xfrm>
          <a:prstGeom prst="rect">
            <a:avLst/>
          </a:prstGeom>
          <a:solidFill>
            <a:schemeClr val="accent5">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1</a:t>
            </a:r>
            <a:endParaRPr lang="en-US" sz="2400" dirty="0">
              <a:solidFill>
                <a:schemeClr val="tx1"/>
              </a:solidFill>
            </a:endParaRPr>
          </a:p>
        </p:txBody>
      </p:sp>
      <p:sp>
        <p:nvSpPr>
          <p:cNvPr id="10" name="Rectangle 9"/>
          <p:cNvSpPr/>
          <p:nvPr/>
        </p:nvSpPr>
        <p:spPr>
          <a:xfrm>
            <a:off x="5272546" y="954974"/>
            <a:ext cx="493121" cy="379695"/>
          </a:xfrm>
          <a:prstGeom prst="rect">
            <a:avLst/>
          </a:prstGeom>
          <a:solidFill>
            <a:schemeClr val="accent5">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2</a:t>
            </a:r>
            <a:endParaRPr lang="en-US" sz="2400" dirty="0">
              <a:solidFill>
                <a:schemeClr val="tx1"/>
              </a:solidFill>
            </a:endParaRPr>
          </a:p>
        </p:txBody>
      </p:sp>
      <p:sp>
        <p:nvSpPr>
          <p:cNvPr id="11" name="Rectangle 10"/>
          <p:cNvSpPr/>
          <p:nvPr/>
        </p:nvSpPr>
        <p:spPr>
          <a:xfrm>
            <a:off x="5765667" y="954974"/>
            <a:ext cx="493121" cy="379695"/>
          </a:xfrm>
          <a:prstGeom prst="rect">
            <a:avLst/>
          </a:prstGeom>
          <a:solidFill>
            <a:schemeClr val="accent5">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3</a:t>
            </a:r>
            <a:endParaRPr lang="en-US" sz="2400" dirty="0">
              <a:solidFill>
                <a:schemeClr val="tx1"/>
              </a:solidFill>
            </a:endParaRPr>
          </a:p>
        </p:txBody>
      </p:sp>
      <p:sp>
        <p:nvSpPr>
          <p:cNvPr id="12" name="Rectangle 11"/>
          <p:cNvSpPr/>
          <p:nvPr/>
        </p:nvSpPr>
        <p:spPr>
          <a:xfrm>
            <a:off x="6258786" y="954974"/>
            <a:ext cx="493121" cy="379695"/>
          </a:xfrm>
          <a:prstGeom prst="rect">
            <a:avLst/>
          </a:prstGeom>
          <a:solidFill>
            <a:schemeClr val="accent5">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a:t>
            </a:r>
            <a:endParaRPr lang="en-US" sz="2400" dirty="0">
              <a:solidFill>
                <a:schemeClr val="tx1"/>
              </a:solidFill>
            </a:endParaRPr>
          </a:p>
        </p:txBody>
      </p:sp>
      <p:sp>
        <p:nvSpPr>
          <p:cNvPr id="13" name="Rectangle 12"/>
          <p:cNvSpPr/>
          <p:nvPr/>
        </p:nvSpPr>
        <p:spPr>
          <a:xfrm>
            <a:off x="6751907" y="954974"/>
            <a:ext cx="493121" cy="379695"/>
          </a:xfrm>
          <a:prstGeom prst="rect">
            <a:avLst/>
          </a:prstGeom>
          <a:solidFill>
            <a:schemeClr val="accent5">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chemeClr val="tx1"/>
                </a:solidFill>
              </a:rPr>
              <a:t>n</a:t>
            </a:r>
            <a:endParaRPr lang="en-US" sz="2400" dirty="0">
              <a:solidFill>
                <a:schemeClr val="tx1"/>
              </a:solidFill>
            </a:endParaRPr>
          </a:p>
        </p:txBody>
      </p:sp>
      <p:sp>
        <p:nvSpPr>
          <p:cNvPr id="26" name="TextBox 25"/>
          <p:cNvSpPr txBox="1"/>
          <p:nvPr/>
        </p:nvSpPr>
        <p:spPr>
          <a:xfrm>
            <a:off x="3758222" y="891691"/>
            <a:ext cx="493121" cy="461665"/>
          </a:xfrm>
          <a:prstGeom prst="rect">
            <a:avLst/>
          </a:prstGeom>
          <a:noFill/>
        </p:spPr>
        <p:txBody>
          <a:bodyPr wrap="square" rtlCol="0">
            <a:spAutoFit/>
          </a:bodyPr>
          <a:lstStyle/>
          <a:p>
            <a:r>
              <a:rPr lang="en-US" sz="2400" dirty="0" smtClean="0">
                <a:solidFill>
                  <a:schemeClr val="accent6">
                    <a:lumMod val="60000"/>
                    <a:lumOff val="40000"/>
                  </a:schemeClr>
                </a:solidFill>
              </a:rPr>
              <a:t>A</a:t>
            </a:r>
            <a:endParaRPr lang="en-US" sz="2400" dirty="0">
              <a:solidFill>
                <a:schemeClr val="accent6">
                  <a:lumMod val="60000"/>
                  <a:lumOff val="40000"/>
                </a:schemeClr>
              </a:solidFill>
            </a:endParaRPr>
          </a:p>
        </p:txBody>
      </p:sp>
      <p:sp>
        <p:nvSpPr>
          <p:cNvPr id="48" name="Rectangle 47"/>
          <p:cNvSpPr/>
          <p:nvPr/>
        </p:nvSpPr>
        <p:spPr>
          <a:xfrm>
            <a:off x="4286305" y="1397952"/>
            <a:ext cx="493121" cy="379695"/>
          </a:xfrm>
          <a:prstGeom prst="rect">
            <a:avLst/>
          </a:prstGeom>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49" name="Rectangle 48"/>
          <p:cNvSpPr/>
          <p:nvPr/>
        </p:nvSpPr>
        <p:spPr>
          <a:xfrm>
            <a:off x="4779425" y="1397952"/>
            <a:ext cx="493121" cy="379695"/>
          </a:xfrm>
          <a:prstGeom prst="rect">
            <a:avLst/>
          </a:prstGeom>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chemeClr val="tx1"/>
                </a:solidFill>
              </a:rPr>
              <a:t>1</a:t>
            </a:r>
            <a:endParaRPr lang="en-US" sz="2400" dirty="0">
              <a:solidFill>
                <a:schemeClr val="tx1"/>
              </a:solidFill>
            </a:endParaRPr>
          </a:p>
        </p:txBody>
      </p:sp>
      <p:sp>
        <p:nvSpPr>
          <p:cNvPr id="50" name="Rectangle 49"/>
          <p:cNvSpPr/>
          <p:nvPr/>
        </p:nvSpPr>
        <p:spPr>
          <a:xfrm>
            <a:off x="5272546" y="1397952"/>
            <a:ext cx="493121" cy="379695"/>
          </a:xfrm>
          <a:prstGeom prst="rect">
            <a:avLst/>
          </a:prstGeom>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chemeClr val="tx1"/>
                </a:solidFill>
              </a:rPr>
              <a:t>2</a:t>
            </a:r>
            <a:endParaRPr lang="en-US" sz="2400" dirty="0">
              <a:solidFill>
                <a:schemeClr val="tx1"/>
              </a:solidFill>
            </a:endParaRPr>
          </a:p>
        </p:txBody>
      </p:sp>
      <p:sp>
        <p:nvSpPr>
          <p:cNvPr id="51" name="Rectangle 50"/>
          <p:cNvSpPr/>
          <p:nvPr/>
        </p:nvSpPr>
        <p:spPr>
          <a:xfrm>
            <a:off x="5765667" y="1397952"/>
            <a:ext cx="493121" cy="379695"/>
          </a:xfrm>
          <a:prstGeom prst="rect">
            <a:avLst/>
          </a:prstGeom>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chemeClr val="tx1"/>
                </a:solidFill>
              </a:rPr>
              <a:t>3</a:t>
            </a:r>
            <a:endParaRPr lang="en-US" sz="2400" dirty="0">
              <a:solidFill>
                <a:schemeClr val="tx1"/>
              </a:solidFill>
            </a:endParaRPr>
          </a:p>
        </p:txBody>
      </p:sp>
      <p:sp>
        <p:nvSpPr>
          <p:cNvPr id="52" name="Rectangle 51"/>
          <p:cNvSpPr/>
          <p:nvPr/>
        </p:nvSpPr>
        <p:spPr>
          <a:xfrm>
            <a:off x="6258786" y="1397952"/>
            <a:ext cx="493121" cy="379695"/>
          </a:xfrm>
          <a:prstGeom prst="rect">
            <a:avLst/>
          </a:prstGeom>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chemeClr val="tx1"/>
                </a:solidFill>
              </a:rPr>
              <a:t>…</a:t>
            </a:r>
            <a:endParaRPr lang="en-US" sz="2400" dirty="0">
              <a:solidFill>
                <a:schemeClr val="tx1"/>
              </a:solidFill>
            </a:endParaRPr>
          </a:p>
        </p:txBody>
      </p:sp>
      <p:sp>
        <p:nvSpPr>
          <p:cNvPr id="53" name="Rectangle 52"/>
          <p:cNvSpPr/>
          <p:nvPr/>
        </p:nvSpPr>
        <p:spPr>
          <a:xfrm>
            <a:off x="6751907" y="1397952"/>
            <a:ext cx="493121" cy="379695"/>
          </a:xfrm>
          <a:prstGeom prst="rect">
            <a:avLst/>
          </a:prstGeom>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chemeClr val="tx1"/>
                </a:solidFill>
              </a:rPr>
              <a:t>n</a:t>
            </a:r>
            <a:endParaRPr lang="en-US" sz="2400" dirty="0">
              <a:solidFill>
                <a:schemeClr val="tx1"/>
              </a:solidFill>
            </a:endParaRPr>
          </a:p>
        </p:txBody>
      </p:sp>
      <p:sp>
        <p:nvSpPr>
          <p:cNvPr id="54" name="TextBox 53"/>
          <p:cNvSpPr txBox="1"/>
          <p:nvPr/>
        </p:nvSpPr>
        <p:spPr>
          <a:xfrm>
            <a:off x="3758222" y="1334669"/>
            <a:ext cx="493121" cy="461665"/>
          </a:xfrm>
          <a:prstGeom prst="rect">
            <a:avLst/>
          </a:prstGeom>
          <a:noFill/>
        </p:spPr>
        <p:txBody>
          <a:bodyPr wrap="square" rtlCol="0">
            <a:spAutoFit/>
          </a:bodyPr>
          <a:lstStyle/>
          <a:p>
            <a:r>
              <a:rPr lang="en-US" sz="2400" dirty="0" smtClean="0">
                <a:solidFill>
                  <a:schemeClr val="accent4">
                    <a:lumMod val="60000"/>
                    <a:lumOff val="40000"/>
                  </a:schemeClr>
                </a:solidFill>
              </a:rPr>
              <a:t>B</a:t>
            </a:r>
            <a:endParaRPr lang="en-US" sz="2400" dirty="0">
              <a:solidFill>
                <a:schemeClr val="accent4">
                  <a:lumMod val="60000"/>
                  <a:lumOff val="40000"/>
                </a:schemeClr>
              </a:solidFill>
            </a:endParaRPr>
          </a:p>
        </p:txBody>
      </p:sp>
      <p:grpSp>
        <p:nvGrpSpPr>
          <p:cNvPr id="4" name="Group 3"/>
          <p:cNvGrpSpPr/>
          <p:nvPr/>
        </p:nvGrpSpPr>
        <p:grpSpPr>
          <a:xfrm>
            <a:off x="4286305" y="2057401"/>
            <a:ext cx="2958723" cy="379695"/>
            <a:chOff x="3215566" y="2134905"/>
            <a:chExt cx="2219620" cy="379695"/>
          </a:xfrm>
        </p:grpSpPr>
        <p:sp>
          <p:nvSpPr>
            <p:cNvPr id="55" name="Rectangle 54"/>
            <p:cNvSpPr/>
            <p:nvPr/>
          </p:nvSpPr>
          <p:spPr>
            <a:xfrm>
              <a:off x="3215566" y="2134905"/>
              <a:ext cx="369937" cy="379695"/>
            </a:xfrm>
            <a:prstGeom prst="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solidFill>
                    <a:schemeClr val="tx1"/>
                  </a:solidFill>
                </a:rPr>
                <a:t>0</a:t>
              </a:r>
              <a:endParaRPr lang="en-US" sz="2400" dirty="0">
                <a:solidFill>
                  <a:schemeClr val="tx1"/>
                </a:solidFill>
              </a:endParaRPr>
            </a:p>
          </p:txBody>
        </p:sp>
        <p:sp>
          <p:nvSpPr>
            <p:cNvPr id="56" name="Rectangle 55"/>
            <p:cNvSpPr/>
            <p:nvPr/>
          </p:nvSpPr>
          <p:spPr>
            <a:xfrm>
              <a:off x="3585502" y="2134905"/>
              <a:ext cx="369937" cy="379695"/>
            </a:xfrm>
            <a:prstGeom prst="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solidFill>
                    <a:schemeClr val="tx1"/>
                  </a:solidFill>
                </a:rPr>
                <a:t>1</a:t>
              </a:r>
              <a:endParaRPr lang="en-US" sz="2400" dirty="0">
                <a:solidFill>
                  <a:schemeClr val="tx1"/>
                </a:solidFill>
              </a:endParaRPr>
            </a:p>
          </p:txBody>
        </p:sp>
        <p:sp>
          <p:nvSpPr>
            <p:cNvPr id="57" name="Rectangle 56"/>
            <p:cNvSpPr/>
            <p:nvPr/>
          </p:nvSpPr>
          <p:spPr>
            <a:xfrm>
              <a:off x="3955439" y="2134905"/>
              <a:ext cx="369937" cy="379695"/>
            </a:xfrm>
            <a:prstGeom prst="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chemeClr val="tx1"/>
                  </a:solidFill>
                </a:rPr>
                <a:t>4</a:t>
              </a:r>
            </a:p>
          </p:txBody>
        </p:sp>
        <p:sp>
          <p:nvSpPr>
            <p:cNvPr id="58" name="Rectangle 57"/>
            <p:cNvSpPr/>
            <p:nvPr/>
          </p:nvSpPr>
          <p:spPr>
            <a:xfrm>
              <a:off x="4325376" y="2134905"/>
              <a:ext cx="369937" cy="379695"/>
            </a:xfrm>
            <a:prstGeom prst="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chemeClr val="tx1"/>
                  </a:solidFill>
                </a:rPr>
                <a:t>9</a:t>
              </a:r>
            </a:p>
          </p:txBody>
        </p:sp>
        <p:sp>
          <p:nvSpPr>
            <p:cNvPr id="59" name="Rectangle 58"/>
            <p:cNvSpPr/>
            <p:nvPr/>
          </p:nvSpPr>
          <p:spPr>
            <a:xfrm>
              <a:off x="4695312" y="2134905"/>
              <a:ext cx="369937" cy="379695"/>
            </a:xfrm>
            <a:prstGeom prst="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solidFill>
                    <a:schemeClr val="tx1"/>
                  </a:solidFill>
                </a:rPr>
                <a:t>…</a:t>
              </a:r>
              <a:endParaRPr lang="en-US" sz="2400" dirty="0">
                <a:solidFill>
                  <a:schemeClr val="tx1"/>
                </a:solidFill>
              </a:endParaRPr>
            </a:p>
          </p:txBody>
        </p:sp>
        <p:sp>
          <p:nvSpPr>
            <p:cNvPr id="60" name="Rectangle 59"/>
            <p:cNvSpPr/>
            <p:nvPr/>
          </p:nvSpPr>
          <p:spPr>
            <a:xfrm>
              <a:off x="5065249" y="2134905"/>
              <a:ext cx="369937" cy="379695"/>
            </a:xfrm>
            <a:prstGeom prst="rect">
              <a:avLst/>
            </a:prstGeom>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solidFill>
                    <a:schemeClr val="tx1"/>
                  </a:solidFill>
                </a:rPr>
                <a:t>n</a:t>
              </a:r>
              <a:r>
                <a:rPr lang="en-US" sz="2400" baseline="30000" dirty="0" smtClean="0">
                  <a:solidFill>
                    <a:schemeClr val="tx1"/>
                  </a:solidFill>
                </a:rPr>
                <a:t>2</a:t>
              </a:r>
              <a:endParaRPr lang="en-US" sz="2400" baseline="30000" dirty="0">
                <a:solidFill>
                  <a:schemeClr val="tx1"/>
                </a:solidFill>
              </a:endParaRPr>
            </a:p>
          </p:txBody>
        </p:sp>
      </p:grpSp>
      <p:sp>
        <p:nvSpPr>
          <p:cNvPr id="61" name="TextBox 60"/>
          <p:cNvSpPr txBox="1"/>
          <p:nvPr/>
        </p:nvSpPr>
        <p:spPr>
          <a:xfrm>
            <a:off x="3758222" y="1976736"/>
            <a:ext cx="493121" cy="461665"/>
          </a:xfrm>
          <a:prstGeom prst="rect">
            <a:avLst/>
          </a:prstGeom>
          <a:noFill/>
        </p:spPr>
        <p:txBody>
          <a:bodyPr wrap="square" rtlCol="0">
            <a:spAutoFit/>
          </a:bodyPr>
          <a:lstStyle/>
          <a:p>
            <a:r>
              <a:rPr lang="en-US" sz="2400" dirty="0" smtClean="0">
                <a:solidFill>
                  <a:schemeClr val="accent2">
                    <a:lumMod val="60000"/>
                    <a:lumOff val="40000"/>
                  </a:schemeClr>
                </a:solidFill>
              </a:rPr>
              <a:t>C</a:t>
            </a:r>
            <a:endParaRPr lang="en-US" sz="2400" dirty="0">
              <a:solidFill>
                <a:schemeClr val="accent2">
                  <a:lumMod val="60000"/>
                  <a:lumOff val="40000"/>
                </a:schemeClr>
              </a:solidFill>
            </a:endParaRPr>
          </a:p>
        </p:txBody>
      </p:sp>
      <p:cxnSp>
        <p:nvCxnSpPr>
          <p:cNvPr id="65" name="Shape 64"/>
          <p:cNvCxnSpPr>
            <a:stCxn id="13" idx="3"/>
          </p:cNvCxnSpPr>
          <p:nvPr/>
        </p:nvCxnSpPr>
        <p:spPr>
          <a:xfrm>
            <a:off x="7245027" y="1144821"/>
            <a:ext cx="868145" cy="191738"/>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67" name="Elbow Connector 66"/>
          <p:cNvCxnSpPr>
            <a:stCxn id="53" idx="3"/>
          </p:cNvCxnSpPr>
          <p:nvPr/>
        </p:nvCxnSpPr>
        <p:spPr>
          <a:xfrm>
            <a:off x="7245028" y="1587800"/>
            <a:ext cx="539397" cy="1891"/>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71" name="Shape 70"/>
          <p:cNvCxnSpPr>
            <a:endCxn id="60" idx="3"/>
          </p:cNvCxnSpPr>
          <p:nvPr/>
        </p:nvCxnSpPr>
        <p:spPr>
          <a:xfrm rot="5400000">
            <a:off x="7476886" y="1610962"/>
            <a:ext cx="404428" cy="868145"/>
          </a:xfrm>
          <a:prstGeom prst="bentConnector2">
            <a:avLst/>
          </a:prstGeom>
          <a:ln>
            <a:tailEnd type="arrow"/>
          </a:ln>
        </p:spPr>
        <p:style>
          <a:lnRef idx="1">
            <a:schemeClr val="dk1"/>
          </a:lnRef>
          <a:fillRef idx="0">
            <a:schemeClr val="dk1"/>
          </a:fillRef>
          <a:effectRef idx="0">
            <a:schemeClr val="dk1"/>
          </a:effectRef>
          <a:fontRef idx="minor">
            <a:schemeClr val="tx1"/>
          </a:fontRef>
        </p:style>
      </p:cxnSp>
      <p:grpSp>
        <p:nvGrpSpPr>
          <p:cNvPr id="21" name="Group 20"/>
          <p:cNvGrpSpPr/>
          <p:nvPr/>
        </p:nvGrpSpPr>
        <p:grpSpPr>
          <a:xfrm>
            <a:off x="572866" y="1828800"/>
            <a:ext cx="3115919" cy="2122580"/>
            <a:chOff x="429762" y="1788042"/>
            <a:chExt cx="2337548" cy="2122580"/>
          </a:xfrm>
        </p:grpSpPr>
        <p:grpSp>
          <p:nvGrpSpPr>
            <p:cNvPr id="33" name="Group 32"/>
            <p:cNvGrpSpPr>
              <a:grpSpLocks noChangeAspect="1"/>
            </p:cNvGrpSpPr>
            <p:nvPr/>
          </p:nvGrpSpPr>
          <p:grpSpPr>
            <a:xfrm>
              <a:off x="429762" y="2326832"/>
              <a:ext cx="2337548" cy="1583790"/>
              <a:chOff x="3897312" y="2103437"/>
              <a:chExt cx="2819400" cy="2256331"/>
            </a:xfrm>
          </p:grpSpPr>
          <p:sp>
            <p:nvSpPr>
              <p:cNvPr id="34" name="Rectangle 33"/>
              <p:cNvSpPr/>
              <p:nvPr/>
            </p:nvSpPr>
            <p:spPr>
              <a:xfrm>
                <a:off x="3897312" y="3856037"/>
                <a:ext cx="2667000" cy="457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35" name="TextBox 34"/>
              <p:cNvSpPr txBox="1"/>
              <p:nvPr/>
            </p:nvSpPr>
            <p:spPr>
              <a:xfrm>
                <a:off x="4049712" y="3902022"/>
                <a:ext cx="2057400" cy="457746"/>
              </a:xfrm>
              <a:prstGeom prst="rect">
                <a:avLst/>
              </a:prstGeom>
              <a:noFill/>
            </p:spPr>
            <p:txBody>
              <a:bodyPr wrap="square" rtlCol="0">
                <a:spAutoFit/>
              </a:bodyPr>
              <a:lstStyle/>
              <a:p>
                <a:pPr defTabSz="414683" fontAlgn="base" hangingPunct="0">
                  <a:lnSpc>
                    <a:spcPct val="93000"/>
                  </a:lnSpc>
                  <a:spcBef>
                    <a:spcPct val="0"/>
                  </a:spcBef>
                  <a:spcAft>
                    <a:spcPct val="0"/>
                  </a:spcAft>
                  <a:buClr>
                    <a:srgbClr val="000000"/>
                  </a:buClr>
                  <a:buSzPct val="100000"/>
                </a:pPr>
                <a:r>
                  <a:rPr lang="en-US" sz="1600" dirty="0">
                    <a:latin typeface="Arial" pitchFamily="34" charset="0"/>
                  </a:rPr>
                  <a:t>DRAM</a:t>
                </a:r>
              </a:p>
            </p:txBody>
          </p:sp>
          <p:sp>
            <p:nvSpPr>
              <p:cNvPr id="36" name="Rectangle 35"/>
              <p:cNvSpPr/>
              <p:nvPr/>
            </p:nvSpPr>
            <p:spPr>
              <a:xfrm>
                <a:off x="3897312" y="3322637"/>
                <a:ext cx="2667000" cy="457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37" name="TextBox 36"/>
              <p:cNvSpPr txBox="1"/>
              <p:nvPr/>
            </p:nvSpPr>
            <p:spPr>
              <a:xfrm>
                <a:off x="4049712" y="3368622"/>
                <a:ext cx="2057400" cy="457746"/>
              </a:xfrm>
              <a:prstGeom prst="rect">
                <a:avLst/>
              </a:prstGeom>
              <a:noFill/>
            </p:spPr>
            <p:txBody>
              <a:bodyPr wrap="square" rtlCol="0">
                <a:spAutoFit/>
              </a:bodyPr>
              <a:lstStyle/>
              <a:p>
                <a:pPr defTabSz="414683" fontAlgn="base" hangingPunct="0">
                  <a:lnSpc>
                    <a:spcPct val="93000"/>
                  </a:lnSpc>
                  <a:spcBef>
                    <a:spcPct val="0"/>
                  </a:spcBef>
                  <a:spcAft>
                    <a:spcPct val="0"/>
                  </a:spcAft>
                  <a:buClr>
                    <a:srgbClr val="000000"/>
                  </a:buClr>
                  <a:buSzPct val="100000"/>
                </a:pPr>
                <a:r>
                  <a:rPr lang="en-US" sz="1600" dirty="0">
                    <a:latin typeface="Arial" pitchFamily="34" charset="0"/>
                  </a:rPr>
                  <a:t>Cache</a:t>
                </a:r>
              </a:p>
            </p:txBody>
          </p:sp>
          <p:sp>
            <p:nvSpPr>
              <p:cNvPr id="38" name="Rectangle 37"/>
              <p:cNvSpPr/>
              <p:nvPr/>
            </p:nvSpPr>
            <p:spPr>
              <a:xfrm>
                <a:off x="3897312" y="2103437"/>
                <a:ext cx="1295400" cy="1143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39" name="TextBox 38"/>
              <p:cNvSpPr txBox="1"/>
              <p:nvPr/>
            </p:nvSpPr>
            <p:spPr>
              <a:xfrm>
                <a:off x="4049712" y="2484437"/>
                <a:ext cx="990600" cy="417005"/>
              </a:xfrm>
              <a:prstGeom prst="rect">
                <a:avLst/>
              </a:prstGeom>
              <a:noFill/>
            </p:spPr>
            <p:txBody>
              <a:bodyPr wrap="square" rtlCol="0">
                <a:spAutoFit/>
              </a:bodyPr>
              <a:lstStyle/>
              <a:p>
                <a:pPr defTabSz="414683" fontAlgn="base" hangingPunct="0">
                  <a:lnSpc>
                    <a:spcPct val="93000"/>
                  </a:lnSpc>
                  <a:spcBef>
                    <a:spcPct val="0"/>
                  </a:spcBef>
                  <a:spcAft>
                    <a:spcPct val="0"/>
                  </a:spcAft>
                  <a:buClr>
                    <a:srgbClr val="000000"/>
                  </a:buClr>
                  <a:buSzPct val="100000"/>
                </a:pPr>
                <a:r>
                  <a:rPr lang="en-US" sz="1400" dirty="0">
                    <a:solidFill>
                      <a:prstClr val="white"/>
                    </a:solidFill>
                    <a:latin typeface="Arial" pitchFamily="34" charset="0"/>
                  </a:rPr>
                  <a:t>Control</a:t>
                </a:r>
              </a:p>
            </p:txBody>
          </p:sp>
          <p:grpSp>
            <p:nvGrpSpPr>
              <p:cNvPr id="40" name="Group 39"/>
              <p:cNvGrpSpPr/>
              <p:nvPr/>
            </p:nvGrpSpPr>
            <p:grpSpPr>
              <a:xfrm>
                <a:off x="5954712" y="2713037"/>
                <a:ext cx="762000" cy="533400"/>
                <a:chOff x="5954712" y="2713037"/>
                <a:chExt cx="762000" cy="533400"/>
              </a:xfrm>
            </p:grpSpPr>
            <p:sp>
              <p:nvSpPr>
                <p:cNvPr id="68" name="Rectangle 67"/>
                <p:cNvSpPr/>
                <p:nvPr/>
              </p:nvSpPr>
              <p:spPr>
                <a:xfrm>
                  <a:off x="5954712" y="2713037"/>
                  <a:ext cx="609600" cy="533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69" name="TextBox 68"/>
                <p:cNvSpPr txBox="1"/>
                <p:nvPr/>
              </p:nvSpPr>
              <p:spPr>
                <a:xfrm>
                  <a:off x="5973762" y="2827889"/>
                  <a:ext cx="742950" cy="396634"/>
                </a:xfrm>
                <a:prstGeom prst="rect">
                  <a:avLst/>
                </a:prstGeom>
                <a:noFill/>
              </p:spPr>
              <p:txBody>
                <a:bodyPr wrap="square" rtlCol="0">
                  <a:spAutoFit/>
                </a:bodyPr>
                <a:lstStyle/>
                <a:p>
                  <a:pPr defTabSz="414683" fontAlgn="base" hangingPunct="0">
                    <a:lnSpc>
                      <a:spcPct val="93000"/>
                    </a:lnSpc>
                    <a:spcBef>
                      <a:spcPct val="0"/>
                    </a:spcBef>
                    <a:spcAft>
                      <a:spcPct val="0"/>
                    </a:spcAft>
                    <a:buClr>
                      <a:srgbClr val="000000"/>
                    </a:buClr>
                    <a:buSzPct val="100000"/>
                  </a:pPr>
                  <a:r>
                    <a:rPr lang="en-US" sz="1300" dirty="0">
                      <a:solidFill>
                        <a:prstClr val="white"/>
                      </a:solidFill>
                      <a:latin typeface="Arial" pitchFamily="34" charset="0"/>
                    </a:rPr>
                    <a:t>ALU</a:t>
                  </a:r>
                </a:p>
              </p:txBody>
            </p:sp>
          </p:grpSp>
          <p:grpSp>
            <p:nvGrpSpPr>
              <p:cNvPr id="41" name="Group 40"/>
              <p:cNvGrpSpPr/>
              <p:nvPr/>
            </p:nvGrpSpPr>
            <p:grpSpPr>
              <a:xfrm>
                <a:off x="5268912" y="2713037"/>
                <a:ext cx="762000" cy="533400"/>
                <a:chOff x="5954712" y="2713037"/>
                <a:chExt cx="762000" cy="533400"/>
              </a:xfrm>
            </p:grpSpPr>
            <p:sp>
              <p:nvSpPr>
                <p:cNvPr id="64" name="Rectangle 63"/>
                <p:cNvSpPr/>
                <p:nvPr/>
              </p:nvSpPr>
              <p:spPr>
                <a:xfrm>
                  <a:off x="5954712" y="2713037"/>
                  <a:ext cx="609600" cy="533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66" name="TextBox 65"/>
                <p:cNvSpPr txBox="1"/>
                <p:nvPr/>
              </p:nvSpPr>
              <p:spPr>
                <a:xfrm>
                  <a:off x="5973762" y="2827889"/>
                  <a:ext cx="742950" cy="396634"/>
                </a:xfrm>
                <a:prstGeom prst="rect">
                  <a:avLst/>
                </a:prstGeom>
                <a:noFill/>
              </p:spPr>
              <p:txBody>
                <a:bodyPr wrap="square" rtlCol="0">
                  <a:spAutoFit/>
                </a:bodyPr>
                <a:lstStyle/>
                <a:p>
                  <a:pPr defTabSz="414683" fontAlgn="base" hangingPunct="0">
                    <a:lnSpc>
                      <a:spcPct val="93000"/>
                    </a:lnSpc>
                    <a:spcBef>
                      <a:spcPct val="0"/>
                    </a:spcBef>
                    <a:spcAft>
                      <a:spcPct val="0"/>
                    </a:spcAft>
                    <a:buClr>
                      <a:srgbClr val="000000"/>
                    </a:buClr>
                    <a:buSzPct val="100000"/>
                  </a:pPr>
                  <a:r>
                    <a:rPr lang="en-US" sz="1300" dirty="0">
                      <a:solidFill>
                        <a:prstClr val="white"/>
                      </a:solidFill>
                      <a:latin typeface="Arial" pitchFamily="34" charset="0"/>
                    </a:rPr>
                    <a:t>ALU</a:t>
                  </a:r>
                </a:p>
              </p:txBody>
            </p:sp>
          </p:grpSp>
          <p:grpSp>
            <p:nvGrpSpPr>
              <p:cNvPr id="42" name="Group 41"/>
              <p:cNvGrpSpPr/>
              <p:nvPr/>
            </p:nvGrpSpPr>
            <p:grpSpPr>
              <a:xfrm>
                <a:off x="5268912" y="2103437"/>
                <a:ext cx="762000" cy="533400"/>
                <a:chOff x="5954712" y="2713037"/>
                <a:chExt cx="762000" cy="533400"/>
              </a:xfrm>
            </p:grpSpPr>
            <p:sp>
              <p:nvSpPr>
                <p:cNvPr id="46" name="Rectangle 45"/>
                <p:cNvSpPr/>
                <p:nvPr/>
              </p:nvSpPr>
              <p:spPr>
                <a:xfrm>
                  <a:off x="5954712" y="2713037"/>
                  <a:ext cx="609600" cy="533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62" name="TextBox 61"/>
                <p:cNvSpPr txBox="1"/>
                <p:nvPr/>
              </p:nvSpPr>
              <p:spPr>
                <a:xfrm>
                  <a:off x="5973762" y="2827889"/>
                  <a:ext cx="742950" cy="396634"/>
                </a:xfrm>
                <a:prstGeom prst="rect">
                  <a:avLst/>
                </a:prstGeom>
                <a:noFill/>
              </p:spPr>
              <p:txBody>
                <a:bodyPr wrap="square" rtlCol="0">
                  <a:spAutoFit/>
                </a:bodyPr>
                <a:lstStyle/>
                <a:p>
                  <a:pPr defTabSz="414683" fontAlgn="base" hangingPunct="0">
                    <a:lnSpc>
                      <a:spcPct val="93000"/>
                    </a:lnSpc>
                    <a:spcBef>
                      <a:spcPct val="0"/>
                    </a:spcBef>
                    <a:spcAft>
                      <a:spcPct val="0"/>
                    </a:spcAft>
                    <a:buClr>
                      <a:srgbClr val="000000"/>
                    </a:buClr>
                    <a:buSzPct val="100000"/>
                  </a:pPr>
                  <a:r>
                    <a:rPr lang="en-US" sz="1300" dirty="0">
                      <a:solidFill>
                        <a:prstClr val="white"/>
                      </a:solidFill>
                      <a:latin typeface="Arial" pitchFamily="34" charset="0"/>
                    </a:rPr>
                    <a:t>ALU</a:t>
                  </a:r>
                </a:p>
              </p:txBody>
            </p:sp>
          </p:grpSp>
          <p:grpSp>
            <p:nvGrpSpPr>
              <p:cNvPr id="43" name="Group 42"/>
              <p:cNvGrpSpPr/>
              <p:nvPr/>
            </p:nvGrpSpPr>
            <p:grpSpPr>
              <a:xfrm>
                <a:off x="5954712" y="2103437"/>
                <a:ext cx="762000" cy="533400"/>
                <a:chOff x="5954712" y="2713037"/>
                <a:chExt cx="762000" cy="533400"/>
              </a:xfrm>
            </p:grpSpPr>
            <p:sp>
              <p:nvSpPr>
                <p:cNvPr id="44" name="Rectangle 43"/>
                <p:cNvSpPr/>
                <p:nvPr/>
              </p:nvSpPr>
              <p:spPr>
                <a:xfrm>
                  <a:off x="5954712" y="2713037"/>
                  <a:ext cx="609600" cy="533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45" name="TextBox 44"/>
                <p:cNvSpPr txBox="1"/>
                <p:nvPr/>
              </p:nvSpPr>
              <p:spPr>
                <a:xfrm>
                  <a:off x="5973762" y="2827889"/>
                  <a:ext cx="742950" cy="396634"/>
                </a:xfrm>
                <a:prstGeom prst="rect">
                  <a:avLst/>
                </a:prstGeom>
                <a:noFill/>
              </p:spPr>
              <p:txBody>
                <a:bodyPr wrap="square" rtlCol="0">
                  <a:spAutoFit/>
                </a:bodyPr>
                <a:lstStyle/>
                <a:p>
                  <a:pPr defTabSz="414683" fontAlgn="base" hangingPunct="0">
                    <a:lnSpc>
                      <a:spcPct val="93000"/>
                    </a:lnSpc>
                    <a:spcBef>
                      <a:spcPct val="0"/>
                    </a:spcBef>
                    <a:spcAft>
                      <a:spcPct val="0"/>
                    </a:spcAft>
                    <a:buClr>
                      <a:srgbClr val="000000"/>
                    </a:buClr>
                    <a:buSzPct val="100000"/>
                  </a:pPr>
                  <a:r>
                    <a:rPr lang="en-US" sz="1300" dirty="0">
                      <a:solidFill>
                        <a:prstClr val="white"/>
                      </a:solidFill>
                      <a:latin typeface="Arial" pitchFamily="34" charset="0"/>
                    </a:rPr>
                    <a:t>ALU</a:t>
                  </a:r>
                </a:p>
              </p:txBody>
            </p:sp>
          </p:grpSp>
        </p:grpSp>
        <p:sp>
          <p:nvSpPr>
            <p:cNvPr id="210" name="TextBox 209"/>
            <p:cNvSpPr txBox="1"/>
            <p:nvPr/>
          </p:nvSpPr>
          <p:spPr>
            <a:xfrm>
              <a:off x="457200" y="1788042"/>
              <a:ext cx="898560" cy="369980"/>
            </a:xfrm>
            <a:prstGeom prst="rect">
              <a:avLst/>
            </a:prstGeom>
            <a:noFill/>
          </p:spPr>
          <p:txBody>
            <a:bodyPr wrap="square" lIns="82936" tIns="41469" rIns="82936" bIns="41469" rtlCol="0">
              <a:spAutoFit/>
            </a:bodyPr>
            <a:lstStyle/>
            <a:p>
              <a:pPr defTabSz="414683" fontAlgn="base" hangingPunct="0">
                <a:lnSpc>
                  <a:spcPct val="93000"/>
                </a:lnSpc>
                <a:spcBef>
                  <a:spcPct val="0"/>
                </a:spcBef>
                <a:spcAft>
                  <a:spcPct val="0"/>
                </a:spcAft>
                <a:buClr>
                  <a:srgbClr val="000000"/>
                </a:buClr>
                <a:buSzPct val="100000"/>
              </a:pPr>
              <a:r>
                <a:rPr lang="en-US" sz="2000" b="1" dirty="0">
                  <a:solidFill>
                    <a:schemeClr val="tx2"/>
                  </a:solidFill>
                  <a:latin typeface="Arial" pitchFamily="34" charset="0"/>
                </a:rPr>
                <a:t>CPU</a:t>
              </a:r>
            </a:p>
          </p:txBody>
        </p:sp>
      </p:grpSp>
      <p:grpSp>
        <p:nvGrpSpPr>
          <p:cNvPr id="20" name="Group 19"/>
          <p:cNvGrpSpPr/>
          <p:nvPr/>
        </p:nvGrpSpPr>
        <p:grpSpPr>
          <a:xfrm>
            <a:off x="8532128" y="1600200"/>
            <a:ext cx="2712875" cy="2274979"/>
            <a:chOff x="6400762" y="1635642"/>
            <a:chExt cx="2035186" cy="2274979"/>
          </a:xfrm>
        </p:grpSpPr>
        <p:grpSp>
          <p:nvGrpSpPr>
            <p:cNvPr id="70" name="Group 69"/>
            <p:cNvGrpSpPr>
              <a:grpSpLocks noChangeAspect="1"/>
            </p:cNvGrpSpPr>
            <p:nvPr/>
          </p:nvGrpSpPr>
          <p:grpSpPr>
            <a:xfrm>
              <a:off x="6400762" y="2171143"/>
              <a:ext cx="2035186" cy="1739478"/>
              <a:chOff x="4495800" y="1950413"/>
              <a:chExt cx="2308609" cy="1973173"/>
            </a:xfrm>
          </p:grpSpPr>
          <p:sp>
            <p:nvSpPr>
              <p:cNvPr id="73" name="Rectangle 72"/>
              <p:cNvSpPr/>
              <p:nvPr/>
            </p:nvSpPr>
            <p:spPr>
              <a:xfrm>
                <a:off x="4495801" y="3505200"/>
                <a:ext cx="2308608" cy="41476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74" name="TextBox 73"/>
              <p:cNvSpPr txBox="1"/>
              <p:nvPr/>
            </p:nvSpPr>
            <p:spPr>
              <a:xfrm>
                <a:off x="4644555" y="3559113"/>
                <a:ext cx="2008187" cy="364473"/>
              </a:xfrm>
              <a:prstGeom prst="rect">
                <a:avLst/>
              </a:prstGeom>
              <a:noFill/>
            </p:spPr>
            <p:txBody>
              <a:bodyPr wrap="square" rtlCol="0">
                <a:spAutoFit/>
              </a:bodyPr>
              <a:lstStyle/>
              <a:p>
                <a:pPr defTabSz="414683" fontAlgn="base" hangingPunct="0">
                  <a:lnSpc>
                    <a:spcPct val="93000"/>
                  </a:lnSpc>
                  <a:spcBef>
                    <a:spcPct val="0"/>
                  </a:spcBef>
                  <a:spcAft>
                    <a:spcPct val="0"/>
                  </a:spcAft>
                  <a:buClr>
                    <a:srgbClr val="000000"/>
                  </a:buClr>
                  <a:buSzPct val="100000"/>
                </a:pPr>
                <a:r>
                  <a:rPr lang="en-US" sz="1600" dirty="0">
                    <a:latin typeface="Arial" pitchFamily="34" charset="0"/>
                  </a:rPr>
                  <a:t>DRAM</a:t>
                </a:r>
              </a:p>
            </p:txBody>
          </p:sp>
          <p:grpSp>
            <p:nvGrpSpPr>
              <p:cNvPr id="75" name="Group 74"/>
              <p:cNvGrpSpPr/>
              <p:nvPr/>
            </p:nvGrpSpPr>
            <p:grpSpPr>
              <a:xfrm>
                <a:off x="4495800" y="1950413"/>
                <a:ext cx="2308608" cy="183187"/>
                <a:chOff x="5390832" y="5440997"/>
                <a:chExt cx="2545080" cy="201930"/>
              </a:xfrm>
            </p:grpSpPr>
            <p:sp>
              <p:nvSpPr>
                <p:cNvPr id="196" name="Rectangle 195"/>
                <p:cNvSpPr/>
                <p:nvPr/>
              </p:nvSpPr>
              <p:spPr>
                <a:xfrm>
                  <a:off x="5649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97" name="Rectangle 196"/>
                <p:cNvSpPr/>
                <p:nvPr/>
              </p:nvSpPr>
              <p:spPr>
                <a:xfrm>
                  <a:off x="5390832" y="5551487"/>
                  <a:ext cx="182880" cy="914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98" name="Rectangle 197"/>
                <p:cNvSpPr/>
                <p:nvPr/>
              </p:nvSpPr>
              <p:spPr>
                <a:xfrm>
                  <a:off x="5390832" y="5440997"/>
                  <a:ext cx="182880" cy="9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99" name="Rectangle 198"/>
                <p:cNvSpPr/>
                <p:nvPr/>
              </p:nvSpPr>
              <p:spPr>
                <a:xfrm>
                  <a:off x="5848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200" name="Rectangle 199"/>
                <p:cNvSpPr/>
                <p:nvPr/>
              </p:nvSpPr>
              <p:spPr>
                <a:xfrm>
                  <a:off x="6030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201" name="Rectangle 200"/>
                <p:cNvSpPr/>
                <p:nvPr/>
              </p:nvSpPr>
              <p:spPr>
                <a:xfrm>
                  <a:off x="6229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202" name="Rectangle 201"/>
                <p:cNvSpPr/>
                <p:nvPr/>
              </p:nvSpPr>
              <p:spPr>
                <a:xfrm>
                  <a:off x="6411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203" name="Rectangle 202"/>
                <p:cNvSpPr/>
                <p:nvPr/>
              </p:nvSpPr>
              <p:spPr>
                <a:xfrm>
                  <a:off x="6610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204" name="Rectangle 203"/>
                <p:cNvSpPr/>
                <p:nvPr/>
              </p:nvSpPr>
              <p:spPr>
                <a:xfrm>
                  <a:off x="6792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205" name="Rectangle 204"/>
                <p:cNvSpPr/>
                <p:nvPr/>
              </p:nvSpPr>
              <p:spPr>
                <a:xfrm>
                  <a:off x="6991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206" name="Rectangle 205"/>
                <p:cNvSpPr/>
                <p:nvPr/>
              </p:nvSpPr>
              <p:spPr>
                <a:xfrm>
                  <a:off x="7173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207" name="Rectangle 206"/>
                <p:cNvSpPr/>
                <p:nvPr/>
              </p:nvSpPr>
              <p:spPr>
                <a:xfrm>
                  <a:off x="7372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208" name="Rectangle 207"/>
                <p:cNvSpPr/>
                <p:nvPr/>
              </p:nvSpPr>
              <p:spPr>
                <a:xfrm>
                  <a:off x="7554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209" name="Rectangle 208"/>
                <p:cNvSpPr/>
                <p:nvPr/>
              </p:nvSpPr>
              <p:spPr>
                <a:xfrm>
                  <a:off x="7753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grpSp>
          <p:grpSp>
            <p:nvGrpSpPr>
              <p:cNvPr id="76" name="Group 75"/>
              <p:cNvGrpSpPr/>
              <p:nvPr/>
            </p:nvGrpSpPr>
            <p:grpSpPr>
              <a:xfrm>
                <a:off x="4495800" y="2133600"/>
                <a:ext cx="2308608" cy="183187"/>
                <a:chOff x="5390832" y="5440997"/>
                <a:chExt cx="2545080" cy="201930"/>
              </a:xfrm>
            </p:grpSpPr>
            <p:sp>
              <p:nvSpPr>
                <p:cNvPr id="182" name="Rectangle 181"/>
                <p:cNvSpPr/>
                <p:nvPr/>
              </p:nvSpPr>
              <p:spPr>
                <a:xfrm>
                  <a:off x="5649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83" name="Rectangle 182"/>
                <p:cNvSpPr/>
                <p:nvPr/>
              </p:nvSpPr>
              <p:spPr>
                <a:xfrm>
                  <a:off x="5390832" y="5551487"/>
                  <a:ext cx="182880" cy="914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84" name="Rectangle 183"/>
                <p:cNvSpPr/>
                <p:nvPr/>
              </p:nvSpPr>
              <p:spPr>
                <a:xfrm>
                  <a:off x="5390832" y="5440997"/>
                  <a:ext cx="182880" cy="9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85" name="Rectangle 184"/>
                <p:cNvSpPr/>
                <p:nvPr/>
              </p:nvSpPr>
              <p:spPr>
                <a:xfrm>
                  <a:off x="5848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86" name="Rectangle 185"/>
                <p:cNvSpPr/>
                <p:nvPr/>
              </p:nvSpPr>
              <p:spPr>
                <a:xfrm>
                  <a:off x="6030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87" name="Rectangle 186"/>
                <p:cNvSpPr/>
                <p:nvPr/>
              </p:nvSpPr>
              <p:spPr>
                <a:xfrm>
                  <a:off x="6229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88" name="Rectangle 187"/>
                <p:cNvSpPr/>
                <p:nvPr/>
              </p:nvSpPr>
              <p:spPr>
                <a:xfrm>
                  <a:off x="6411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89" name="Rectangle 188"/>
                <p:cNvSpPr/>
                <p:nvPr/>
              </p:nvSpPr>
              <p:spPr>
                <a:xfrm>
                  <a:off x="6610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90" name="Rectangle 189"/>
                <p:cNvSpPr/>
                <p:nvPr/>
              </p:nvSpPr>
              <p:spPr>
                <a:xfrm>
                  <a:off x="6792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91" name="Rectangle 190"/>
                <p:cNvSpPr/>
                <p:nvPr/>
              </p:nvSpPr>
              <p:spPr>
                <a:xfrm>
                  <a:off x="6991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92" name="Rectangle 191"/>
                <p:cNvSpPr/>
                <p:nvPr/>
              </p:nvSpPr>
              <p:spPr>
                <a:xfrm>
                  <a:off x="7173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93" name="Rectangle 192"/>
                <p:cNvSpPr/>
                <p:nvPr/>
              </p:nvSpPr>
              <p:spPr>
                <a:xfrm>
                  <a:off x="7372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94" name="Rectangle 193"/>
                <p:cNvSpPr/>
                <p:nvPr/>
              </p:nvSpPr>
              <p:spPr>
                <a:xfrm>
                  <a:off x="7554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95" name="Rectangle 194"/>
                <p:cNvSpPr/>
                <p:nvPr/>
              </p:nvSpPr>
              <p:spPr>
                <a:xfrm>
                  <a:off x="7753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grpSp>
          <p:grpSp>
            <p:nvGrpSpPr>
              <p:cNvPr id="77" name="Group 76"/>
              <p:cNvGrpSpPr/>
              <p:nvPr/>
            </p:nvGrpSpPr>
            <p:grpSpPr>
              <a:xfrm>
                <a:off x="4495800" y="2286000"/>
                <a:ext cx="2308608" cy="183187"/>
                <a:chOff x="5390832" y="5440997"/>
                <a:chExt cx="2545080" cy="201930"/>
              </a:xfrm>
            </p:grpSpPr>
            <p:sp>
              <p:nvSpPr>
                <p:cNvPr id="168" name="Rectangle 167"/>
                <p:cNvSpPr/>
                <p:nvPr/>
              </p:nvSpPr>
              <p:spPr>
                <a:xfrm>
                  <a:off x="5649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69" name="Rectangle 168"/>
                <p:cNvSpPr/>
                <p:nvPr/>
              </p:nvSpPr>
              <p:spPr>
                <a:xfrm>
                  <a:off x="5390832" y="5551487"/>
                  <a:ext cx="182880" cy="914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70" name="Rectangle 169"/>
                <p:cNvSpPr/>
                <p:nvPr/>
              </p:nvSpPr>
              <p:spPr>
                <a:xfrm>
                  <a:off x="5390832" y="5440997"/>
                  <a:ext cx="182880" cy="9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71" name="Rectangle 170"/>
                <p:cNvSpPr/>
                <p:nvPr/>
              </p:nvSpPr>
              <p:spPr>
                <a:xfrm>
                  <a:off x="5848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72" name="Rectangle 171"/>
                <p:cNvSpPr/>
                <p:nvPr/>
              </p:nvSpPr>
              <p:spPr>
                <a:xfrm>
                  <a:off x="6030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73" name="Rectangle 172"/>
                <p:cNvSpPr/>
                <p:nvPr/>
              </p:nvSpPr>
              <p:spPr>
                <a:xfrm>
                  <a:off x="6229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74" name="Rectangle 173"/>
                <p:cNvSpPr/>
                <p:nvPr/>
              </p:nvSpPr>
              <p:spPr>
                <a:xfrm>
                  <a:off x="6411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75" name="Rectangle 174"/>
                <p:cNvSpPr/>
                <p:nvPr/>
              </p:nvSpPr>
              <p:spPr>
                <a:xfrm>
                  <a:off x="6610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76" name="Rectangle 175"/>
                <p:cNvSpPr/>
                <p:nvPr/>
              </p:nvSpPr>
              <p:spPr>
                <a:xfrm>
                  <a:off x="6792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77" name="Rectangle 176"/>
                <p:cNvSpPr/>
                <p:nvPr/>
              </p:nvSpPr>
              <p:spPr>
                <a:xfrm>
                  <a:off x="6991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78" name="Rectangle 177"/>
                <p:cNvSpPr/>
                <p:nvPr/>
              </p:nvSpPr>
              <p:spPr>
                <a:xfrm>
                  <a:off x="7173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79" name="Rectangle 178"/>
                <p:cNvSpPr/>
                <p:nvPr/>
              </p:nvSpPr>
              <p:spPr>
                <a:xfrm>
                  <a:off x="7372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80" name="Rectangle 179"/>
                <p:cNvSpPr/>
                <p:nvPr/>
              </p:nvSpPr>
              <p:spPr>
                <a:xfrm>
                  <a:off x="7554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81" name="Rectangle 180"/>
                <p:cNvSpPr/>
                <p:nvPr/>
              </p:nvSpPr>
              <p:spPr>
                <a:xfrm>
                  <a:off x="7753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grpSp>
          <p:grpSp>
            <p:nvGrpSpPr>
              <p:cNvPr id="78" name="Group 77"/>
              <p:cNvGrpSpPr/>
              <p:nvPr/>
            </p:nvGrpSpPr>
            <p:grpSpPr>
              <a:xfrm>
                <a:off x="4495800" y="2453026"/>
                <a:ext cx="2308608" cy="183187"/>
                <a:chOff x="5390832" y="5440997"/>
                <a:chExt cx="2545080" cy="201930"/>
              </a:xfrm>
            </p:grpSpPr>
            <p:sp>
              <p:nvSpPr>
                <p:cNvPr id="154" name="Rectangle 153"/>
                <p:cNvSpPr/>
                <p:nvPr/>
              </p:nvSpPr>
              <p:spPr>
                <a:xfrm>
                  <a:off x="5649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55" name="Rectangle 154"/>
                <p:cNvSpPr/>
                <p:nvPr/>
              </p:nvSpPr>
              <p:spPr>
                <a:xfrm>
                  <a:off x="5390832" y="5551487"/>
                  <a:ext cx="182880" cy="914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56" name="Rectangle 155"/>
                <p:cNvSpPr/>
                <p:nvPr/>
              </p:nvSpPr>
              <p:spPr>
                <a:xfrm>
                  <a:off x="5390832" y="5440997"/>
                  <a:ext cx="182880" cy="9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57" name="Rectangle 156"/>
                <p:cNvSpPr/>
                <p:nvPr/>
              </p:nvSpPr>
              <p:spPr>
                <a:xfrm>
                  <a:off x="5848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58" name="Rectangle 157"/>
                <p:cNvSpPr/>
                <p:nvPr/>
              </p:nvSpPr>
              <p:spPr>
                <a:xfrm>
                  <a:off x="6030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59" name="Rectangle 158"/>
                <p:cNvSpPr/>
                <p:nvPr/>
              </p:nvSpPr>
              <p:spPr>
                <a:xfrm>
                  <a:off x="6229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60" name="Rectangle 159"/>
                <p:cNvSpPr/>
                <p:nvPr/>
              </p:nvSpPr>
              <p:spPr>
                <a:xfrm>
                  <a:off x="6411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61" name="Rectangle 160"/>
                <p:cNvSpPr/>
                <p:nvPr/>
              </p:nvSpPr>
              <p:spPr>
                <a:xfrm>
                  <a:off x="6610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62" name="Rectangle 161"/>
                <p:cNvSpPr/>
                <p:nvPr/>
              </p:nvSpPr>
              <p:spPr>
                <a:xfrm>
                  <a:off x="6792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63" name="Rectangle 162"/>
                <p:cNvSpPr/>
                <p:nvPr/>
              </p:nvSpPr>
              <p:spPr>
                <a:xfrm>
                  <a:off x="6991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64" name="Rectangle 163"/>
                <p:cNvSpPr/>
                <p:nvPr/>
              </p:nvSpPr>
              <p:spPr>
                <a:xfrm>
                  <a:off x="7173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65" name="Rectangle 164"/>
                <p:cNvSpPr/>
                <p:nvPr/>
              </p:nvSpPr>
              <p:spPr>
                <a:xfrm>
                  <a:off x="7372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66" name="Rectangle 165"/>
                <p:cNvSpPr/>
                <p:nvPr/>
              </p:nvSpPr>
              <p:spPr>
                <a:xfrm>
                  <a:off x="7554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67" name="Rectangle 166"/>
                <p:cNvSpPr/>
                <p:nvPr/>
              </p:nvSpPr>
              <p:spPr>
                <a:xfrm>
                  <a:off x="7753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grpSp>
          <p:grpSp>
            <p:nvGrpSpPr>
              <p:cNvPr id="79" name="Group 78"/>
              <p:cNvGrpSpPr/>
              <p:nvPr/>
            </p:nvGrpSpPr>
            <p:grpSpPr>
              <a:xfrm>
                <a:off x="4495800" y="2636213"/>
                <a:ext cx="2308608" cy="183187"/>
                <a:chOff x="5390832" y="5440997"/>
                <a:chExt cx="2545080" cy="201930"/>
              </a:xfrm>
            </p:grpSpPr>
            <p:sp>
              <p:nvSpPr>
                <p:cNvPr id="140" name="Rectangle 139"/>
                <p:cNvSpPr/>
                <p:nvPr/>
              </p:nvSpPr>
              <p:spPr>
                <a:xfrm>
                  <a:off x="5649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41" name="Rectangle 140"/>
                <p:cNvSpPr/>
                <p:nvPr/>
              </p:nvSpPr>
              <p:spPr>
                <a:xfrm>
                  <a:off x="5390832" y="5551487"/>
                  <a:ext cx="182880" cy="914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42" name="Rectangle 141"/>
                <p:cNvSpPr/>
                <p:nvPr/>
              </p:nvSpPr>
              <p:spPr>
                <a:xfrm>
                  <a:off x="5390832" y="5440997"/>
                  <a:ext cx="182880" cy="9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43" name="Rectangle 142"/>
                <p:cNvSpPr/>
                <p:nvPr/>
              </p:nvSpPr>
              <p:spPr>
                <a:xfrm>
                  <a:off x="5848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44" name="Rectangle 143"/>
                <p:cNvSpPr/>
                <p:nvPr/>
              </p:nvSpPr>
              <p:spPr>
                <a:xfrm>
                  <a:off x="6030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45" name="Rectangle 144"/>
                <p:cNvSpPr/>
                <p:nvPr/>
              </p:nvSpPr>
              <p:spPr>
                <a:xfrm>
                  <a:off x="6229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46" name="Rectangle 145"/>
                <p:cNvSpPr/>
                <p:nvPr/>
              </p:nvSpPr>
              <p:spPr>
                <a:xfrm>
                  <a:off x="6411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47" name="Rectangle 146"/>
                <p:cNvSpPr/>
                <p:nvPr/>
              </p:nvSpPr>
              <p:spPr>
                <a:xfrm>
                  <a:off x="6610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48" name="Rectangle 147"/>
                <p:cNvSpPr/>
                <p:nvPr/>
              </p:nvSpPr>
              <p:spPr>
                <a:xfrm>
                  <a:off x="6792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49" name="Rectangle 148"/>
                <p:cNvSpPr/>
                <p:nvPr/>
              </p:nvSpPr>
              <p:spPr>
                <a:xfrm>
                  <a:off x="6991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50" name="Rectangle 149"/>
                <p:cNvSpPr/>
                <p:nvPr/>
              </p:nvSpPr>
              <p:spPr>
                <a:xfrm>
                  <a:off x="7173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51" name="Rectangle 150"/>
                <p:cNvSpPr/>
                <p:nvPr/>
              </p:nvSpPr>
              <p:spPr>
                <a:xfrm>
                  <a:off x="7372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52" name="Rectangle 151"/>
                <p:cNvSpPr/>
                <p:nvPr/>
              </p:nvSpPr>
              <p:spPr>
                <a:xfrm>
                  <a:off x="7554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53" name="Rectangle 152"/>
                <p:cNvSpPr/>
                <p:nvPr/>
              </p:nvSpPr>
              <p:spPr>
                <a:xfrm>
                  <a:off x="7753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grpSp>
          <p:grpSp>
            <p:nvGrpSpPr>
              <p:cNvPr id="80" name="Group 79"/>
              <p:cNvGrpSpPr/>
              <p:nvPr/>
            </p:nvGrpSpPr>
            <p:grpSpPr>
              <a:xfrm>
                <a:off x="4495800" y="2788613"/>
                <a:ext cx="2308608" cy="183187"/>
                <a:chOff x="5390832" y="5440997"/>
                <a:chExt cx="2545080" cy="201930"/>
              </a:xfrm>
            </p:grpSpPr>
            <p:sp>
              <p:nvSpPr>
                <p:cNvPr id="126" name="Rectangle 125"/>
                <p:cNvSpPr/>
                <p:nvPr/>
              </p:nvSpPr>
              <p:spPr>
                <a:xfrm>
                  <a:off x="5649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27" name="Rectangle 126"/>
                <p:cNvSpPr/>
                <p:nvPr/>
              </p:nvSpPr>
              <p:spPr>
                <a:xfrm>
                  <a:off x="5390832" y="5551487"/>
                  <a:ext cx="182880" cy="914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28" name="Rectangle 127"/>
                <p:cNvSpPr/>
                <p:nvPr/>
              </p:nvSpPr>
              <p:spPr>
                <a:xfrm>
                  <a:off x="5390832" y="5440997"/>
                  <a:ext cx="182880" cy="9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29" name="Rectangle 128"/>
                <p:cNvSpPr/>
                <p:nvPr/>
              </p:nvSpPr>
              <p:spPr>
                <a:xfrm>
                  <a:off x="5848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30" name="Rectangle 129"/>
                <p:cNvSpPr/>
                <p:nvPr/>
              </p:nvSpPr>
              <p:spPr>
                <a:xfrm>
                  <a:off x="6030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31" name="Rectangle 130"/>
                <p:cNvSpPr/>
                <p:nvPr/>
              </p:nvSpPr>
              <p:spPr>
                <a:xfrm>
                  <a:off x="6229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32" name="Rectangle 131"/>
                <p:cNvSpPr/>
                <p:nvPr/>
              </p:nvSpPr>
              <p:spPr>
                <a:xfrm>
                  <a:off x="6411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33" name="Rectangle 132"/>
                <p:cNvSpPr/>
                <p:nvPr/>
              </p:nvSpPr>
              <p:spPr>
                <a:xfrm>
                  <a:off x="6610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34" name="Rectangle 133"/>
                <p:cNvSpPr/>
                <p:nvPr/>
              </p:nvSpPr>
              <p:spPr>
                <a:xfrm>
                  <a:off x="6792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35" name="Rectangle 134"/>
                <p:cNvSpPr/>
                <p:nvPr/>
              </p:nvSpPr>
              <p:spPr>
                <a:xfrm>
                  <a:off x="6991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36" name="Rectangle 135"/>
                <p:cNvSpPr/>
                <p:nvPr/>
              </p:nvSpPr>
              <p:spPr>
                <a:xfrm>
                  <a:off x="7173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37" name="Rectangle 136"/>
                <p:cNvSpPr/>
                <p:nvPr/>
              </p:nvSpPr>
              <p:spPr>
                <a:xfrm>
                  <a:off x="7372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38" name="Rectangle 137"/>
                <p:cNvSpPr/>
                <p:nvPr/>
              </p:nvSpPr>
              <p:spPr>
                <a:xfrm>
                  <a:off x="7554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39" name="Rectangle 138"/>
                <p:cNvSpPr/>
                <p:nvPr/>
              </p:nvSpPr>
              <p:spPr>
                <a:xfrm>
                  <a:off x="7753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grpSp>
          <p:grpSp>
            <p:nvGrpSpPr>
              <p:cNvPr id="81" name="Group 80"/>
              <p:cNvGrpSpPr/>
              <p:nvPr/>
            </p:nvGrpSpPr>
            <p:grpSpPr>
              <a:xfrm>
                <a:off x="4495800" y="2971800"/>
                <a:ext cx="2308608" cy="183187"/>
                <a:chOff x="5390832" y="5440997"/>
                <a:chExt cx="2545080" cy="201930"/>
              </a:xfrm>
            </p:grpSpPr>
            <p:sp>
              <p:nvSpPr>
                <p:cNvPr id="112" name="Rectangle 111"/>
                <p:cNvSpPr/>
                <p:nvPr/>
              </p:nvSpPr>
              <p:spPr>
                <a:xfrm>
                  <a:off x="5649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13" name="Rectangle 112"/>
                <p:cNvSpPr/>
                <p:nvPr/>
              </p:nvSpPr>
              <p:spPr>
                <a:xfrm>
                  <a:off x="5390832" y="5551487"/>
                  <a:ext cx="182880" cy="914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14" name="Rectangle 113"/>
                <p:cNvSpPr/>
                <p:nvPr/>
              </p:nvSpPr>
              <p:spPr>
                <a:xfrm>
                  <a:off x="5390832" y="5440997"/>
                  <a:ext cx="182880" cy="9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15" name="Rectangle 114"/>
                <p:cNvSpPr/>
                <p:nvPr/>
              </p:nvSpPr>
              <p:spPr>
                <a:xfrm>
                  <a:off x="5848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16" name="Rectangle 115"/>
                <p:cNvSpPr/>
                <p:nvPr/>
              </p:nvSpPr>
              <p:spPr>
                <a:xfrm>
                  <a:off x="6030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17" name="Rectangle 116"/>
                <p:cNvSpPr/>
                <p:nvPr/>
              </p:nvSpPr>
              <p:spPr>
                <a:xfrm>
                  <a:off x="6229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18" name="Rectangle 117"/>
                <p:cNvSpPr/>
                <p:nvPr/>
              </p:nvSpPr>
              <p:spPr>
                <a:xfrm>
                  <a:off x="6411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19" name="Rectangle 118"/>
                <p:cNvSpPr/>
                <p:nvPr/>
              </p:nvSpPr>
              <p:spPr>
                <a:xfrm>
                  <a:off x="6610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20" name="Rectangle 119"/>
                <p:cNvSpPr/>
                <p:nvPr/>
              </p:nvSpPr>
              <p:spPr>
                <a:xfrm>
                  <a:off x="6792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21" name="Rectangle 120"/>
                <p:cNvSpPr/>
                <p:nvPr/>
              </p:nvSpPr>
              <p:spPr>
                <a:xfrm>
                  <a:off x="6991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22" name="Rectangle 121"/>
                <p:cNvSpPr/>
                <p:nvPr/>
              </p:nvSpPr>
              <p:spPr>
                <a:xfrm>
                  <a:off x="7173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23" name="Rectangle 122"/>
                <p:cNvSpPr/>
                <p:nvPr/>
              </p:nvSpPr>
              <p:spPr>
                <a:xfrm>
                  <a:off x="7372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24" name="Rectangle 123"/>
                <p:cNvSpPr/>
                <p:nvPr/>
              </p:nvSpPr>
              <p:spPr>
                <a:xfrm>
                  <a:off x="7554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25" name="Rectangle 124"/>
                <p:cNvSpPr/>
                <p:nvPr/>
              </p:nvSpPr>
              <p:spPr>
                <a:xfrm>
                  <a:off x="7753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grpSp>
          <p:grpSp>
            <p:nvGrpSpPr>
              <p:cNvPr id="82" name="Group 81"/>
              <p:cNvGrpSpPr/>
              <p:nvPr/>
            </p:nvGrpSpPr>
            <p:grpSpPr>
              <a:xfrm>
                <a:off x="4495800" y="3154987"/>
                <a:ext cx="2308608" cy="183187"/>
                <a:chOff x="5390832" y="5440997"/>
                <a:chExt cx="2545080" cy="201930"/>
              </a:xfrm>
            </p:grpSpPr>
            <p:sp>
              <p:nvSpPr>
                <p:cNvPr id="98" name="Rectangle 97"/>
                <p:cNvSpPr/>
                <p:nvPr/>
              </p:nvSpPr>
              <p:spPr>
                <a:xfrm>
                  <a:off x="5649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99" name="Rectangle 98"/>
                <p:cNvSpPr/>
                <p:nvPr/>
              </p:nvSpPr>
              <p:spPr>
                <a:xfrm>
                  <a:off x="5390832" y="5551487"/>
                  <a:ext cx="182880" cy="914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00" name="Rectangle 99"/>
                <p:cNvSpPr/>
                <p:nvPr/>
              </p:nvSpPr>
              <p:spPr>
                <a:xfrm>
                  <a:off x="5390832" y="5440997"/>
                  <a:ext cx="182880" cy="9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01" name="Rectangle 100"/>
                <p:cNvSpPr/>
                <p:nvPr/>
              </p:nvSpPr>
              <p:spPr>
                <a:xfrm>
                  <a:off x="5848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02" name="Rectangle 101"/>
                <p:cNvSpPr/>
                <p:nvPr/>
              </p:nvSpPr>
              <p:spPr>
                <a:xfrm>
                  <a:off x="6030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03" name="Rectangle 102"/>
                <p:cNvSpPr/>
                <p:nvPr/>
              </p:nvSpPr>
              <p:spPr>
                <a:xfrm>
                  <a:off x="6229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04" name="Rectangle 103"/>
                <p:cNvSpPr/>
                <p:nvPr/>
              </p:nvSpPr>
              <p:spPr>
                <a:xfrm>
                  <a:off x="6411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05" name="Rectangle 104"/>
                <p:cNvSpPr/>
                <p:nvPr/>
              </p:nvSpPr>
              <p:spPr>
                <a:xfrm>
                  <a:off x="6610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06" name="Rectangle 105"/>
                <p:cNvSpPr/>
                <p:nvPr/>
              </p:nvSpPr>
              <p:spPr>
                <a:xfrm>
                  <a:off x="6792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07" name="Rectangle 106"/>
                <p:cNvSpPr/>
                <p:nvPr/>
              </p:nvSpPr>
              <p:spPr>
                <a:xfrm>
                  <a:off x="6991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08" name="Rectangle 107"/>
                <p:cNvSpPr/>
                <p:nvPr/>
              </p:nvSpPr>
              <p:spPr>
                <a:xfrm>
                  <a:off x="7173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09" name="Rectangle 108"/>
                <p:cNvSpPr/>
                <p:nvPr/>
              </p:nvSpPr>
              <p:spPr>
                <a:xfrm>
                  <a:off x="7372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10" name="Rectangle 109"/>
                <p:cNvSpPr/>
                <p:nvPr/>
              </p:nvSpPr>
              <p:spPr>
                <a:xfrm>
                  <a:off x="7554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111" name="Rectangle 110"/>
                <p:cNvSpPr/>
                <p:nvPr/>
              </p:nvSpPr>
              <p:spPr>
                <a:xfrm>
                  <a:off x="7753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grpSp>
          <p:grpSp>
            <p:nvGrpSpPr>
              <p:cNvPr id="83" name="Group 82"/>
              <p:cNvGrpSpPr/>
              <p:nvPr/>
            </p:nvGrpSpPr>
            <p:grpSpPr>
              <a:xfrm>
                <a:off x="4495800" y="3307387"/>
                <a:ext cx="2308608" cy="183187"/>
                <a:chOff x="5390832" y="5440997"/>
                <a:chExt cx="2545080" cy="201930"/>
              </a:xfrm>
            </p:grpSpPr>
            <p:sp>
              <p:nvSpPr>
                <p:cNvPr id="84" name="Rectangle 83"/>
                <p:cNvSpPr/>
                <p:nvPr/>
              </p:nvSpPr>
              <p:spPr>
                <a:xfrm>
                  <a:off x="5649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85" name="Rectangle 84"/>
                <p:cNvSpPr/>
                <p:nvPr/>
              </p:nvSpPr>
              <p:spPr>
                <a:xfrm>
                  <a:off x="5390832" y="5551487"/>
                  <a:ext cx="182880" cy="914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86" name="Rectangle 85"/>
                <p:cNvSpPr/>
                <p:nvPr/>
              </p:nvSpPr>
              <p:spPr>
                <a:xfrm>
                  <a:off x="5390832" y="5440997"/>
                  <a:ext cx="182880" cy="9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87" name="Rectangle 86"/>
                <p:cNvSpPr/>
                <p:nvPr/>
              </p:nvSpPr>
              <p:spPr>
                <a:xfrm>
                  <a:off x="5848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88" name="Rectangle 87"/>
                <p:cNvSpPr/>
                <p:nvPr/>
              </p:nvSpPr>
              <p:spPr>
                <a:xfrm>
                  <a:off x="6030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89" name="Rectangle 88"/>
                <p:cNvSpPr/>
                <p:nvPr/>
              </p:nvSpPr>
              <p:spPr>
                <a:xfrm>
                  <a:off x="6229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90" name="Rectangle 89"/>
                <p:cNvSpPr/>
                <p:nvPr/>
              </p:nvSpPr>
              <p:spPr>
                <a:xfrm>
                  <a:off x="6411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91" name="Rectangle 90"/>
                <p:cNvSpPr/>
                <p:nvPr/>
              </p:nvSpPr>
              <p:spPr>
                <a:xfrm>
                  <a:off x="6610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92" name="Rectangle 91"/>
                <p:cNvSpPr/>
                <p:nvPr/>
              </p:nvSpPr>
              <p:spPr>
                <a:xfrm>
                  <a:off x="679291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93" name="Rectangle 92"/>
                <p:cNvSpPr/>
                <p:nvPr/>
              </p:nvSpPr>
              <p:spPr>
                <a:xfrm>
                  <a:off x="6991032" y="5453465"/>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94" name="Rectangle 93"/>
                <p:cNvSpPr/>
                <p:nvPr/>
              </p:nvSpPr>
              <p:spPr>
                <a:xfrm>
                  <a:off x="7173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95" name="Rectangle 94"/>
                <p:cNvSpPr/>
                <p:nvPr/>
              </p:nvSpPr>
              <p:spPr>
                <a:xfrm>
                  <a:off x="7372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96" name="Rectangle 95"/>
                <p:cNvSpPr/>
                <p:nvPr/>
              </p:nvSpPr>
              <p:spPr>
                <a:xfrm>
                  <a:off x="755491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sp>
              <p:nvSpPr>
                <p:cNvPr id="97" name="Rectangle 96"/>
                <p:cNvSpPr/>
                <p:nvPr/>
              </p:nvSpPr>
              <p:spPr>
                <a:xfrm>
                  <a:off x="7753032" y="5456237"/>
                  <a:ext cx="182880" cy="1828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14683" fontAlgn="base" hangingPunct="0">
                    <a:lnSpc>
                      <a:spcPct val="93000"/>
                    </a:lnSpc>
                    <a:spcBef>
                      <a:spcPct val="0"/>
                    </a:spcBef>
                    <a:spcAft>
                      <a:spcPct val="0"/>
                    </a:spcAft>
                    <a:buClr>
                      <a:srgbClr val="000000"/>
                    </a:buClr>
                    <a:buSzPct val="100000"/>
                  </a:pPr>
                  <a:endParaRPr lang="en-US">
                    <a:solidFill>
                      <a:prstClr val="white"/>
                    </a:solidFill>
                  </a:endParaRPr>
                </a:p>
              </p:txBody>
            </p:sp>
          </p:grpSp>
        </p:grpSp>
        <p:sp>
          <p:nvSpPr>
            <p:cNvPr id="211" name="TextBox 210"/>
            <p:cNvSpPr txBox="1"/>
            <p:nvPr/>
          </p:nvSpPr>
          <p:spPr>
            <a:xfrm>
              <a:off x="7448821" y="1635642"/>
              <a:ext cx="898560" cy="369980"/>
            </a:xfrm>
            <a:prstGeom prst="rect">
              <a:avLst/>
            </a:prstGeom>
            <a:noFill/>
          </p:spPr>
          <p:txBody>
            <a:bodyPr wrap="square" lIns="82936" tIns="41469" rIns="82936" bIns="41469" rtlCol="0">
              <a:spAutoFit/>
            </a:bodyPr>
            <a:lstStyle/>
            <a:p>
              <a:pPr algn="r" defTabSz="414683" fontAlgn="base" hangingPunct="0">
                <a:lnSpc>
                  <a:spcPct val="93000"/>
                </a:lnSpc>
                <a:spcBef>
                  <a:spcPct val="0"/>
                </a:spcBef>
                <a:spcAft>
                  <a:spcPct val="0"/>
                </a:spcAft>
                <a:buClr>
                  <a:srgbClr val="000000"/>
                </a:buClr>
                <a:buSzPct val="100000"/>
              </a:pPr>
              <a:r>
                <a:rPr lang="en-US" sz="2000" b="1" dirty="0" smtClean="0">
                  <a:solidFill>
                    <a:schemeClr val="tx2"/>
                  </a:solidFill>
                  <a:latin typeface="Arial" pitchFamily="34" charset="0"/>
                </a:rPr>
                <a:t>GPU</a:t>
              </a:r>
              <a:endParaRPr lang="en-US" sz="2000" b="1" dirty="0">
                <a:solidFill>
                  <a:schemeClr val="tx2"/>
                </a:solidFill>
                <a:latin typeface="Arial" pitchFamily="34" charset="0"/>
              </a:endParaRPr>
            </a:p>
          </p:txBody>
        </p:sp>
      </p:grpSp>
      <p:sp>
        <p:nvSpPr>
          <p:cNvPr id="3" name="Down Arrow 2"/>
          <p:cNvSpPr/>
          <p:nvPr/>
        </p:nvSpPr>
        <p:spPr>
          <a:xfrm>
            <a:off x="5383398" y="1828800"/>
            <a:ext cx="203147" cy="212347"/>
          </a:xfrm>
          <a:prstGeom prst="down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own Arrow 211"/>
          <p:cNvSpPr/>
          <p:nvPr/>
        </p:nvSpPr>
        <p:spPr>
          <a:xfrm>
            <a:off x="4773957" y="1828800"/>
            <a:ext cx="203147" cy="212347"/>
          </a:xfrm>
          <a:prstGeom prst="down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own Arrow 212"/>
          <p:cNvSpPr/>
          <p:nvPr/>
        </p:nvSpPr>
        <p:spPr>
          <a:xfrm>
            <a:off x="5992839" y="1828800"/>
            <a:ext cx="203147" cy="212347"/>
          </a:xfrm>
          <a:prstGeom prst="down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own Arrow 213"/>
          <p:cNvSpPr/>
          <p:nvPr/>
        </p:nvSpPr>
        <p:spPr>
          <a:xfrm>
            <a:off x="6805427" y="1828800"/>
            <a:ext cx="203147" cy="212347"/>
          </a:xfrm>
          <a:prstGeom prst="down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bwMode="auto">
          <a:xfrm>
            <a:off x="185847" y="3989313"/>
            <a:ext cx="5281824" cy="2640087"/>
          </a:xfrm>
          <a:prstGeom prst="rect">
            <a:avLst/>
          </a:prstGeom>
          <a:solidFill>
            <a:srgbClr val="FAFFD1">
              <a:alpha val="32000"/>
            </a:srgbClr>
          </a:soli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0" numCol="1" rtlCol="0" anchor="t" anchorCtr="0" compatLnSpc="1">
            <a:prstTxWarp prst="textNoShape">
              <a:avLst/>
            </a:prstTxWarp>
          </a:bodyPr>
          <a:lstStyle/>
          <a:p>
            <a:pPr>
              <a:buClr>
                <a:schemeClr val="accent2"/>
              </a:buClr>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MatrixMult</a:t>
            </a:r>
            <a:r>
              <a:rPr lang="en-US" sz="1400" dirty="0" smtClean="0">
                <a:latin typeface="Consolas" pitchFamily="49" charset="0"/>
                <a:cs typeface="Consolas" pitchFamily="49" charset="0"/>
              </a:rPr>
              <a:t>(float * C, </a:t>
            </a:r>
            <a:r>
              <a:rPr lang="en-US" sz="1400" dirty="0" err="1" smtClean="0">
                <a:latin typeface="Consolas" pitchFamily="49" charset="0"/>
                <a:cs typeface="Consolas" pitchFamily="49" charset="0"/>
              </a:rPr>
              <a:t>const</a:t>
            </a:r>
            <a:r>
              <a:rPr lang="en-US" sz="1400" dirty="0" smtClean="0">
                <a:latin typeface="Consolas" pitchFamily="49" charset="0"/>
                <a:cs typeface="Consolas" pitchFamily="49" charset="0"/>
              </a:rPr>
              <a:t> float * A,</a:t>
            </a:r>
            <a:br>
              <a:rPr lang="en-US" sz="1400" dirty="0" smtClean="0">
                <a:latin typeface="Consolas" pitchFamily="49" charset="0"/>
                <a:cs typeface="Consolas" pitchFamily="49" charset="0"/>
              </a:rPr>
            </a:b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const</a:t>
            </a:r>
            <a:r>
              <a:rPr lang="en-US" sz="1400" dirty="0" smtClean="0">
                <a:latin typeface="Consolas" pitchFamily="49" charset="0"/>
                <a:cs typeface="Consolas" pitchFamily="49" charset="0"/>
              </a:rPr>
              <a:t> float * B,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 int N, int W )</a:t>
            </a:r>
          </a:p>
          <a:p>
            <a:pPr>
              <a:buClr>
                <a:schemeClr val="accent2"/>
              </a:buClr>
            </a:pPr>
            <a:r>
              <a:rPr lang="en-US" sz="1400" dirty="0" smtClean="0">
                <a:latin typeface="Consolas" pitchFamily="49" charset="0"/>
                <a:cs typeface="Consolas" pitchFamily="49" charset="0"/>
              </a:rPr>
              <a:t>{</a:t>
            </a:r>
          </a:p>
          <a:p>
            <a:pPr>
              <a:buClr>
                <a:schemeClr val="accent2"/>
              </a:buClr>
            </a:pPr>
            <a:r>
              <a:rPr lang="en-US" sz="1400" dirty="0" smtClean="0">
                <a:latin typeface="Consolas" pitchFamily="49" charset="0"/>
                <a:cs typeface="Consolas" pitchFamily="49" charset="0"/>
              </a:rPr>
              <a:t>  for (int x = 0; x &lt; W; ++x)</a:t>
            </a:r>
          </a:p>
          <a:p>
            <a:pPr>
              <a:buClr>
                <a:schemeClr val="accent2"/>
              </a:buClr>
            </a:pPr>
            <a:r>
              <a:rPr lang="en-US" sz="1400" dirty="0" smtClean="0">
                <a:latin typeface="Consolas" pitchFamily="49" charset="0"/>
                <a:cs typeface="Consolas" pitchFamily="49" charset="0"/>
              </a:rPr>
              <a:t>    for (int y = 0; y &lt; N; ++y)</a:t>
            </a:r>
          </a:p>
          <a:p>
            <a:pPr>
              <a:buClr>
                <a:schemeClr val="accent2"/>
              </a:buClr>
            </a:pPr>
            <a:r>
              <a:rPr lang="en-US" sz="1400" dirty="0" smtClean="0">
                <a:latin typeface="Consolas" pitchFamily="49" charset="0"/>
                <a:cs typeface="Consolas" pitchFamily="49" charset="0"/>
              </a:rPr>
              <a:t>    {</a:t>
            </a:r>
          </a:p>
          <a:p>
            <a:pPr>
              <a:buClr>
                <a:schemeClr val="accent2"/>
              </a:buClr>
            </a:pPr>
            <a:r>
              <a:rPr lang="en-US" sz="1400" dirty="0" smtClean="0">
                <a:latin typeface="Consolas" pitchFamily="49" charset="0"/>
                <a:cs typeface="Consolas" pitchFamily="49" charset="0"/>
              </a:rPr>
              <a:t>       float sum = 0;</a:t>
            </a:r>
          </a:p>
          <a:p>
            <a:pPr>
              <a:buClr>
                <a:schemeClr val="accent2"/>
              </a:buClr>
            </a:pPr>
            <a:r>
              <a:rPr lang="da-DK" sz="1400" dirty="0" smtClean="0">
                <a:latin typeface="Consolas" pitchFamily="49" charset="0"/>
                <a:cs typeface="Consolas" pitchFamily="49" charset="0"/>
              </a:rPr>
              <a:t>       for(int i = 0; i &lt; M; i++)</a:t>
            </a:r>
          </a:p>
          <a:p>
            <a:pPr>
              <a:buClr>
                <a:schemeClr val="accent2"/>
              </a:buClr>
            </a:pPr>
            <a:r>
              <a:rPr lang="en-US" sz="1400" dirty="0" smtClean="0">
                <a:latin typeface="Consolas" pitchFamily="49" charset="0"/>
                <a:cs typeface="Consolas" pitchFamily="49" charset="0"/>
              </a:rPr>
              <a:t>          sum += A[x*</a:t>
            </a:r>
            <a:r>
              <a:rPr lang="en-US" sz="1400" dirty="0" err="1" smtClean="0">
                <a:latin typeface="Consolas" pitchFamily="49" charset="0"/>
                <a:cs typeface="Consolas" pitchFamily="49" charset="0"/>
              </a:rPr>
              <a:t>M+i</a:t>
            </a:r>
            <a:r>
              <a:rPr lang="en-US" sz="1400" dirty="0" smtClean="0">
                <a:latin typeface="Consolas" pitchFamily="49" charset="0"/>
                <a:cs typeface="Consolas" pitchFamily="49" charset="0"/>
              </a:rPr>
              <a:t>] * B[i*</a:t>
            </a:r>
            <a:r>
              <a:rPr lang="en-US" sz="1400" dirty="0" err="1" smtClean="0">
                <a:latin typeface="Consolas" pitchFamily="49" charset="0"/>
                <a:cs typeface="Consolas" pitchFamily="49" charset="0"/>
              </a:rPr>
              <a:t>W+y</a:t>
            </a:r>
            <a:r>
              <a:rPr lang="en-US" sz="1400" dirty="0" smtClean="0">
                <a:latin typeface="Consolas" pitchFamily="49" charset="0"/>
                <a:cs typeface="Consolas" pitchFamily="49" charset="0"/>
              </a:rPr>
              <a:t>];</a:t>
            </a:r>
          </a:p>
          <a:p>
            <a:pPr>
              <a:buClr>
                <a:schemeClr val="accent2"/>
              </a:buClr>
            </a:pPr>
            <a:r>
              <a:rPr lang="en-US" sz="1400" dirty="0" smtClean="0">
                <a:latin typeface="Consolas" pitchFamily="49" charset="0"/>
                <a:cs typeface="Consolas" pitchFamily="49" charset="0"/>
              </a:rPr>
              <a:t>       C[x*</a:t>
            </a:r>
            <a:r>
              <a:rPr lang="en-US" sz="1400" dirty="0" err="1" smtClean="0">
                <a:latin typeface="Consolas" pitchFamily="49" charset="0"/>
                <a:cs typeface="Consolas" pitchFamily="49" charset="0"/>
              </a:rPr>
              <a:t>W+y</a:t>
            </a:r>
            <a:r>
              <a:rPr lang="en-US" sz="1400" dirty="0" smtClean="0">
                <a:latin typeface="Consolas" pitchFamily="49" charset="0"/>
                <a:cs typeface="Consolas" pitchFamily="49" charset="0"/>
              </a:rPr>
              <a:t>] = sum;</a:t>
            </a:r>
          </a:p>
          <a:p>
            <a:pPr>
              <a:buClr>
                <a:schemeClr val="accent2"/>
              </a:buClr>
            </a:pPr>
            <a:r>
              <a:rPr lang="en-US" sz="1400" dirty="0" smtClean="0">
                <a:latin typeface="Consolas" pitchFamily="49" charset="0"/>
                <a:cs typeface="Consolas" pitchFamily="49" charset="0"/>
              </a:rPr>
              <a:t>    }</a:t>
            </a:r>
          </a:p>
          <a:p>
            <a:pPr>
              <a:buClr>
                <a:schemeClr val="accent2"/>
              </a:buClr>
            </a:pPr>
            <a:r>
              <a:rPr lang="en-US" sz="1400" dirty="0" smtClean="0">
                <a:latin typeface="Consolas" pitchFamily="49" charset="0"/>
                <a:cs typeface="Consolas" pitchFamily="49" charset="0"/>
              </a:rPr>
              <a:t>}</a:t>
            </a:r>
          </a:p>
        </p:txBody>
      </p:sp>
      <p:sp>
        <p:nvSpPr>
          <p:cNvPr id="216" name="Rectangle 215"/>
          <p:cNvSpPr/>
          <p:nvPr/>
        </p:nvSpPr>
        <p:spPr bwMode="auto">
          <a:xfrm>
            <a:off x="5577076" y="3989314"/>
            <a:ext cx="6442834" cy="2792486"/>
          </a:xfrm>
          <a:prstGeom prst="rect">
            <a:avLst/>
          </a:prstGeom>
          <a:solidFill>
            <a:srgbClr val="FAFFD1">
              <a:alpha val="32000"/>
            </a:srgbClr>
          </a:soli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0" numCol="1" rtlCol="0" anchor="t" anchorCtr="0" compatLnSpc="1">
            <a:prstTxWarp prst="textNoShape">
              <a:avLst/>
            </a:prstTxWarp>
          </a:bodyPr>
          <a:lstStyle/>
          <a:p>
            <a:pPr>
              <a:buClr>
                <a:schemeClr val="accent2"/>
              </a:buClr>
            </a:pPr>
            <a:r>
              <a:rPr lang="en-US" sz="1200" dirty="0" smtClean="0">
                <a:latin typeface="Consolas" pitchFamily="49" charset="0"/>
                <a:cs typeface="Consolas" pitchFamily="49" charset="0"/>
              </a:rPr>
              <a:t>void </a:t>
            </a:r>
            <a:r>
              <a:rPr lang="en-US" sz="1200" dirty="0" err="1" smtClean="0">
                <a:latin typeface="Consolas" pitchFamily="49" charset="0"/>
                <a:cs typeface="Consolas" pitchFamily="49" charset="0"/>
              </a:rPr>
              <a:t>MatrixMult</a:t>
            </a:r>
            <a:r>
              <a:rPr lang="en-US" sz="1200" dirty="0" smtClean="0">
                <a:latin typeface="Consolas" pitchFamily="49" charset="0"/>
                <a:cs typeface="Consolas" pitchFamily="49" charset="0"/>
              </a:rPr>
              <a:t>( float </a:t>
            </a:r>
            <a:r>
              <a:rPr lang="en-US" sz="1200" dirty="0">
                <a:latin typeface="Consolas" pitchFamily="49" charset="0"/>
                <a:cs typeface="Consolas" pitchFamily="49" charset="0"/>
              </a:rPr>
              <a:t>* C, </a:t>
            </a:r>
            <a:r>
              <a:rPr lang="en-US" sz="1200" dirty="0" err="1" smtClean="0">
                <a:latin typeface="Consolas" pitchFamily="49" charset="0"/>
                <a:cs typeface="Consolas" pitchFamily="49" charset="0"/>
              </a:rPr>
              <a:t>const</a:t>
            </a:r>
            <a:r>
              <a:rPr lang="en-US" sz="1200" dirty="0" smtClean="0">
                <a:latin typeface="Consolas" pitchFamily="49" charset="0"/>
                <a:cs typeface="Consolas" pitchFamily="49" charset="0"/>
              </a:rPr>
              <a:t> </a:t>
            </a:r>
            <a:r>
              <a:rPr lang="en-US" sz="1200" dirty="0">
                <a:latin typeface="Consolas" pitchFamily="49" charset="0"/>
                <a:cs typeface="Consolas" pitchFamily="49" charset="0"/>
              </a:rPr>
              <a:t>float * A, </a:t>
            </a:r>
            <a:r>
              <a:rPr lang="en-US" sz="1200" dirty="0" err="1" smtClean="0">
                <a:latin typeface="Consolas" pitchFamily="49" charset="0"/>
                <a:cs typeface="Consolas" pitchFamily="49" charset="0"/>
              </a:rPr>
              <a:t>const</a:t>
            </a:r>
            <a:r>
              <a:rPr lang="en-US" sz="1200" dirty="0" smtClean="0">
                <a:latin typeface="Consolas" pitchFamily="49" charset="0"/>
                <a:cs typeface="Consolas" pitchFamily="49" charset="0"/>
              </a:rPr>
              <a:t> </a:t>
            </a:r>
            <a:r>
              <a:rPr lang="en-US" sz="1200" dirty="0">
                <a:latin typeface="Consolas" pitchFamily="49" charset="0"/>
                <a:cs typeface="Consolas" pitchFamily="49" charset="0"/>
              </a:rPr>
              <a:t>float * B,</a:t>
            </a:r>
          </a:p>
          <a:p>
            <a:pPr lvl="0">
              <a:buClr>
                <a:schemeClr val="accent2">
                  <a:lumMod val="75000"/>
                </a:schemeClr>
              </a:buClr>
            </a:pPr>
            <a:r>
              <a:rPr lang="en-US" sz="1200" dirty="0">
                <a:latin typeface="Consolas" pitchFamily="49" charset="0"/>
                <a:cs typeface="Consolas" pitchFamily="49" charset="0"/>
              </a:rPr>
              <a:t>                 </a:t>
            </a:r>
            <a:r>
              <a:rPr lang="en-US" sz="1200" dirty="0" smtClean="0">
                <a:latin typeface="Consolas" pitchFamily="49" charset="0"/>
                <a:cs typeface="Consolas" pitchFamily="49" charset="0"/>
              </a:rPr>
              <a:t>int </a:t>
            </a:r>
            <a:r>
              <a:rPr lang="en-US" sz="1200" dirty="0">
                <a:latin typeface="Consolas" pitchFamily="49" charset="0"/>
                <a:cs typeface="Consolas" pitchFamily="49" charset="0"/>
              </a:rPr>
              <a:t>M, </a:t>
            </a:r>
            <a:r>
              <a:rPr lang="en-US" sz="1200" dirty="0" smtClean="0">
                <a:latin typeface="Consolas" pitchFamily="49" charset="0"/>
                <a:cs typeface="Consolas" pitchFamily="49" charset="0"/>
              </a:rPr>
              <a:t>int </a:t>
            </a:r>
            <a:r>
              <a:rPr lang="en-US" sz="1200" dirty="0">
                <a:latin typeface="Consolas" pitchFamily="49" charset="0"/>
                <a:cs typeface="Consolas" pitchFamily="49" charset="0"/>
              </a:rPr>
              <a:t>N</a:t>
            </a:r>
            <a:r>
              <a:rPr lang="en-US" sz="1200" dirty="0" smtClean="0">
                <a:latin typeface="Consolas" pitchFamily="49" charset="0"/>
                <a:cs typeface="Consolas" pitchFamily="49" charset="0"/>
              </a:rPr>
              <a:t>, int </a:t>
            </a:r>
            <a:r>
              <a:rPr lang="en-US" sz="1200" dirty="0">
                <a:latin typeface="Consolas" pitchFamily="49" charset="0"/>
                <a:cs typeface="Consolas" pitchFamily="49" charset="0"/>
              </a:rPr>
              <a:t>W )</a:t>
            </a:r>
          </a:p>
          <a:p>
            <a:pPr lvl="0">
              <a:buClr>
                <a:schemeClr val="accent2">
                  <a:lumMod val="75000"/>
                </a:schemeClr>
              </a:buClr>
            </a:pPr>
            <a:r>
              <a:rPr lang="en-US" sz="1200" dirty="0">
                <a:latin typeface="Consolas" pitchFamily="49" charset="0"/>
                <a:cs typeface="Consolas" pitchFamily="49" charset="0"/>
              </a:rPr>
              <a:t>{</a:t>
            </a:r>
          </a:p>
          <a:p>
            <a:pPr lvl="0">
              <a:buClr>
                <a:schemeClr val="accent2">
                  <a:lumMod val="75000"/>
                </a:schemeClr>
              </a:buClr>
            </a:pPr>
            <a:r>
              <a:rPr lang="en-US" sz="1200" dirty="0" smtClean="0">
                <a:latin typeface="Consolas" pitchFamily="49" charset="0"/>
                <a:cs typeface="Consolas" pitchFamily="49" charset="0"/>
              </a:rPr>
              <a:t>  </a:t>
            </a:r>
            <a:r>
              <a:rPr lang="en-US" sz="1200" b="1" dirty="0" err="1" smtClean="0">
                <a:latin typeface="Consolas" pitchFamily="49" charset="0"/>
                <a:cs typeface="Consolas" pitchFamily="49" charset="0"/>
              </a:rPr>
              <a:t>array_view</a:t>
            </a:r>
            <a:r>
              <a:rPr lang="en-US" sz="1200" dirty="0" smtClean="0">
                <a:latin typeface="Consolas" pitchFamily="49" charset="0"/>
                <a:cs typeface="Consolas" pitchFamily="49" charset="0"/>
              </a:rPr>
              <a:t>&lt;const float,2&gt; a(M,W,A), b</a:t>
            </a:r>
            <a:r>
              <a:rPr lang="en-US" sz="1200" dirty="0" smtClean="0">
                <a:solidFill>
                  <a:schemeClr val="tx1"/>
                </a:solidFill>
                <a:latin typeface="Consolas" pitchFamily="49" charset="0"/>
                <a:cs typeface="Consolas" pitchFamily="49" charset="0"/>
              </a:rPr>
              <a:t>(W,N,B);</a:t>
            </a:r>
          </a:p>
          <a:p>
            <a:pPr lvl="0">
              <a:buClr>
                <a:schemeClr val="accent2">
                  <a:lumMod val="75000"/>
                </a:schemeClr>
              </a:buClr>
            </a:pPr>
            <a:r>
              <a:rPr lang="en-US" sz="1200" dirty="0" smtClean="0">
                <a:solidFill>
                  <a:schemeClr val="tx1"/>
                </a:solidFill>
                <a:latin typeface="Consolas" pitchFamily="49" charset="0"/>
                <a:cs typeface="Consolas" pitchFamily="49" charset="0"/>
              </a:rPr>
              <a:t>  </a:t>
            </a:r>
            <a:r>
              <a:rPr lang="en-US" sz="1200" b="1" dirty="0" err="1" smtClean="0">
                <a:solidFill>
                  <a:schemeClr val="tx1"/>
                </a:solidFill>
                <a:latin typeface="Consolas" pitchFamily="49" charset="0"/>
                <a:cs typeface="Consolas" pitchFamily="49" charset="0"/>
              </a:rPr>
              <a:t>array_view</a:t>
            </a:r>
            <a:r>
              <a:rPr lang="en-US" sz="1200" dirty="0" smtClean="0">
                <a:solidFill>
                  <a:schemeClr val="tx1"/>
                </a:solidFill>
                <a:latin typeface="Consolas" pitchFamily="49" charset="0"/>
                <a:cs typeface="Consolas" pitchFamily="49" charset="0"/>
              </a:rPr>
              <a:t>&lt;float,2&gt;</a:t>
            </a:r>
            <a:r>
              <a:rPr lang="en-US" sz="1200" dirty="0" smtClean="0">
                <a:latin typeface="Consolas" pitchFamily="49" charset="0"/>
                <a:cs typeface="Consolas" pitchFamily="49" charset="0"/>
              </a:rPr>
              <a:t> c(M,N,C);</a:t>
            </a:r>
          </a:p>
          <a:p>
            <a:pPr>
              <a:buClr>
                <a:schemeClr val="accent2">
                  <a:lumMod val="75000"/>
                </a:schemeClr>
              </a:buClr>
            </a:pPr>
            <a:endParaRPr lang="en-US" sz="1200" dirty="0">
              <a:latin typeface="Consolas" pitchFamily="49" charset="0"/>
              <a:cs typeface="Consolas" pitchFamily="49" charset="0"/>
            </a:endParaRPr>
          </a:p>
          <a:p>
            <a:pPr lvl="0">
              <a:buClr>
                <a:schemeClr val="accent2">
                  <a:lumMod val="75000"/>
                </a:schemeClr>
              </a:buClr>
            </a:pPr>
            <a:r>
              <a:rPr lang="en-US" sz="1200" dirty="0">
                <a:latin typeface="Consolas" pitchFamily="49" charset="0"/>
                <a:cs typeface="Consolas" pitchFamily="49" charset="0"/>
              </a:rPr>
              <a:t>  </a:t>
            </a:r>
            <a:r>
              <a:rPr lang="en-US" sz="1200" b="1" dirty="0" err="1" smtClean="0">
                <a:solidFill>
                  <a:schemeClr val="tx1"/>
                </a:solidFill>
                <a:latin typeface="Consolas" pitchFamily="49" charset="0"/>
                <a:cs typeface="Consolas" pitchFamily="49" charset="0"/>
              </a:rPr>
              <a:t>parallel_for_each</a:t>
            </a:r>
            <a:r>
              <a:rPr lang="en-US" sz="1200" dirty="0" smtClean="0">
                <a:solidFill>
                  <a:schemeClr val="tx1"/>
                </a:solidFill>
                <a:latin typeface="Consolas" pitchFamily="49" charset="0"/>
                <a:cs typeface="Consolas" pitchFamily="49" charset="0"/>
              </a:rPr>
              <a:t>(</a:t>
            </a:r>
            <a:r>
              <a:rPr lang="en-US" sz="1200" dirty="0" err="1" smtClean="0">
                <a:solidFill>
                  <a:schemeClr val="tx1"/>
                </a:solidFill>
                <a:latin typeface="Consolas" pitchFamily="49" charset="0"/>
                <a:cs typeface="Consolas" pitchFamily="49" charset="0"/>
              </a:rPr>
              <a:t>c.</a:t>
            </a:r>
            <a:r>
              <a:rPr lang="en-US" sz="1200" b="1" dirty="0" err="1" smtClean="0">
                <a:solidFill>
                  <a:schemeClr val="tx1"/>
                </a:solidFill>
                <a:latin typeface="Consolas" pitchFamily="49" charset="0"/>
                <a:cs typeface="Consolas" pitchFamily="49" charset="0"/>
              </a:rPr>
              <a:t>grid</a:t>
            </a:r>
            <a:r>
              <a:rPr lang="en-US" sz="1200" dirty="0" smtClean="0">
                <a:latin typeface="Consolas" pitchFamily="49" charset="0"/>
                <a:cs typeface="Consolas" pitchFamily="49" charset="0"/>
              </a:rPr>
              <a:t>, [=](</a:t>
            </a:r>
            <a:r>
              <a:rPr lang="en-US" sz="1200" b="1" dirty="0" smtClean="0">
                <a:latin typeface="Consolas" pitchFamily="49" charset="0"/>
                <a:cs typeface="Consolas" pitchFamily="49" charset="0"/>
              </a:rPr>
              <a:t>index</a:t>
            </a:r>
            <a:r>
              <a:rPr lang="en-US" sz="1200" dirty="0" smtClean="0">
                <a:latin typeface="Consolas" pitchFamily="49" charset="0"/>
                <a:cs typeface="Consolas" pitchFamily="49" charset="0"/>
              </a:rPr>
              <a:t>&lt;2</a:t>
            </a:r>
            <a:r>
              <a:rPr lang="en-US" sz="1200" dirty="0">
                <a:latin typeface="Consolas" pitchFamily="49" charset="0"/>
                <a:cs typeface="Consolas" pitchFamily="49" charset="0"/>
              </a:rPr>
              <a:t>&gt; </a:t>
            </a:r>
            <a:r>
              <a:rPr lang="en-US" sz="1200" dirty="0" err="1" smtClean="0">
                <a:latin typeface="Consolas" pitchFamily="49" charset="0"/>
                <a:cs typeface="Consolas" pitchFamily="49" charset="0"/>
              </a:rPr>
              <a:t>idx</a:t>
            </a:r>
            <a:r>
              <a:rPr lang="en-US" sz="1200" dirty="0" smtClean="0">
                <a:latin typeface="Consolas" pitchFamily="49" charset="0"/>
                <a:cs typeface="Consolas" pitchFamily="49" charset="0"/>
              </a:rPr>
              <a:t>)</a:t>
            </a:r>
          </a:p>
          <a:p>
            <a:pPr lvl="0">
              <a:buClr>
                <a:schemeClr val="accent2">
                  <a:lumMod val="75000"/>
                </a:schemeClr>
              </a:buClr>
            </a:pPr>
            <a:r>
              <a:rPr lang="en-US" sz="1200" dirty="0">
                <a:latin typeface="Consolas" pitchFamily="49" charset="0"/>
                <a:cs typeface="Consolas" pitchFamily="49" charset="0"/>
              </a:rPr>
              <a:t> </a:t>
            </a:r>
            <a:r>
              <a:rPr lang="en-US" sz="1200" dirty="0" smtClean="0">
                <a:latin typeface="Consolas" pitchFamily="49" charset="0"/>
                <a:cs typeface="Consolas" pitchFamily="49" charset="0"/>
              </a:rPr>
              <a:t> </a:t>
            </a:r>
            <a:r>
              <a:rPr lang="en-US" sz="1200" b="1" dirty="0" smtClean="0">
                <a:solidFill>
                  <a:schemeClr val="tx1"/>
                </a:solidFill>
                <a:latin typeface="Consolas" pitchFamily="49" charset="0"/>
                <a:cs typeface="Consolas" pitchFamily="49" charset="0"/>
              </a:rPr>
              <a:t>restrict(direct3d)</a:t>
            </a:r>
            <a:r>
              <a:rPr lang="en-US" sz="1200" dirty="0">
                <a:latin typeface="Consolas" pitchFamily="49" charset="0"/>
                <a:cs typeface="Consolas" pitchFamily="49" charset="0"/>
              </a:rPr>
              <a:t/>
            </a:r>
            <a:br>
              <a:rPr lang="en-US" sz="1200" dirty="0">
                <a:latin typeface="Consolas" pitchFamily="49" charset="0"/>
                <a:cs typeface="Consolas" pitchFamily="49" charset="0"/>
              </a:rPr>
            </a:br>
            <a:r>
              <a:rPr lang="en-US" sz="1200" dirty="0" smtClean="0">
                <a:latin typeface="Consolas" pitchFamily="49" charset="0"/>
                <a:cs typeface="Consolas" pitchFamily="49" charset="0"/>
              </a:rPr>
              <a:t>  {</a:t>
            </a:r>
            <a:endParaRPr lang="en-US" sz="1200" dirty="0">
              <a:latin typeface="Consolas" pitchFamily="49" charset="0"/>
              <a:cs typeface="Consolas" pitchFamily="49" charset="0"/>
            </a:endParaRPr>
          </a:p>
          <a:p>
            <a:pPr lvl="0">
              <a:buClr>
                <a:schemeClr val="accent2">
                  <a:lumMod val="75000"/>
                </a:schemeClr>
              </a:buClr>
            </a:pPr>
            <a:r>
              <a:rPr lang="en-US" sz="1200" dirty="0">
                <a:latin typeface="Consolas" pitchFamily="49" charset="0"/>
                <a:cs typeface="Consolas" pitchFamily="49" charset="0"/>
              </a:rPr>
              <a:t>    </a:t>
            </a:r>
            <a:r>
              <a:rPr lang="en-US" sz="1200" dirty="0" smtClean="0">
                <a:latin typeface="Consolas" pitchFamily="49" charset="0"/>
                <a:cs typeface="Consolas" pitchFamily="49" charset="0"/>
              </a:rPr>
              <a:t>float sum </a:t>
            </a:r>
            <a:r>
              <a:rPr lang="en-US" sz="1200" dirty="0">
                <a:latin typeface="Consolas" pitchFamily="49" charset="0"/>
                <a:cs typeface="Consolas" pitchFamily="49" charset="0"/>
              </a:rPr>
              <a:t>= 0;</a:t>
            </a:r>
          </a:p>
          <a:p>
            <a:pPr lvl="0">
              <a:buClr>
                <a:schemeClr val="accent2">
                  <a:lumMod val="75000"/>
                </a:schemeClr>
              </a:buClr>
            </a:pPr>
            <a:r>
              <a:rPr lang="da-DK" sz="1200" dirty="0">
                <a:latin typeface="Consolas" pitchFamily="49" charset="0"/>
                <a:cs typeface="Consolas" pitchFamily="49" charset="0"/>
              </a:rPr>
              <a:t>    </a:t>
            </a:r>
            <a:r>
              <a:rPr lang="da-DK" sz="1200" dirty="0" smtClean="0">
                <a:latin typeface="Consolas" pitchFamily="49" charset="0"/>
                <a:cs typeface="Consolas" pitchFamily="49" charset="0"/>
              </a:rPr>
              <a:t>for(int i </a:t>
            </a:r>
            <a:r>
              <a:rPr lang="da-DK" sz="1200" dirty="0">
                <a:latin typeface="Consolas" pitchFamily="49" charset="0"/>
                <a:cs typeface="Consolas" pitchFamily="49" charset="0"/>
              </a:rPr>
              <a:t>= 0; </a:t>
            </a:r>
            <a:r>
              <a:rPr lang="da-DK" sz="1200" dirty="0" smtClean="0">
                <a:latin typeface="Consolas" pitchFamily="49" charset="0"/>
                <a:cs typeface="Consolas" pitchFamily="49" charset="0"/>
              </a:rPr>
              <a:t>i </a:t>
            </a:r>
            <a:r>
              <a:rPr lang="da-DK" sz="1200" dirty="0">
                <a:latin typeface="Consolas" pitchFamily="49" charset="0"/>
                <a:cs typeface="Consolas" pitchFamily="49" charset="0"/>
              </a:rPr>
              <a:t>&lt; </a:t>
            </a:r>
            <a:r>
              <a:rPr lang="da-DK" sz="1200" dirty="0" smtClean="0">
                <a:latin typeface="Consolas" pitchFamily="49" charset="0"/>
                <a:cs typeface="Consolas" pitchFamily="49" charset="0"/>
              </a:rPr>
              <a:t>a.x; i++) </a:t>
            </a:r>
            <a:endParaRPr lang="en-US" sz="1200" dirty="0">
              <a:latin typeface="Consolas" pitchFamily="49" charset="0"/>
              <a:cs typeface="Consolas" pitchFamily="49" charset="0"/>
            </a:endParaRPr>
          </a:p>
          <a:p>
            <a:pPr lvl="0">
              <a:buClr>
                <a:schemeClr val="accent2">
                  <a:lumMod val="75000"/>
                </a:schemeClr>
              </a:buClr>
            </a:pPr>
            <a:r>
              <a:rPr lang="en-US" sz="1200" dirty="0" smtClean="0">
                <a:latin typeface="Consolas" pitchFamily="49" charset="0"/>
                <a:cs typeface="Consolas" pitchFamily="49" charset="0"/>
              </a:rPr>
              <a:t>      sum += a(</a:t>
            </a:r>
            <a:r>
              <a:rPr lang="en-US" sz="1200" dirty="0" err="1" smtClean="0">
                <a:latin typeface="Consolas" pitchFamily="49" charset="0"/>
                <a:cs typeface="Consolas" pitchFamily="49" charset="0"/>
              </a:rPr>
              <a:t>idx.y</a:t>
            </a:r>
            <a:r>
              <a:rPr lang="en-US" sz="1200" dirty="0" smtClean="0">
                <a:latin typeface="Consolas" pitchFamily="49" charset="0"/>
                <a:cs typeface="Consolas" pitchFamily="49" charset="0"/>
              </a:rPr>
              <a:t>, i) </a:t>
            </a:r>
            <a:r>
              <a:rPr lang="en-US" sz="1200" dirty="0">
                <a:latin typeface="Consolas" pitchFamily="49" charset="0"/>
                <a:cs typeface="Consolas" pitchFamily="49" charset="0"/>
              </a:rPr>
              <a:t>* </a:t>
            </a:r>
            <a:r>
              <a:rPr lang="en-US" sz="1200" dirty="0" smtClean="0">
                <a:latin typeface="Consolas" pitchFamily="49" charset="0"/>
                <a:cs typeface="Consolas" pitchFamily="49" charset="0"/>
              </a:rPr>
              <a:t>b(i</a:t>
            </a:r>
            <a:r>
              <a:rPr lang="en-US" sz="1200" dirty="0">
                <a:latin typeface="Consolas" pitchFamily="49" charset="0"/>
                <a:cs typeface="Consolas" pitchFamily="49" charset="0"/>
              </a:rPr>
              <a:t>, </a:t>
            </a:r>
            <a:r>
              <a:rPr lang="en-US" sz="1200" dirty="0" err="1" smtClean="0">
                <a:latin typeface="Consolas" pitchFamily="49" charset="0"/>
                <a:cs typeface="Consolas" pitchFamily="49" charset="0"/>
              </a:rPr>
              <a:t>idx.x</a:t>
            </a:r>
            <a:r>
              <a:rPr lang="en-US" sz="1200" dirty="0" smtClean="0">
                <a:latin typeface="Consolas" pitchFamily="49" charset="0"/>
                <a:cs typeface="Consolas" pitchFamily="49" charset="0"/>
              </a:rPr>
              <a:t>);</a:t>
            </a:r>
          </a:p>
          <a:p>
            <a:pPr lvl="0">
              <a:buClr>
                <a:schemeClr val="accent2">
                  <a:lumMod val="75000"/>
                </a:schemeClr>
              </a:buClr>
            </a:pPr>
            <a:r>
              <a:rPr lang="en-US" sz="1200" dirty="0" smtClean="0">
                <a:latin typeface="Consolas" pitchFamily="49" charset="0"/>
                <a:cs typeface="Consolas" pitchFamily="49" charset="0"/>
              </a:rPr>
              <a:t>    c[</a:t>
            </a:r>
            <a:r>
              <a:rPr lang="en-US" sz="1200" dirty="0" err="1" smtClean="0">
                <a:latin typeface="Consolas" pitchFamily="49" charset="0"/>
                <a:cs typeface="Consolas" pitchFamily="49" charset="0"/>
              </a:rPr>
              <a:t>idx</a:t>
            </a:r>
            <a:r>
              <a:rPr lang="en-US" sz="1200" dirty="0" smtClean="0">
                <a:latin typeface="Consolas" pitchFamily="49" charset="0"/>
                <a:cs typeface="Consolas" pitchFamily="49" charset="0"/>
              </a:rPr>
              <a:t>] = sum;</a:t>
            </a:r>
          </a:p>
          <a:p>
            <a:pPr lvl="0">
              <a:buClr>
                <a:schemeClr val="accent2">
                  <a:lumMod val="75000"/>
                </a:schemeClr>
              </a:buClr>
            </a:pPr>
            <a:r>
              <a:rPr lang="en-US" sz="1200" dirty="0">
                <a:latin typeface="Consolas" pitchFamily="49" charset="0"/>
                <a:cs typeface="Consolas" pitchFamily="49" charset="0"/>
              </a:rPr>
              <a:t>  </a:t>
            </a:r>
            <a:r>
              <a:rPr lang="en-US" sz="1200" dirty="0" smtClean="0">
                <a:latin typeface="Consolas" pitchFamily="49" charset="0"/>
                <a:cs typeface="Consolas" pitchFamily="49" charset="0"/>
              </a:rPr>
              <a:t>});</a:t>
            </a:r>
          </a:p>
          <a:p>
            <a:pPr lvl="0">
              <a:buClr>
                <a:schemeClr val="accent2">
                  <a:lumMod val="75000"/>
                </a:schemeClr>
              </a:buClr>
            </a:pPr>
            <a:r>
              <a:rPr lang="en-US" sz="1200" dirty="0" smtClean="0">
                <a:latin typeface="Consolas" pitchFamily="49" charset="0"/>
                <a:cs typeface="Consolas" pitchFamily="49" charset="0"/>
              </a:rPr>
              <a:t>}</a:t>
            </a:r>
          </a:p>
        </p:txBody>
      </p:sp>
      <p:sp>
        <p:nvSpPr>
          <p:cNvPr id="217" name="Rectangle 216"/>
          <p:cNvSpPr/>
          <p:nvPr/>
        </p:nvSpPr>
        <p:spPr bwMode="auto">
          <a:xfrm>
            <a:off x="185847" y="4000876"/>
            <a:ext cx="5281824" cy="2640087"/>
          </a:xfrm>
          <a:prstGeom prst="rect">
            <a:avLst/>
          </a:prstGeom>
          <a:solidFill>
            <a:srgbClr val="FAFFD1">
              <a:alpha val="32000"/>
            </a:srgbClr>
          </a:soli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0" numCol="1" rtlCol="0" anchor="t" anchorCtr="0" compatLnSpc="1">
            <a:prstTxWarp prst="textNoShape">
              <a:avLst/>
            </a:prstTxWarp>
          </a:bodyPr>
          <a:lstStyle/>
          <a:p>
            <a:pPr>
              <a:buClr>
                <a:schemeClr val="accent2"/>
              </a:buClr>
            </a:pPr>
            <a:r>
              <a:rPr lang="en-US" sz="1400" dirty="0" smtClean="0">
                <a:latin typeface="Consolas" pitchFamily="49" charset="0"/>
                <a:cs typeface="Consolas" pitchFamily="49" charset="0"/>
              </a:rPr>
              <a:t>void </a:t>
            </a:r>
            <a:r>
              <a:rPr lang="en-US" sz="1400" dirty="0" err="1" smtClean="0">
                <a:latin typeface="Consolas" pitchFamily="49" charset="0"/>
                <a:cs typeface="Consolas" pitchFamily="49" charset="0"/>
              </a:rPr>
              <a:t>MatrixMult</a:t>
            </a:r>
            <a:r>
              <a:rPr lang="en-US" sz="1400" dirty="0" smtClean="0">
                <a:latin typeface="Consolas" pitchFamily="49" charset="0"/>
                <a:cs typeface="Consolas" pitchFamily="49" charset="0"/>
              </a:rPr>
              <a:t>(float * C, </a:t>
            </a:r>
            <a:r>
              <a:rPr lang="en-US" sz="1400" dirty="0" err="1" smtClean="0">
                <a:latin typeface="Consolas" pitchFamily="49" charset="0"/>
                <a:cs typeface="Consolas" pitchFamily="49" charset="0"/>
              </a:rPr>
              <a:t>const</a:t>
            </a:r>
            <a:r>
              <a:rPr lang="en-US" sz="1400" dirty="0" smtClean="0">
                <a:latin typeface="Consolas" pitchFamily="49" charset="0"/>
                <a:cs typeface="Consolas" pitchFamily="49" charset="0"/>
              </a:rPr>
              <a:t> float * A,</a:t>
            </a:r>
            <a:br>
              <a:rPr lang="en-US" sz="1400" dirty="0" smtClean="0">
                <a:latin typeface="Consolas" pitchFamily="49" charset="0"/>
                <a:cs typeface="Consolas" pitchFamily="49" charset="0"/>
              </a:rPr>
            </a:b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const</a:t>
            </a:r>
            <a:r>
              <a:rPr lang="en-US" sz="1400" dirty="0" smtClean="0">
                <a:latin typeface="Consolas" pitchFamily="49" charset="0"/>
                <a:cs typeface="Consolas" pitchFamily="49" charset="0"/>
              </a:rPr>
              <a:t> float * B,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 int N, int W )</a:t>
            </a:r>
          </a:p>
          <a:p>
            <a:pPr>
              <a:buClr>
                <a:schemeClr val="accent2"/>
              </a:buClr>
            </a:pPr>
            <a:r>
              <a:rPr lang="en-US" sz="1400" dirty="0" smtClean="0">
                <a:latin typeface="Consolas" pitchFamily="49" charset="0"/>
                <a:cs typeface="Consolas" pitchFamily="49" charset="0"/>
              </a:rPr>
              <a:t>{</a:t>
            </a:r>
          </a:p>
          <a:p>
            <a:pPr>
              <a:buClr>
                <a:schemeClr val="accent2"/>
              </a:buClr>
            </a:pPr>
            <a:r>
              <a:rPr lang="en-US" sz="1400" dirty="0" smtClean="0">
                <a:latin typeface="Consolas" pitchFamily="49" charset="0"/>
                <a:cs typeface="Consolas" pitchFamily="49" charset="0"/>
              </a:rPr>
              <a:t>  </a:t>
            </a:r>
            <a:r>
              <a:rPr lang="en-US" sz="1400" b="1" dirty="0" err="1" smtClean="0">
                <a:latin typeface="Consolas" pitchFamily="49" charset="0"/>
                <a:cs typeface="Consolas" pitchFamily="49" charset="0"/>
              </a:rPr>
              <a:t>parallel_for</a:t>
            </a:r>
            <a:r>
              <a:rPr lang="en-US" sz="1400" dirty="0" smtClean="0">
                <a:latin typeface="Consolas" pitchFamily="49" charset="0"/>
                <a:cs typeface="Consolas" pitchFamily="49" charset="0"/>
              </a:rPr>
              <a:t>(0, W, [&amp;](</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x) {</a:t>
            </a:r>
          </a:p>
          <a:p>
            <a:pPr>
              <a:buClr>
                <a:schemeClr val="accent2"/>
              </a:buClr>
            </a:pPr>
            <a:r>
              <a:rPr lang="en-US" sz="1400" dirty="0" smtClean="0">
                <a:latin typeface="Consolas" pitchFamily="49" charset="0"/>
                <a:cs typeface="Consolas" pitchFamily="49" charset="0"/>
              </a:rPr>
              <a:t>    for (int y = 0; y &lt; N; ++y)</a:t>
            </a:r>
          </a:p>
          <a:p>
            <a:pPr>
              <a:buClr>
                <a:schemeClr val="accent2"/>
              </a:buClr>
            </a:pPr>
            <a:r>
              <a:rPr lang="en-US" sz="1400" dirty="0" smtClean="0">
                <a:latin typeface="Consolas" pitchFamily="49" charset="0"/>
                <a:cs typeface="Consolas" pitchFamily="49" charset="0"/>
              </a:rPr>
              <a:t>    {</a:t>
            </a:r>
          </a:p>
          <a:p>
            <a:pPr>
              <a:buClr>
                <a:schemeClr val="accent2"/>
              </a:buClr>
            </a:pPr>
            <a:r>
              <a:rPr lang="en-US" sz="1400" dirty="0" smtClean="0">
                <a:latin typeface="Consolas" pitchFamily="49" charset="0"/>
                <a:cs typeface="Consolas" pitchFamily="49" charset="0"/>
              </a:rPr>
              <a:t>       float sum = 0;</a:t>
            </a:r>
          </a:p>
          <a:p>
            <a:pPr>
              <a:buClr>
                <a:schemeClr val="accent2"/>
              </a:buClr>
            </a:pPr>
            <a:r>
              <a:rPr lang="da-DK" sz="1400" dirty="0" smtClean="0">
                <a:latin typeface="Consolas" pitchFamily="49" charset="0"/>
                <a:cs typeface="Consolas" pitchFamily="49" charset="0"/>
              </a:rPr>
              <a:t>       for(int i = 0; i &lt; M; i++)</a:t>
            </a:r>
          </a:p>
          <a:p>
            <a:pPr>
              <a:buClr>
                <a:schemeClr val="accent2"/>
              </a:buClr>
            </a:pPr>
            <a:r>
              <a:rPr lang="en-US" sz="1400" dirty="0" smtClean="0">
                <a:latin typeface="Consolas" pitchFamily="49" charset="0"/>
                <a:cs typeface="Consolas" pitchFamily="49" charset="0"/>
              </a:rPr>
              <a:t>          sum += A[x*</a:t>
            </a:r>
            <a:r>
              <a:rPr lang="en-US" sz="1400" dirty="0" err="1" smtClean="0">
                <a:latin typeface="Consolas" pitchFamily="49" charset="0"/>
                <a:cs typeface="Consolas" pitchFamily="49" charset="0"/>
              </a:rPr>
              <a:t>M+i</a:t>
            </a:r>
            <a:r>
              <a:rPr lang="en-US" sz="1400" dirty="0" smtClean="0">
                <a:latin typeface="Consolas" pitchFamily="49" charset="0"/>
                <a:cs typeface="Consolas" pitchFamily="49" charset="0"/>
              </a:rPr>
              <a:t>] * B[i*</a:t>
            </a:r>
            <a:r>
              <a:rPr lang="en-US" sz="1400" dirty="0" err="1" smtClean="0">
                <a:latin typeface="Consolas" pitchFamily="49" charset="0"/>
                <a:cs typeface="Consolas" pitchFamily="49" charset="0"/>
              </a:rPr>
              <a:t>W+y</a:t>
            </a:r>
            <a:r>
              <a:rPr lang="en-US" sz="1400" dirty="0" smtClean="0">
                <a:latin typeface="Consolas" pitchFamily="49" charset="0"/>
                <a:cs typeface="Consolas" pitchFamily="49" charset="0"/>
              </a:rPr>
              <a:t>];</a:t>
            </a:r>
          </a:p>
          <a:p>
            <a:pPr>
              <a:buClr>
                <a:schemeClr val="accent2"/>
              </a:buClr>
            </a:pPr>
            <a:r>
              <a:rPr lang="en-US" sz="1400" dirty="0" smtClean="0">
                <a:latin typeface="Consolas" pitchFamily="49" charset="0"/>
                <a:cs typeface="Consolas" pitchFamily="49" charset="0"/>
              </a:rPr>
              <a:t>       C[x*</a:t>
            </a:r>
            <a:r>
              <a:rPr lang="en-US" sz="1400" dirty="0" err="1" smtClean="0">
                <a:latin typeface="Consolas" pitchFamily="49" charset="0"/>
                <a:cs typeface="Consolas" pitchFamily="49" charset="0"/>
              </a:rPr>
              <a:t>W+y</a:t>
            </a:r>
            <a:r>
              <a:rPr lang="en-US" sz="1400" dirty="0" smtClean="0">
                <a:latin typeface="Consolas" pitchFamily="49" charset="0"/>
                <a:cs typeface="Consolas" pitchFamily="49" charset="0"/>
              </a:rPr>
              <a:t>] = sum;</a:t>
            </a:r>
          </a:p>
          <a:p>
            <a:pPr>
              <a:buClr>
                <a:schemeClr val="accent2"/>
              </a:buClr>
            </a:pPr>
            <a:r>
              <a:rPr lang="en-US" sz="1400" dirty="0" smtClean="0">
                <a:latin typeface="Consolas" pitchFamily="49" charset="0"/>
                <a:cs typeface="Consolas" pitchFamily="49" charset="0"/>
              </a:rPr>
              <a:t>    }});</a:t>
            </a:r>
          </a:p>
          <a:p>
            <a:pPr>
              <a:buClr>
                <a:schemeClr val="accent2"/>
              </a:buClr>
            </a:pPr>
            <a:r>
              <a:rPr lang="en-US" sz="1400" dirty="0" smtClean="0">
                <a:latin typeface="Consolas" pitchFamily="49" charset="0"/>
                <a:cs typeface="Consolas" pitchFamily="49" charset="0"/>
              </a:rPr>
              <a:t>}</a:t>
            </a:r>
          </a:p>
        </p:txBody>
      </p:sp>
      <p:sp>
        <p:nvSpPr>
          <p:cNvPr id="6" name="Multiply 5"/>
          <p:cNvSpPr/>
          <p:nvPr/>
        </p:nvSpPr>
        <p:spPr bwMode="auto">
          <a:xfrm>
            <a:off x="7665414" y="1147261"/>
            <a:ext cx="914400" cy="914400"/>
          </a:xfrm>
          <a:prstGeom prst="mathMultiply">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 xmlns:p14="http://schemas.microsoft.com/office/powerpoint/2010/main" val="1949704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15"/>
                                        </p:tgtEl>
                                        <p:attrNameLst>
                                          <p:attrName>style.visibility</p:attrName>
                                        </p:attrNameLst>
                                      </p:cBhvr>
                                      <p:to>
                                        <p:strVal val="visible"/>
                                      </p:to>
                                    </p:set>
                                    <p:animEffect transition="in" filter="fade">
                                      <p:cBhvr>
                                        <p:cTn id="12" dur="500"/>
                                        <p:tgtEl>
                                          <p:spTgt spid="2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15"/>
                                        </p:tgtEl>
                                      </p:cBhvr>
                                    </p:animEffect>
                                    <p:set>
                                      <p:cBhvr>
                                        <p:cTn id="17" dur="1" fill="hold">
                                          <p:stCondLst>
                                            <p:cond delay="499"/>
                                          </p:stCondLst>
                                        </p:cTn>
                                        <p:tgtEl>
                                          <p:spTgt spid="215"/>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217"/>
                                        </p:tgtEl>
                                        <p:attrNameLst>
                                          <p:attrName>style.visibility</p:attrName>
                                        </p:attrNameLst>
                                      </p:cBhvr>
                                      <p:to>
                                        <p:strVal val="visible"/>
                                      </p:to>
                                    </p:set>
                                    <p:animEffect transition="in" filter="fade">
                                      <p:cBhvr>
                                        <p:cTn id="20" dur="500"/>
                                        <p:tgtEl>
                                          <p:spTgt spid="2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6"/>
                                        </p:tgtEl>
                                        <p:attrNameLst>
                                          <p:attrName>style.visibility</p:attrName>
                                        </p:attrNameLst>
                                      </p:cBhvr>
                                      <p:to>
                                        <p:strVal val="visible"/>
                                      </p:to>
                                    </p:set>
                                    <p:animEffect transition="in" filter="fade">
                                      <p:cBhvr>
                                        <p:cTn id="30"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5" grpId="1" animBg="1"/>
      <p:bldP spid="216" grpId="0" animBg="1"/>
      <p:bldP spid="2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
            </a:r>
            <a:r>
              <a:rPr lang="en-US" dirty="0" smtClean="0"/>
              <a:t>rid, index, and </a:t>
            </a:r>
            <a:r>
              <a:rPr lang="en-US" dirty="0" err="1" smtClean="0"/>
              <a:t>array_view</a:t>
            </a:r>
            <a:endParaRPr lang="en-US" dirty="0"/>
          </a:p>
        </p:txBody>
      </p:sp>
      <p:sp>
        <p:nvSpPr>
          <p:cNvPr id="5" name="Rectangle 4"/>
          <p:cNvSpPr/>
          <p:nvPr/>
        </p:nvSpPr>
        <p:spPr bwMode="auto">
          <a:xfrm>
            <a:off x="507869" y="1143000"/>
            <a:ext cx="5662743" cy="5181600"/>
          </a:xfrm>
          <a:prstGeom prst="rect">
            <a:avLst/>
          </a:prstGeom>
          <a:no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0" numCol="1" rtlCol="0" anchor="t" anchorCtr="0" compatLnSpc="1">
            <a:prstTxWarp prst="textNoShape">
              <a:avLst/>
            </a:prstTxWarp>
          </a:bodyPr>
          <a:lstStyle/>
          <a:p>
            <a:pPr lvl="0">
              <a:buClr>
                <a:schemeClr val="accent2">
                  <a:lumMod val="75000"/>
                </a:schemeClr>
              </a:buClr>
            </a:pPr>
            <a:endParaRPr lang="en-US" sz="1100" dirty="0" smtClean="0">
              <a:latin typeface="Consolas" pitchFamily="49" charset="0"/>
              <a:cs typeface="Consolas" pitchFamily="49" charset="0"/>
            </a:endParaRPr>
          </a:p>
          <a:p>
            <a:pPr marL="228600" lvl="0" indent="-228600">
              <a:buClr>
                <a:schemeClr val="accent3">
                  <a:lumMod val="50000"/>
                </a:schemeClr>
              </a:buClr>
              <a:buFont typeface="+mj-lt"/>
              <a:buAutoNum type="arabicPeriod"/>
            </a:pPr>
            <a:r>
              <a:rPr lang="en-US" sz="1600" dirty="0" smtClean="0">
                <a:latin typeface="Consolas" pitchFamily="49" charset="0"/>
                <a:cs typeface="Consolas" pitchFamily="49" charset="0"/>
              </a:rPr>
              <a:t>using namespace </a:t>
            </a:r>
            <a:r>
              <a:rPr lang="en-US" sz="1600" b="1" dirty="0">
                <a:solidFill>
                  <a:schemeClr val="tx1"/>
                </a:solidFill>
                <a:latin typeface="Consolas" pitchFamily="49" charset="0"/>
                <a:cs typeface="Consolas" pitchFamily="49" charset="0"/>
              </a:rPr>
              <a:t>Concurrency</a:t>
            </a:r>
            <a:r>
              <a:rPr lang="en-US" sz="1600" dirty="0" smtClean="0">
                <a:latin typeface="Consolas" pitchFamily="49" charset="0"/>
                <a:cs typeface="Consolas" pitchFamily="49" charset="0"/>
              </a:rPr>
              <a:t>;</a:t>
            </a:r>
          </a:p>
          <a:p>
            <a:pPr marL="228600" lvl="0" indent="-228600">
              <a:buClr>
                <a:schemeClr val="accent3">
                  <a:lumMod val="50000"/>
                </a:schemeClr>
              </a:buClr>
              <a:buFont typeface="+mj-lt"/>
              <a:buAutoNum type="arabicPeriod"/>
            </a:pPr>
            <a:endParaRPr lang="en-US" sz="1600" dirty="0">
              <a:solidFill>
                <a:schemeClr val="bg2">
                  <a:lumMod val="90000"/>
                </a:schemeClr>
              </a:solidFill>
              <a:latin typeface="Consolas" pitchFamily="49" charset="0"/>
              <a:cs typeface="Consolas" pitchFamily="49" charset="0"/>
            </a:endParaRPr>
          </a:p>
          <a:p>
            <a:pPr marL="228600" lvl="0" indent="-228600">
              <a:buClr>
                <a:schemeClr val="accent3">
                  <a:lumMod val="50000"/>
                </a:schemeClr>
              </a:buClr>
              <a:buFont typeface="+mj-lt"/>
              <a:buAutoNum type="arabicPeriod"/>
            </a:pPr>
            <a:r>
              <a:rPr lang="en-US" sz="1600" dirty="0">
                <a:latin typeface="Consolas" pitchFamily="49" charset="0"/>
                <a:cs typeface="Consolas" pitchFamily="49" charset="0"/>
              </a:rPr>
              <a:t>void </a:t>
            </a:r>
            <a:r>
              <a:rPr lang="en-US" sz="1600" dirty="0" err="1">
                <a:latin typeface="Consolas" pitchFamily="49" charset="0"/>
                <a:cs typeface="Consolas" pitchFamily="49" charset="0"/>
              </a:rPr>
              <a:t>MatrixMultiply</a:t>
            </a:r>
            <a:r>
              <a:rPr lang="en-US" sz="1600" dirty="0">
                <a:latin typeface="Consolas" pitchFamily="49" charset="0"/>
                <a:cs typeface="Consolas" pitchFamily="49" charset="0"/>
              </a:rPr>
              <a:t>( </a:t>
            </a:r>
            <a:r>
              <a:rPr lang="en-US" sz="1600" dirty="0" smtClean="0">
                <a:latin typeface="Consolas" pitchFamily="49" charset="0"/>
                <a:cs typeface="Consolas" pitchFamily="49" charset="0"/>
              </a:rPr>
              <a:t>vector&lt;float&gt;&amp; C, </a:t>
            </a:r>
          </a:p>
          <a:p>
            <a:pPr marL="228600" lvl="0" indent="-228600">
              <a:buClr>
                <a:schemeClr val="accent3">
                  <a:lumMod val="50000"/>
                </a:schemeClr>
              </a:buClr>
              <a:buFont typeface="+mj-lt"/>
              <a:buAutoNum type="arabicPeriod"/>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const vector&lt;float&gt;&amp; A, </a:t>
            </a:r>
          </a:p>
          <a:p>
            <a:pPr marL="228600" lvl="0" indent="-228600">
              <a:buClr>
                <a:schemeClr val="accent3">
                  <a:lumMod val="50000"/>
                </a:schemeClr>
              </a:buClr>
              <a:buFont typeface="+mj-lt"/>
              <a:buAutoNum type="arabicPeriod"/>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const vector&lt;float&gt;&amp; B,</a:t>
            </a:r>
            <a:endParaRPr lang="en-US" sz="1600" dirty="0">
              <a:latin typeface="Consolas" pitchFamily="49" charset="0"/>
              <a:cs typeface="Consolas" pitchFamily="49" charset="0"/>
            </a:endParaRPr>
          </a:p>
          <a:p>
            <a:pPr marL="228600" lvl="0" indent="-228600">
              <a:buClr>
                <a:schemeClr val="accent3">
                  <a:lumMod val="50000"/>
                </a:schemeClr>
              </a:buClr>
              <a:buFont typeface="+mj-lt"/>
              <a:buAutoNum type="arabicPeriod"/>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int </a:t>
            </a:r>
            <a:r>
              <a:rPr lang="en-US" sz="1600" dirty="0">
                <a:latin typeface="Consolas" pitchFamily="49" charset="0"/>
                <a:cs typeface="Consolas" pitchFamily="49" charset="0"/>
              </a:rPr>
              <a:t>M, </a:t>
            </a:r>
            <a:r>
              <a:rPr lang="en-US" sz="1600" dirty="0" smtClean="0">
                <a:latin typeface="Consolas" pitchFamily="49" charset="0"/>
                <a:cs typeface="Consolas" pitchFamily="49" charset="0"/>
              </a:rPr>
              <a:t>int </a:t>
            </a:r>
            <a:r>
              <a:rPr lang="en-US" sz="1600" dirty="0">
                <a:latin typeface="Consolas" pitchFamily="49" charset="0"/>
                <a:cs typeface="Consolas" pitchFamily="49" charset="0"/>
              </a:rPr>
              <a:t>N</a:t>
            </a:r>
            <a:r>
              <a:rPr lang="en-US" sz="1600" dirty="0" smtClean="0">
                <a:latin typeface="Consolas" pitchFamily="49" charset="0"/>
                <a:cs typeface="Consolas" pitchFamily="49" charset="0"/>
              </a:rPr>
              <a:t>, int </a:t>
            </a:r>
            <a:r>
              <a:rPr lang="en-US" sz="1600" dirty="0">
                <a:latin typeface="Consolas" pitchFamily="49" charset="0"/>
                <a:cs typeface="Consolas" pitchFamily="49" charset="0"/>
              </a:rPr>
              <a:t>W )</a:t>
            </a:r>
          </a:p>
          <a:p>
            <a:pPr marL="228600" lvl="0" indent="-228600">
              <a:buClr>
                <a:schemeClr val="accent3">
                  <a:lumMod val="50000"/>
                </a:schemeClr>
              </a:buClr>
              <a:buFont typeface="+mj-lt"/>
              <a:buAutoNum type="arabicPeriod"/>
            </a:pPr>
            <a:r>
              <a:rPr lang="en-US" sz="1600" dirty="0">
                <a:latin typeface="Consolas" pitchFamily="49" charset="0"/>
                <a:cs typeface="Consolas" pitchFamily="49" charset="0"/>
              </a:rPr>
              <a:t>{</a:t>
            </a:r>
          </a:p>
          <a:p>
            <a:pPr marL="228600" lvl="0" indent="-228600">
              <a:buClr>
                <a:schemeClr val="accent3">
                  <a:lumMod val="50000"/>
                </a:schemeClr>
              </a:buClr>
              <a:buFont typeface="+mj-lt"/>
              <a:buAutoNum type="arabicPeriod"/>
            </a:pPr>
            <a:r>
              <a:rPr lang="en-US" sz="1600" dirty="0" smtClean="0">
                <a:solidFill>
                  <a:schemeClr val="tx1"/>
                </a:solidFill>
                <a:latin typeface="Consolas" pitchFamily="49" charset="0"/>
                <a:cs typeface="Consolas" pitchFamily="49" charset="0"/>
              </a:rPr>
              <a:t>   </a:t>
            </a:r>
            <a:r>
              <a:rPr lang="en-US" sz="1600" b="1" dirty="0" err="1" smtClean="0">
                <a:solidFill>
                  <a:srgbClr val="FF0000"/>
                </a:solidFill>
                <a:latin typeface="Consolas" pitchFamily="49" charset="0"/>
                <a:cs typeface="Consolas" pitchFamily="49" charset="0"/>
              </a:rPr>
              <a:t>array_view</a:t>
            </a:r>
            <a:r>
              <a:rPr lang="en-US" sz="1600" dirty="0" smtClean="0">
                <a:solidFill>
                  <a:schemeClr val="tx1"/>
                </a:solidFill>
                <a:latin typeface="Consolas" pitchFamily="49" charset="0"/>
                <a:cs typeface="Consolas" pitchFamily="49" charset="0"/>
              </a:rPr>
              <a:t>&lt;const float,2&gt; a(M,W,A);</a:t>
            </a:r>
          </a:p>
          <a:p>
            <a:pPr marL="228600" lvl="0" indent="-228600">
              <a:buClr>
                <a:schemeClr val="accent3">
                  <a:lumMod val="50000"/>
                </a:schemeClr>
              </a:buClr>
              <a:buFont typeface="+mj-lt"/>
              <a:buAutoNum type="arabicPeriod"/>
            </a:pPr>
            <a:r>
              <a:rPr lang="en-US" sz="1600" dirty="0" smtClean="0">
                <a:solidFill>
                  <a:schemeClr val="tx1"/>
                </a:solidFill>
                <a:latin typeface="Consolas" pitchFamily="49" charset="0"/>
                <a:cs typeface="Consolas" pitchFamily="49" charset="0"/>
              </a:rPr>
              <a:t>   </a:t>
            </a:r>
            <a:r>
              <a:rPr lang="en-US" sz="1600" b="1" dirty="0" err="1">
                <a:solidFill>
                  <a:srgbClr val="FF0000"/>
                </a:solidFill>
                <a:latin typeface="Consolas" pitchFamily="49" charset="0"/>
                <a:cs typeface="Consolas" pitchFamily="49" charset="0"/>
              </a:rPr>
              <a:t>array_view</a:t>
            </a:r>
            <a:r>
              <a:rPr lang="en-US" sz="1600" dirty="0">
                <a:solidFill>
                  <a:schemeClr val="tx1"/>
                </a:solidFill>
                <a:latin typeface="Consolas" pitchFamily="49" charset="0"/>
                <a:cs typeface="Consolas" pitchFamily="49" charset="0"/>
              </a:rPr>
              <a:t>&lt;const float,2&gt; </a:t>
            </a:r>
            <a:r>
              <a:rPr lang="en-US" sz="1600" dirty="0" smtClean="0">
                <a:solidFill>
                  <a:schemeClr val="tx1"/>
                </a:solidFill>
                <a:latin typeface="Consolas" pitchFamily="49" charset="0"/>
                <a:cs typeface="Consolas" pitchFamily="49" charset="0"/>
              </a:rPr>
              <a:t>b(W,N,B);    </a:t>
            </a:r>
          </a:p>
          <a:p>
            <a:pPr marL="228600" lvl="0" indent="-228600">
              <a:buClr>
                <a:schemeClr val="accent3">
                  <a:lumMod val="50000"/>
                </a:schemeClr>
              </a:buClr>
              <a:buFont typeface="+mj-lt"/>
              <a:buAutoNum type="arabicPeriod"/>
            </a:pPr>
            <a:r>
              <a:rPr lang="en-US" sz="1600" dirty="0">
                <a:solidFill>
                  <a:schemeClr val="tx1"/>
                </a:solidFill>
                <a:latin typeface="Consolas" pitchFamily="49" charset="0"/>
                <a:cs typeface="Consolas" pitchFamily="49" charset="0"/>
              </a:rPr>
              <a:t> </a:t>
            </a:r>
            <a:r>
              <a:rPr lang="en-US" sz="1600" dirty="0" smtClean="0">
                <a:solidFill>
                  <a:schemeClr val="tx1"/>
                </a:solidFill>
                <a:latin typeface="Consolas" pitchFamily="49" charset="0"/>
                <a:cs typeface="Consolas" pitchFamily="49" charset="0"/>
              </a:rPr>
              <a:t>  </a:t>
            </a:r>
            <a:r>
              <a:rPr lang="en-US" sz="1600" b="1" dirty="0" err="1" smtClean="0">
                <a:solidFill>
                  <a:srgbClr val="FF0000"/>
                </a:solidFill>
                <a:latin typeface="Consolas" pitchFamily="49" charset="0"/>
                <a:cs typeface="Consolas" pitchFamily="49" charset="0"/>
              </a:rPr>
              <a:t>array_view</a:t>
            </a:r>
            <a:r>
              <a:rPr lang="en-US" sz="1600" dirty="0" smtClean="0">
                <a:solidFill>
                  <a:schemeClr val="tx1"/>
                </a:solidFill>
                <a:latin typeface="Consolas" pitchFamily="49" charset="0"/>
                <a:cs typeface="Consolas" pitchFamily="49" charset="0"/>
              </a:rPr>
              <a:t>&lt;</a:t>
            </a:r>
            <a:r>
              <a:rPr lang="en-US" sz="1600" dirty="0" err="1" smtClean="0">
                <a:solidFill>
                  <a:schemeClr val="tx1"/>
                </a:solidFill>
                <a:latin typeface="Consolas" pitchFamily="49" charset="0"/>
                <a:cs typeface="Consolas" pitchFamily="49" charset="0"/>
              </a:rPr>
              <a:t>writeonly</a:t>
            </a:r>
            <a:r>
              <a:rPr lang="en-US" sz="1600" dirty="0" smtClean="0">
                <a:solidFill>
                  <a:schemeClr val="tx1"/>
                </a:solidFill>
                <a:latin typeface="Consolas" pitchFamily="49" charset="0"/>
                <a:cs typeface="Consolas" pitchFamily="49" charset="0"/>
              </a:rPr>
              <a:t>&lt;float&gt;,2&gt; c(M,N,C);</a:t>
            </a:r>
          </a:p>
          <a:p>
            <a:pPr marL="228600" indent="-228600">
              <a:buClr>
                <a:schemeClr val="accent3">
                  <a:lumMod val="50000"/>
                </a:schemeClr>
              </a:buClr>
              <a:buFont typeface="+mj-lt"/>
              <a:buAutoNum type="arabicPeriod"/>
            </a:pPr>
            <a:endParaRPr lang="en-US" sz="1600" dirty="0">
              <a:latin typeface="Consolas" pitchFamily="49" charset="0"/>
              <a:cs typeface="Consolas" pitchFamily="49" charset="0"/>
            </a:endParaRPr>
          </a:p>
          <a:p>
            <a:pPr marL="228600" lvl="0" indent="-228600">
              <a:buClr>
                <a:schemeClr val="accent3">
                  <a:lumMod val="50000"/>
                </a:schemeClr>
              </a:buClr>
              <a:buFont typeface="+mj-lt"/>
              <a:buAutoNum type="arabicPeriod"/>
            </a:pPr>
            <a:r>
              <a:rPr lang="en-US" sz="1600" dirty="0">
                <a:latin typeface="Consolas" pitchFamily="49" charset="0"/>
                <a:cs typeface="Consolas" pitchFamily="49" charset="0"/>
              </a:rPr>
              <a:t>   </a:t>
            </a:r>
            <a:r>
              <a:rPr lang="en-US" sz="1600" b="1" dirty="0" err="1" smtClean="0">
                <a:solidFill>
                  <a:schemeClr val="tx1"/>
                </a:solidFill>
                <a:latin typeface="Consolas" pitchFamily="49" charset="0"/>
                <a:cs typeface="Consolas" pitchFamily="49" charset="0"/>
              </a:rPr>
              <a:t>parallel_for_each</a:t>
            </a:r>
            <a:r>
              <a:rPr lang="en-US" sz="1600" b="1" dirty="0" smtClean="0">
                <a:solidFill>
                  <a:schemeClr val="tx1"/>
                </a:solidFill>
                <a:latin typeface="Consolas" pitchFamily="49" charset="0"/>
                <a:cs typeface="Consolas" pitchFamily="49" charset="0"/>
              </a:rPr>
              <a:t>(</a:t>
            </a:r>
            <a:r>
              <a:rPr lang="en-US" sz="1600" dirty="0" err="1" smtClean="0">
                <a:solidFill>
                  <a:schemeClr val="tx1"/>
                </a:solidFill>
                <a:latin typeface="Consolas" pitchFamily="49" charset="0"/>
                <a:cs typeface="Consolas" pitchFamily="49" charset="0"/>
              </a:rPr>
              <a:t>c.</a:t>
            </a:r>
            <a:r>
              <a:rPr lang="en-US" sz="1600" b="1" dirty="0" err="1" smtClean="0">
                <a:solidFill>
                  <a:srgbClr val="FF0000"/>
                </a:solidFill>
                <a:latin typeface="Consolas" pitchFamily="49" charset="0"/>
                <a:cs typeface="Consolas" pitchFamily="49" charset="0"/>
              </a:rPr>
              <a:t>grid</a:t>
            </a:r>
            <a:r>
              <a:rPr lang="en-US" sz="1600" dirty="0" smtClean="0">
                <a:solidFill>
                  <a:schemeClr val="tx1"/>
                </a:solidFill>
                <a:latin typeface="Consolas" pitchFamily="49" charset="0"/>
                <a:cs typeface="Consolas" pitchFamily="49" charset="0"/>
              </a:rPr>
              <a:t>, [&amp;](</a:t>
            </a:r>
            <a:r>
              <a:rPr lang="en-US" sz="1600" b="1" dirty="0" smtClean="0">
                <a:solidFill>
                  <a:srgbClr val="FF0000"/>
                </a:solidFill>
                <a:latin typeface="Consolas" pitchFamily="49" charset="0"/>
                <a:cs typeface="Consolas" pitchFamily="49" charset="0"/>
              </a:rPr>
              <a:t>index</a:t>
            </a:r>
            <a:r>
              <a:rPr lang="en-US" sz="1600" dirty="0" smtClean="0">
                <a:solidFill>
                  <a:schemeClr val="tx1"/>
                </a:solidFill>
                <a:latin typeface="Consolas" pitchFamily="49" charset="0"/>
                <a:cs typeface="Consolas" pitchFamily="49" charset="0"/>
              </a:rPr>
              <a:t>&lt;2</a:t>
            </a:r>
            <a:r>
              <a:rPr lang="en-US" sz="1600" dirty="0">
                <a:solidFill>
                  <a:schemeClr val="tx1"/>
                </a:solidFill>
                <a:latin typeface="Consolas" pitchFamily="49" charset="0"/>
                <a:cs typeface="Consolas" pitchFamily="49" charset="0"/>
              </a:rPr>
              <a:t>&gt; </a:t>
            </a:r>
            <a:r>
              <a:rPr lang="en-US" sz="1600" dirty="0" err="1" smtClean="0">
                <a:solidFill>
                  <a:schemeClr val="tx1"/>
                </a:solidFill>
                <a:latin typeface="Consolas" pitchFamily="49" charset="0"/>
                <a:cs typeface="Consolas" pitchFamily="49" charset="0"/>
              </a:rPr>
              <a:t>idx</a:t>
            </a:r>
            <a:r>
              <a:rPr lang="en-US" sz="1600" dirty="0" smtClean="0">
                <a:solidFill>
                  <a:schemeClr val="tx1"/>
                </a:solidFill>
                <a:latin typeface="Consolas" pitchFamily="49" charset="0"/>
                <a:cs typeface="Consolas" pitchFamily="49" charset="0"/>
              </a:rPr>
              <a:t>) </a:t>
            </a:r>
          </a:p>
          <a:p>
            <a:pPr marL="228600" lvl="0" indent="-228600">
              <a:buClr>
                <a:schemeClr val="accent3">
                  <a:lumMod val="50000"/>
                </a:schemeClr>
              </a:buClr>
              <a:buFont typeface="+mj-lt"/>
              <a:buAutoNum type="arabicPeriod"/>
            </a:pPr>
            <a:r>
              <a:rPr lang="en-US" sz="1600" dirty="0">
                <a:solidFill>
                  <a:schemeClr val="tx1"/>
                </a:solidFill>
                <a:latin typeface="Consolas" pitchFamily="49" charset="0"/>
                <a:cs typeface="Consolas" pitchFamily="49" charset="0"/>
              </a:rPr>
              <a:t> </a:t>
            </a:r>
            <a:r>
              <a:rPr lang="en-US" sz="1600" dirty="0" smtClean="0">
                <a:solidFill>
                  <a:schemeClr val="tx1"/>
                </a:solidFill>
                <a:latin typeface="Consolas" pitchFamily="49" charset="0"/>
                <a:cs typeface="Consolas" pitchFamily="49" charset="0"/>
              </a:rPr>
              <a:t>     </a:t>
            </a:r>
            <a:r>
              <a:rPr lang="en-US" sz="1600" b="1" dirty="0" smtClean="0">
                <a:solidFill>
                  <a:schemeClr val="tx1"/>
                </a:solidFill>
                <a:latin typeface="Consolas" pitchFamily="49" charset="0"/>
                <a:cs typeface="Consolas" pitchFamily="49" charset="0"/>
              </a:rPr>
              <a:t>restrict(direct3d)</a:t>
            </a:r>
          </a:p>
          <a:p>
            <a:pPr marL="228600" lvl="0" indent="-228600">
              <a:buClr>
                <a:schemeClr val="accent3">
                  <a:lumMod val="50000"/>
                </a:schemeClr>
              </a:buClr>
              <a:buFont typeface="+mj-lt"/>
              <a:buAutoNum type="arabicPeriod"/>
            </a:pPr>
            <a:r>
              <a:rPr lang="en-US" sz="1600" dirty="0">
                <a:solidFill>
                  <a:schemeClr val="tx1"/>
                </a:solidFill>
                <a:latin typeface="Consolas" pitchFamily="49" charset="0"/>
                <a:cs typeface="Consolas" pitchFamily="49" charset="0"/>
              </a:rPr>
              <a:t> </a:t>
            </a:r>
            <a:r>
              <a:rPr lang="en-US" sz="1600" dirty="0" smtClean="0">
                <a:solidFill>
                  <a:schemeClr val="tx1"/>
                </a:solidFill>
                <a:latin typeface="Consolas" pitchFamily="49" charset="0"/>
                <a:cs typeface="Consolas" pitchFamily="49" charset="0"/>
              </a:rPr>
              <a:t>  {</a:t>
            </a:r>
            <a:endParaRPr lang="en-US" sz="1600" dirty="0">
              <a:solidFill>
                <a:schemeClr val="tx1"/>
              </a:solidFill>
              <a:latin typeface="Consolas" pitchFamily="49" charset="0"/>
              <a:cs typeface="Consolas" pitchFamily="49" charset="0"/>
            </a:endParaRPr>
          </a:p>
          <a:p>
            <a:pPr marL="228600" lvl="0" indent="-228600">
              <a:buClr>
                <a:schemeClr val="accent3">
                  <a:lumMod val="50000"/>
                </a:schemeClr>
              </a:buClr>
              <a:buFont typeface="+mj-lt"/>
              <a:buAutoNum type="arabicPeriod"/>
            </a:pPr>
            <a:r>
              <a:rPr lang="en-US" sz="1600" dirty="0">
                <a:solidFill>
                  <a:schemeClr val="tx1"/>
                </a:solidFill>
                <a:latin typeface="Consolas" pitchFamily="49" charset="0"/>
                <a:cs typeface="Consolas" pitchFamily="49" charset="0"/>
              </a:rPr>
              <a:t>      </a:t>
            </a:r>
            <a:r>
              <a:rPr lang="en-US" sz="1600" dirty="0" smtClean="0">
                <a:solidFill>
                  <a:schemeClr val="tx1"/>
                </a:solidFill>
                <a:latin typeface="Consolas" pitchFamily="49" charset="0"/>
                <a:cs typeface="Consolas" pitchFamily="49" charset="0"/>
              </a:rPr>
              <a:t>float sum </a:t>
            </a:r>
            <a:r>
              <a:rPr lang="en-US" sz="1600" dirty="0">
                <a:solidFill>
                  <a:schemeClr val="tx1"/>
                </a:solidFill>
                <a:latin typeface="Consolas" pitchFamily="49" charset="0"/>
                <a:cs typeface="Consolas" pitchFamily="49" charset="0"/>
              </a:rPr>
              <a:t>= 0;</a:t>
            </a:r>
          </a:p>
          <a:p>
            <a:pPr marL="228600" lvl="0" indent="-228600">
              <a:buClr>
                <a:schemeClr val="accent3">
                  <a:lumMod val="50000"/>
                </a:schemeClr>
              </a:buClr>
              <a:buFont typeface="+mj-lt"/>
              <a:buAutoNum type="arabicPeriod"/>
            </a:pPr>
            <a:r>
              <a:rPr lang="da-DK" sz="1600" dirty="0" smtClean="0">
                <a:solidFill>
                  <a:schemeClr val="tx1"/>
                </a:solidFill>
                <a:latin typeface="Consolas" pitchFamily="49" charset="0"/>
                <a:cs typeface="Consolas" pitchFamily="49" charset="0"/>
              </a:rPr>
              <a:t> </a:t>
            </a:r>
            <a:r>
              <a:rPr lang="da-DK" sz="1600" dirty="0">
                <a:solidFill>
                  <a:schemeClr val="tx1"/>
                </a:solidFill>
                <a:latin typeface="Consolas" pitchFamily="49" charset="0"/>
                <a:cs typeface="Consolas" pitchFamily="49" charset="0"/>
              </a:rPr>
              <a:t>     </a:t>
            </a:r>
            <a:r>
              <a:rPr lang="da-DK" sz="1600" dirty="0" smtClean="0">
                <a:solidFill>
                  <a:schemeClr val="tx1"/>
                </a:solidFill>
                <a:latin typeface="Consolas" pitchFamily="49" charset="0"/>
                <a:cs typeface="Consolas" pitchFamily="49" charset="0"/>
              </a:rPr>
              <a:t>for(int i </a:t>
            </a:r>
            <a:r>
              <a:rPr lang="da-DK" sz="1600" dirty="0">
                <a:solidFill>
                  <a:schemeClr val="tx1"/>
                </a:solidFill>
                <a:latin typeface="Consolas" pitchFamily="49" charset="0"/>
                <a:cs typeface="Consolas" pitchFamily="49" charset="0"/>
              </a:rPr>
              <a:t>= 0; </a:t>
            </a:r>
            <a:r>
              <a:rPr lang="da-DK" sz="1600" dirty="0" smtClean="0">
                <a:solidFill>
                  <a:schemeClr val="tx1"/>
                </a:solidFill>
                <a:latin typeface="Consolas" pitchFamily="49" charset="0"/>
                <a:cs typeface="Consolas" pitchFamily="49" charset="0"/>
              </a:rPr>
              <a:t>i </a:t>
            </a:r>
            <a:r>
              <a:rPr lang="da-DK" sz="1600" dirty="0">
                <a:solidFill>
                  <a:schemeClr val="tx1"/>
                </a:solidFill>
                <a:latin typeface="Consolas" pitchFamily="49" charset="0"/>
                <a:cs typeface="Consolas" pitchFamily="49" charset="0"/>
              </a:rPr>
              <a:t>&lt; </a:t>
            </a:r>
            <a:r>
              <a:rPr lang="da-DK" sz="1600" dirty="0" smtClean="0">
                <a:solidFill>
                  <a:schemeClr val="tx1"/>
                </a:solidFill>
                <a:latin typeface="Consolas" pitchFamily="49" charset="0"/>
                <a:cs typeface="Consolas" pitchFamily="49" charset="0"/>
              </a:rPr>
              <a:t>a.x; i++) </a:t>
            </a:r>
            <a:endParaRPr lang="en-US" sz="1600" dirty="0">
              <a:solidFill>
                <a:schemeClr val="tx1"/>
              </a:solidFill>
              <a:latin typeface="Consolas" pitchFamily="49" charset="0"/>
              <a:cs typeface="Consolas" pitchFamily="49" charset="0"/>
            </a:endParaRPr>
          </a:p>
          <a:p>
            <a:pPr marL="228600" lvl="0" indent="-228600">
              <a:buClr>
                <a:schemeClr val="accent3">
                  <a:lumMod val="50000"/>
                </a:schemeClr>
              </a:buClr>
              <a:buFont typeface="+mj-lt"/>
              <a:buAutoNum type="arabicPeriod"/>
            </a:pPr>
            <a:r>
              <a:rPr lang="en-US" sz="1600" dirty="0" smtClean="0">
                <a:solidFill>
                  <a:schemeClr val="tx1"/>
                </a:solidFill>
                <a:latin typeface="Consolas" pitchFamily="49" charset="0"/>
                <a:cs typeface="Consolas" pitchFamily="49" charset="0"/>
              </a:rPr>
              <a:t>         sum += a(</a:t>
            </a:r>
            <a:r>
              <a:rPr lang="en-US" sz="1600" dirty="0" err="1" smtClean="0">
                <a:solidFill>
                  <a:schemeClr val="tx1"/>
                </a:solidFill>
                <a:latin typeface="Consolas" pitchFamily="49" charset="0"/>
                <a:cs typeface="Consolas" pitchFamily="49" charset="0"/>
              </a:rPr>
              <a:t>idx.y</a:t>
            </a:r>
            <a:r>
              <a:rPr lang="en-US" sz="1600" dirty="0" smtClean="0">
                <a:solidFill>
                  <a:schemeClr val="tx1"/>
                </a:solidFill>
                <a:latin typeface="Consolas" pitchFamily="49" charset="0"/>
                <a:cs typeface="Consolas" pitchFamily="49" charset="0"/>
              </a:rPr>
              <a:t>, i) </a:t>
            </a:r>
            <a:r>
              <a:rPr lang="en-US" sz="1600" dirty="0">
                <a:solidFill>
                  <a:schemeClr val="tx1"/>
                </a:solidFill>
                <a:latin typeface="Consolas" pitchFamily="49" charset="0"/>
                <a:cs typeface="Consolas" pitchFamily="49" charset="0"/>
              </a:rPr>
              <a:t>* </a:t>
            </a:r>
            <a:r>
              <a:rPr lang="en-US" sz="1600" dirty="0" smtClean="0">
                <a:solidFill>
                  <a:schemeClr val="tx1"/>
                </a:solidFill>
                <a:latin typeface="Consolas" pitchFamily="49" charset="0"/>
                <a:cs typeface="Consolas" pitchFamily="49" charset="0"/>
              </a:rPr>
              <a:t>b(i</a:t>
            </a:r>
            <a:r>
              <a:rPr lang="en-US" sz="1600" dirty="0">
                <a:solidFill>
                  <a:schemeClr val="tx1"/>
                </a:solidFill>
                <a:latin typeface="Consolas" pitchFamily="49" charset="0"/>
                <a:cs typeface="Consolas" pitchFamily="49" charset="0"/>
              </a:rPr>
              <a:t>, </a:t>
            </a:r>
            <a:r>
              <a:rPr lang="en-US" sz="1600" dirty="0" err="1" smtClean="0">
                <a:solidFill>
                  <a:schemeClr val="tx1"/>
                </a:solidFill>
                <a:latin typeface="Consolas" pitchFamily="49" charset="0"/>
                <a:cs typeface="Consolas" pitchFamily="49" charset="0"/>
              </a:rPr>
              <a:t>idx.x</a:t>
            </a:r>
            <a:r>
              <a:rPr lang="en-US" sz="1600" dirty="0" smtClean="0">
                <a:solidFill>
                  <a:schemeClr val="tx1"/>
                </a:solidFill>
                <a:latin typeface="Consolas" pitchFamily="49" charset="0"/>
                <a:cs typeface="Consolas" pitchFamily="49" charset="0"/>
              </a:rPr>
              <a:t>);</a:t>
            </a:r>
          </a:p>
          <a:p>
            <a:pPr marL="228600" lvl="0" indent="-228600">
              <a:buClr>
                <a:schemeClr val="accent3">
                  <a:lumMod val="50000"/>
                </a:schemeClr>
              </a:buClr>
              <a:buFont typeface="+mj-lt"/>
              <a:buAutoNum type="arabicPeriod"/>
            </a:pPr>
            <a:r>
              <a:rPr lang="en-US" sz="1600" dirty="0" smtClean="0">
                <a:solidFill>
                  <a:schemeClr val="tx1"/>
                </a:solidFill>
                <a:latin typeface="Consolas" pitchFamily="49" charset="0"/>
                <a:cs typeface="Consolas" pitchFamily="49" charset="0"/>
              </a:rPr>
              <a:t>      c[</a:t>
            </a:r>
            <a:r>
              <a:rPr lang="en-US" sz="1600" dirty="0" err="1" smtClean="0">
                <a:solidFill>
                  <a:schemeClr val="tx1"/>
                </a:solidFill>
                <a:latin typeface="Consolas" pitchFamily="49" charset="0"/>
                <a:cs typeface="Consolas" pitchFamily="49" charset="0"/>
              </a:rPr>
              <a:t>idx</a:t>
            </a:r>
            <a:r>
              <a:rPr lang="en-US" sz="1600" dirty="0" smtClean="0">
                <a:solidFill>
                  <a:schemeClr val="tx1"/>
                </a:solidFill>
                <a:latin typeface="Consolas" pitchFamily="49" charset="0"/>
                <a:cs typeface="Consolas" pitchFamily="49" charset="0"/>
              </a:rPr>
              <a:t>] = sum;</a:t>
            </a:r>
          </a:p>
          <a:p>
            <a:pPr marL="228600" lvl="0" indent="-228600">
              <a:buClr>
                <a:schemeClr val="accent3">
                  <a:lumMod val="50000"/>
                </a:schemeClr>
              </a:buClr>
              <a:buFont typeface="+mj-lt"/>
              <a:buAutoNum type="arabicPeriod"/>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a:t>
            </a:r>
            <a:endParaRPr lang="en-US" sz="1600" dirty="0">
              <a:latin typeface="Consolas" pitchFamily="49" charset="0"/>
              <a:cs typeface="Consolas" pitchFamily="49" charset="0"/>
            </a:endParaRPr>
          </a:p>
          <a:p>
            <a:pPr marL="228600" lvl="0" indent="-228600">
              <a:buClr>
                <a:schemeClr val="accent3">
                  <a:lumMod val="50000"/>
                </a:schemeClr>
              </a:buClr>
              <a:buFont typeface="+mj-lt"/>
              <a:buAutoNum type="arabicPeriod"/>
            </a:pPr>
            <a:r>
              <a:rPr lang="en-US" sz="1600" dirty="0" smtClean="0">
                <a:latin typeface="Consolas" pitchFamily="49" charset="0"/>
                <a:cs typeface="Consolas" pitchFamily="49" charset="0"/>
              </a:rPr>
              <a:t>}</a:t>
            </a:r>
          </a:p>
        </p:txBody>
      </p:sp>
      <p:sp>
        <p:nvSpPr>
          <p:cNvPr id="6" name="Content Placeholder 2"/>
          <p:cNvSpPr txBox="1">
            <a:spLocks/>
          </p:cNvSpPr>
          <p:nvPr/>
        </p:nvSpPr>
        <p:spPr>
          <a:xfrm>
            <a:off x="6408711" y="1143000"/>
            <a:ext cx="5475313" cy="3467100"/>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Clr>
                <a:srgbClr val="2D7CCF"/>
              </a:buClr>
              <a:buSzPct val="90000"/>
              <a:buFont typeface="Arial" pitchFamily="34" charset="0"/>
              <a:buChar char="•"/>
              <a:defRPr sz="3200" kern="1200">
                <a:gradFill>
                  <a:gsLst>
                    <a:gs pos="0">
                      <a:schemeClr val="tx1">
                        <a:lumMod val="75000"/>
                        <a:lumOff val="25000"/>
                      </a:schemeClr>
                    </a:gs>
                    <a:gs pos="100000">
                      <a:schemeClr val="tx1">
                        <a:lumMod val="75000"/>
                        <a:lumOff val="25000"/>
                      </a:schemeClr>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2D7CCF"/>
              </a:buClr>
              <a:buSzPct val="90000"/>
              <a:buFont typeface="Arial" pitchFamily="34" charset="0"/>
              <a:buChar char="•"/>
              <a:defRPr sz="2800" kern="1200">
                <a:gradFill>
                  <a:gsLst>
                    <a:gs pos="0">
                      <a:schemeClr val="tx1">
                        <a:lumMod val="75000"/>
                        <a:lumOff val="25000"/>
                      </a:schemeClr>
                    </a:gs>
                    <a:gs pos="100000">
                      <a:schemeClr val="tx1">
                        <a:lumMod val="75000"/>
                        <a:lumOff val="25000"/>
                      </a:schemeClr>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2D7CCF"/>
              </a:buClr>
              <a:buSzPct val="90000"/>
              <a:buFont typeface="Arial" pitchFamily="34" charset="0"/>
              <a:buChar char="•"/>
              <a:defRPr sz="2400" kern="1200">
                <a:gradFill>
                  <a:gsLst>
                    <a:gs pos="0">
                      <a:schemeClr val="tx1">
                        <a:lumMod val="75000"/>
                        <a:lumOff val="25000"/>
                      </a:schemeClr>
                    </a:gs>
                    <a:gs pos="100000">
                      <a:schemeClr val="tx1">
                        <a:lumMod val="75000"/>
                        <a:lumOff val="25000"/>
                      </a:schemeClr>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2D7CCF"/>
              </a:buClr>
              <a:buSzPct val="90000"/>
              <a:buFont typeface="Arial" pitchFamily="34" charset="0"/>
              <a:buChar char="•"/>
              <a:defRPr sz="2000" kern="1200">
                <a:gradFill>
                  <a:gsLst>
                    <a:gs pos="0">
                      <a:schemeClr val="tx1">
                        <a:lumMod val="75000"/>
                        <a:lumOff val="25000"/>
                      </a:schemeClr>
                    </a:gs>
                    <a:gs pos="100000">
                      <a:schemeClr val="tx1">
                        <a:lumMod val="75000"/>
                        <a:lumOff val="25000"/>
                      </a:schemeClr>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2D7CCF"/>
              </a:buClr>
              <a:buSzPct val="90000"/>
              <a:buFont typeface="Arial" pitchFamily="34" charset="0"/>
              <a:buChar char="•"/>
              <a:defRPr sz="2000" kern="1200">
                <a:gradFill>
                  <a:gsLst>
                    <a:gs pos="0">
                      <a:schemeClr val="tx1">
                        <a:lumMod val="75000"/>
                        <a:lumOff val="25000"/>
                      </a:schemeClr>
                    </a:gs>
                    <a:gs pos="100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grid&lt;N&gt;</a:t>
            </a:r>
          </a:p>
          <a:p>
            <a:pPr lvl="1"/>
            <a:r>
              <a:rPr lang="en-US" sz="2000" dirty="0" smtClean="0"/>
              <a:t>Determines the shape of data and the scope of computation</a:t>
            </a:r>
          </a:p>
          <a:p>
            <a:r>
              <a:rPr lang="en-US" sz="2400" dirty="0" smtClean="0"/>
              <a:t>index&lt;N&gt;</a:t>
            </a:r>
          </a:p>
          <a:p>
            <a:pPr lvl="1"/>
            <a:r>
              <a:rPr lang="en-US" sz="2000" dirty="0" smtClean="0"/>
              <a:t>An N-dimensional vector used to index a point in a multidimensional array</a:t>
            </a:r>
          </a:p>
          <a:p>
            <a:r>
              <a:rPr lang="en-US" sz="2400" dirty="0" err="1" smtClean="0"/>
              <a:t>array_view</a:t>
            </a:r>
            <a:r>
              <a:rPr lang="en-US" sz="2400" dirty="0" smtClean="0"/>
              <a:t>&lt;T,N&gt;</a:t>
            </a:r>
          </a:p>
          <a:p>
            <a:pPr lvl="1"/>
            <a:r>
              <a:rPr lang="en-US" sz="2000" dirty="0" smtClean="0"/>
              <a:t>Multidimensional array of rank N with element type T</a:t>
            </a:r>
          </a:p>
          <a:p>
            <a:pPr lvl="1"/>
            <a:r>
              <a:rPr lang="en-US" sz="2000" dirty="0" smtClean="0"/>
              <a:t>Container for data used on accelerator</a:t>
            </a:r>
            <a:endParaRPr lang="en-US" sz="1800" dirty="0" smtClean="0"/>
          </a:p>
          <a:p>
            <a:endParaRPr lang="en-US" sz="2000" dirty="0"/>
          </a:p>
        </p:txBody>
      </p:sp>
      <p:pic>
        <p:nvPicPr>
          <p:cNvPr id="7" name="Picture 2" descr="http://t0.gstatic.com/images?q=tbn:ANd9GcTBW47SMhCM3kC9vSnxWsaCUVjMAxM8JQFCk5Lh_Ntpaf9HQXU&amp;t=1&amp;usg=__Cs0oAvw-bxoLxXRKALioOU7KVA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26173" y="4626027"/>
            <a:ext cx="2996419" cy="2028826"/>
          </a:xfrm>
          <a:prstGeom prst="rect">
            <a:avLst/>
          </a:prstGeom>
          <a:solidFill>
            <a:schemeClr val="bg2"/>
          </a:solidFill>
          <a:extLst/>
        </p:spPr>
      </p:pic>
      <p:sp>
        <p:nvSpPr>
          <p:cNvPr id="8" name="Content Placeholder 2"/>
          <p:cNvSpPr txBox="1">
            <a:spLocks/>
          </p:cNvSpPr>
          <p:nvPr/>
        </p:nvSpPr>
        <p:spPr>
          <a:xfrm>
            <a:off x="9294813" y="5257800"/>
            <a:ext cx="2362200" cy="304699"/>
          </a:xfrm>
          <a:prstGeom prst="rect">
            <a:avLst/>
          </a:prstGeom>
        </p:spPr>
        <p:txBody>
          <a:bodyPr vert="horz" wrap="square" lIns="0" tIns="0" rIns="0" bIns="0" rtlCol="0">
            <a:spAutoFit/>
          </a:bodyPr>
          <a:lstStyle>
            <a:lvl1pPr marL="359139" indent="-359139" algn="l" defTabSz="713295" rtl="0" eaLnBrk="1" latinLnBrk="0" hangingPunct="1">
              <a:lnSpc>
                <a:spcPct val="90000"/>
              </a:lnSpc>
              <a:spcBef>
                <a:spcPct val="20000"/>
              </a:spcBef>
              <a:buFont typeface="Segoe UI" pitchFamily="34" charset="0"/>
              <a:buChar char="−"/>
              <a:defRPr sz="2500" kern="1200">
                <a:gradFill>
                  <a:gsLst>
                    <a:gs pos="0">
                      <a:schemeClr val="accent6"/>
                    </a:gs>
                    <a:gs pos="86000">
                      <a:schemeClr val="accent6"/>
                    </a:gs>
                  </a:gsLst>
                  <a:lin ang="5400000" scaled="0"/>
                </a:gradFill>
                <a:latin typeface="Calibri" pitchFamily="34" charset="0"/>
                <a:ea typeface="+mn-ea"/>
                <a:cs typeface="+mn-cs"/>
              </a:defRPr>
            </a:lvl1pPr>
            <a:lvl2pPr marL="667503" indent="-308364" algn="l" defTabSz="713295" rtl="0" eaLnBrk="1" latinLnBrk="0" hangingPunct="1">
              <a:lnSpc>
                <a:spcPct val="90000"/>
              </a:lnSpc>
              <a:spcBef>
                <a:spcPct val="20000"/>
              </a:spcBef>
              <a:buFont typeface="Segoe UI" pitchFamily="34" charset="0"/>
              <a:buChar char="−"/>
              <a:defRPr sz="2200" kern="1200">
                <a:gradFill>
                  <a:gsLst>
                    <a:gs pos="0">
                      <a:schemeClr val="accent6"/>
                    </a:gs>
                    <a:gs pos="86000">
                      <a:schemeClr val="accent6"/>
                    </a:gs>
                  </a:gsLst>
                  <a:lin ang="5400000" scaled="0"/>
                </a:gradFill>
                <a:latin typeface="Calibri" pitchFamily="34" charset="0"/>
                <a:ea typeface="+mn-ea"/>
                <a:cs typeface="+mn-cs"/>
              </a:defRPr>
            </a:lvl2pPr>
            <a:lvl3pPr marL="982059" indent="-314556" algn="l" defTabSz="713295" rtl="0" eaLnBrk="1" latinLnBrk="0" hangingPunct="1">
              <a:lnSpc>
                <a:spcPct val="90000"/>
              </a:lnSpc>
              <a:spcBef>
                <a:spcPct val="20000"/>
              </a:spcBef>
              <a:buFont typeface="Segoe UI" pitchFamily="34" charset="0"/>
              <a:buChar char="−"/>
              <a:defRPr sz="1900" kern="1200">
                <a:gradFill>
                  <a:gsLst>
                    <a:gs pos="0">
                      <a:schemeClr val="accent6"/>
                    </a:gs>
                    <a:gs pos="86000">
                      <a:schemeClr val="accent6"/>
                    </a:gs>
                  </a:gsLst>
                  <a:lin ang="5400000" scaled="0"/>
                </a:gradFill>
                <a:latin typeface="Calibri" pitchFamily="34" charset="0"/>
                <a:ea typeface="+mn-ea"/>
                <a:cs typeface="+mn-cs"/>
              </a:defRPr>
            </a:lvl3pPr>
            <a:lvl4pPr marL="1252032" indent="-269973" algn="l" defTabSz="713295" rtl="0" eaLnBrk="1" latinLnBrk="0" hangingPunct="1">
              <a:lnSpc>
                <a:spcPct val="90000"/>
              </a:lnSpc>
              <a:spcBef>
                <a:spcPct val="20000"/>
              </a:spcBef>
              <a:buFont typeface="Segoe UI" pitchFamily="34" charset="0"/>
              <a:buChar char="−"/>
              <a:defRPr sz="1600" kern="1200">
                <a:gradFill>
                  <a:gsLst>
                    <a:gs pos="0">
                      <a:schemeClr val="accent6"/>
                    </a:gs>
                    <a:gs pos="86000">
                      <a:schemeClr val="accent6"/>
                    </a:gs>
                  </a:gsLst>
                  <a:lin ang="5400000" scaled="0"/>
                </a:gradFill>
                <a:latin typeface="Calibri" pitchFamily="34" charset="0"/>
                <a:ea typeface="+mn-ea"/>
                <a:cs typeface="+mn-cs"/>
              </a:defRPr>
            </a:lvl4pPr>
            <a:lvl5pPr marL="1514574" indent="-262543" algn="l" defTabSz="713295" rtl="0" eaLnBrk="1" latinLnBrk="0" hangingPunct="1">
              <a:lnSpc>
                <a:spcPct val="90000"/>
              </a:lnSpc>
              <a:spcBef>
                <a:spcPct val="20000"/>
              </a:spcBef>
              <a:buFont typeface="Segoe UI" pitchFamily="34" charset="0"/>
              <a:buChar char="−"/>
              <a:defRPr sz="1600" kern="1200">
                <a:gradFill>
                  <a:gsLst>
                    <a:gs pos="0">
                      <a:schemeClr val="accent6"/>
                    </a:gs>
                    <a:gs pos="86000">
                      <a:schemeClr val="accent6"/>
                    </a:gs>
                  </a:gsLst>
                  <a:lin ang="5400000" scaled="0"/>
                </a:gradFill>
                <a:latin typeface="Calibri" pitchFamily="34" charset="0"/>
                <a:ea typeface="+mn-ea"/>
                <a:cs typeface="+mn-cs"/>
              </a:defRPr>
            </a:lvl5pPr>
            <a:lvl6pPr marL="1961561"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208"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856"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504"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US" sz="2200" dirty="0" smtClean="0">
                <a:solidFill>
                  <a:schemeClr val="tx2"/>
                </a:solidFill>
              </a:rPr>
              <a:t>grid&lt;3&gt; e3(6,3,3);</a:t>
            </a:r>
            <a:endParaRPr lang="en-US" sz="2200" dirty="0">
              <a:solidFill>
                <a:schemeClr val="tx2"/>
              </a:solidFill>
            </a:endParaRPr>
          </a:p>
        </p:txBody>
      </p:sp>
      <p:sp>
        <p:nvSpPr>
          <p:cNvPr id="9" name="Content Placeholder 2"/>
          <p:cNvSpPr txBox="1">
            <a:spLocks/>
          </p:cNvSpPr>
          <p:nvPr/>
        </p:nvSpPr>
        <p:spPr>
          <a:xfrm>
            <a:off x="9294812" y="5629962"/>
            <a:ext cx="2219036" cy="304699"/>
          </a:xfrm>
          <a:prstGeom prst="rect">
            <a:avLst/>
          </a:prstGeom>
        </p:spPr>
        <p:txBody>
          <a:bodyPr vert="horz" wrap="square" lIns="0" tIns="0" rIns="0" bIns="0" rtlCol="0">
            <a:spAutoFit/>
          </a:bodyPr>
          <a:lstStyle>
            <a:lvl1pPr marL="359139" indent="-359139" algn="l" defTabSz="713295" rtl="0" eaLnBrk="1" latinLnBrk="0" hangingPunct="1">
              <a:lnSpc>
                <a:spcPct val="90000"/>
              </a:lnSpc>
              <a:spcBef>
                <a:spcPct val="20000"/>
              </a:spcBef>
              <a:buFont typeface="Segoe UI" pitchFamily="34" charset="0"/>
              <a:buChar char="−"/>
              <a:defRPr sz="2500" kern="1200">
                <a:gradFill>
                  <a:gsLst>
                    <a:gs pos="0">
                      <a:schemeClr val="accent6"/>
                    </a:gs>
                    <a:gs pos="86000">
                      <a:schemeClr val="accent6"/>
                    </a:gs>
                  </a:gsLst>
                  <a:lin ang="5400000" scaled="0"/>
                </a:gradFill>
                <a:latin typeface="Calibri" pitchFamily="34" charset="0"/>
                <a:ea typeface="+mn-ea"/>
                <a:cs typeface="+mn-cs"/>
              </a:defRPr>
            </a:lvl1pPr>
            <a:lvl2pPr marL="667503" indent="-308364" algn="l" defTabSz="713295" rtl="0" eaLnBrk="1" latinLnBrk="0" hangingPunct="1">
              <a:lnSpc>
                <a:spcPct val="90000"/>
              </a:lnSpc>
              <a:spcBef>
                <a:spcPct val="20000"/>
              </a:spcBef>
              <a:buFont typeface="Segoe UI" pitchFamily="34" charset="0"/>
              <a:buChar char="−"/>
              <a:defRPr sz="2200" kern="1200">
                <a:gradFill>
                  <a:gsLst>
                    <a:gs pos="0">
                      <a:schemeClr val="accent6"/>
                    </a:gs>
                    <a:gs pos="86000">
                      <a:schemeClr val="accent6"/>
                    </a:gs>
                  </a:gsLst>
                  <a:lin ang="5400000" scaled="0"/>
                </a:gradFill>
                <a:latin typeface="Calibri" pitchFamily="34" charset="0"/>
                <a:ea typeface="+mn-ea"/>
                <a:cs typeface="+mn-cs"/>
              </a:defRPr>
            </a:lvl2pPr>
            <a:lvl3pPr marL="982059" indent="-314556" algn="l" defTabSz="713295" rtl="0" eaLnBrk="1" latinLnBrk="0" hangingPunct="1">
              <a:lnSpc>
                <a:spcPct val="90000"/>
              </a:lnSpc>
              <a:spcBef>
                <a:spcPct val="20000"/>
              </a:spcBef>
              <a:buFont typeface="Segoe UI" pitchFamily="34" charset="0"/>
              <a:buChar char="−"/>
              <a:defRPr sz="1900" kern="1200">
                <a:gradFill>
                  <a:gsLst>
                    <a:gs pos="0">
                      <a:schemeClr val="accent6"/>
                    </a:gs>
                    <a:gs pos="86000">
                      <a:schemeClr val="accent6"/>
                    </a:gs>
                  </a:gsLst>
                  <a:lin ang="5400000" scaled="0"/>
                </a:gradFill>
                <a:latin typeface="Calibri" pitchFamily="34" charset="0"/>
                <a:ea typeface="+mn-ea"/>
                <a:cs typeface="+mn-cs"/>
              </a:defRPr>
            </a:lvl3pPr>
            <a:lvl4pPr marL="1252032" indent="-269973" algn="l" defTabSz="713295" rtl="0" eaLnBrk="1" latinLnBrk="0" hangingPunct="1">
              <a:lnSpc>
                <a:spcPct val="90000"/>
              </a:lnSpc>
              <a:spcBef>
                <a:spcPct val="20000"/>
              </a:spcBef>
              <a:buFont typeface="Segoe UI" pitchFamily="34" charset="0"/>
              <a:buChar char="−"/>
              <a:defRPr sz="1600" kern="1200">
                <a:gradFill>
                  <a:gsLst>
                    <a:gs pos="0">
                      <a:schemeClr val="accent6"/>
                    </a:gs>
                    <a:gs pos="86000">
                      <a:schemeClr val="accent6"/>
                    </a:gs>
                  </a:gsLst>
                  <a:lin ang="5400000" scaled="0"/>
                </a:gradFill>
                <a:latin typeface="Calibri" pitchFamily="34" charset="0"/>
                <a:ea typeface="+mn-ea"/>
                <a:cs typeface="+mn-cs"/>
              </a:defRPr>
            </a:lvl4pPr>
            <a:lvl5pPr marL="1514574" indent="-262543" algn="l" defTabSz="713295" rtl="0" eaLnBrk="1" latinLnBrk="0" hangingPunct="1">
              <a:lnSpc>
                <a:spcPct val="90000"/>
              </a:lnSpc>
              <a:spcBef>
                <a:spcPct val="20000"/>
              </a:spcBef>
              <a:buFont typeface="Segoe UI" pitchFamily="34" charset="0"/>
              <a:buChar char="−"/>
              <a:defRPr sz="1600" kern="1200">
                <a:gradFill>
                  <a:gsLst>
                    <a:gs pos="0">
                      <a:schemeClr val="accent6"/>
                    </a:gs>
                    <a:gs pos="86000">
                      <a:schemeClr val="accent6"/>
                    </a:gs>
                  </a:gsLst>
                  <a:lin ang="5400000" scaled="0"/>
                </a:gradFill>
                <a:latin typeface="Calibri" pitchFamily="34" charset="0"/>
                <a:ea typeface="+mn-ea"/>
                <a:cs typeface="+mn-cs"/>
              </a:defRPr>
            </a:lvl5pPr>
            <a:lvl6pPr marL="1961561"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208"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856"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504"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US" sz="2200" dirty="0" smtClean="0">
                <a:solidFill>
                  <a:schemeClr val="tx2"/>
                </a:solidFill>
              </a:rPr>
              <a:t>index&lt;3&gt; i3(2,0,1);</a:t>
            </a:r>
            <a:endParaRPr lang="en-US" sz="2200" dirty="0">
              <a:solidFill>
                <a:schemeClr val="tx2"/>
              </a:solidFill>
            </a:endParaRPr>
          </a:p>
        </p:txBody>
      </p:sp>
    </p:spTree>
    <p:extLst>
      <p:ext uri="{BB962C8B-B14F-4D97-AF65-F5344CB8AC3E}">
        <p14:creationId xmlns="" xmlns:p14="http://schemas.microsoft.com/office/powerpoint/2010/main" val="10022276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 Qualifiers</a:t>
            </a:r>
            <a:endParaRPr lang="en-US" dirty="0"/>
          </a:p>
        </p:txBody>
      </p:sp>
      <p:sp>
        <p:nvSpPr>
          <p:cNvPr id="3" name="Content Placeholder 2"/>
          <p:cNvSpPr>
            <a:spLocks noGrp="1"/>
          </p:cNvSpPr>
          <p:nvPr>
            <p:ph idx="1"/>
          </p:nvPr>
        </p:nvSpPr>
        <p:spPr>
          <a:xfrm>
            <a:off x="609441" y="1331706"/>
            <a:ext cx="11173090" cy="2622256"/>
          </a:xfrm>
        </p:spPr>
        <p:txBody>
          <a:bodyPr/>
          <a:lstStyle/>
          <a:p>
            <a:r>
              <a:rPr lang="en-US" sz="2800" dirty="0" smtClean="0"/>
              <a:t>Function or lambda modifier with a restriction qualifier</a:t>
            </a:r>
          </a:p>
          <a:p>
            <a:r>
              <a:rPr lang="en-US" sz="2800" dirty="0" smtClean="0"/>
              <a:t>Restriction qualifiers inform compiler of “intent” or “behavior”</a:t>
            </a:r>
          </a:p>
          <a:p>
            <a:pPr lvl="1"/>
            <a:r>
              <a:rPr lang="en-US" sz="2400" dirty="0" smtClean="0"/>
              <a:t>Allows optimizations or special code-gen behavior</a:t>
            </a:r>
          </a:p>
          <a:p>
            <a:r>
              <a:rPr lang="en-US" sz="2800" dirty="0" smtClean="0"/>
              <a:t>Defined qualifiers</a:t>
            </a:r>
          </a:p>
          <a:p>
            <a:pPr lvl="1"/>
            <a:r>
              <a:rPr lang="en-US" sz="2400" dirty="0" smtClean="0">
                <a:latin typeface="Consolas" pitchFamily="49" charset="0"/>
                <a:cs typeface="Consolas" pitchFamily="49" charset="0"/>
              </a:rPr>
              <a:t>direct3d</a:t>
            </a:r>
            <a:r>
              <a:rPr lang="en-US" sz="2400" dirty="0" smtClean="0"/>
              <a:t> </a:t>
            </a:r>
            <a:r>
              <a:rPr lang="en-US" sz="2400" dirty="0"/>
              <a:t>and </a:t>
            </a:r>
            <a:r>
              <a:rPr lang="en-US" sz="2400" dirty="0" smtClean="0"/>
              <a:t>potentially others</a:t>
            </a:r>
            <a:endParaRPr lang="en-US" sz="2400" dirty="0" smtClean="0">
              <a:latin typeface="Consolas" pitchFamily="49" charset="0"/>
              <a:cs typeface="Consolas" pitchFamily="49" charset="0"/>
            </a:endParaRPr>
          </a:p>
          <a:p>
            <a:r>
              <a:rPr lang="en-US" sz="2800" dirty="0" smtClean="0"/>
              <a:t>Syntax examples:</a:t>
            </a:r>
            <a:endParaRPr lang="en-US" sz="2800" dirty="0"/>
          </a:p>
        </p:txBody>
      </p:sp>
      <p:sp>
        <p:nvSpPr>
          <p:cNvPr id="7" name="Rectangle 6"/>
          <p:cNvSpPr/>
          <p:nvPr/>
        </p:nvSpPr>
        <p:spPr>
          <a:xfrm>
            <a:off x="1309343" y="4257675"/>
            <a:ext cx="9243192" cy="1295400"/>
          </a:xfrm>
          <a:prstGeom prst="rect">
            <a:avLst/>
          </a:prstGeom>
          <a:no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onsolas" pitchFamily="49" charset="0"/>
                <a:cs typeface="Consolas" pitchFamily="49" charset="0"/>
              </a:rPr>
              <a:t>v</a:t>
            </a:r>
            <a:r>
              <a:rPr lang="en-US" dirty="0" smtClean="0">
                <a:solidFill>
                  <a:schemeClr val="tx1"/>
                </a:solidFill>
                <a:latin typeface="Consolas" pitchFamily="49" charset="0"/>
                <a:cs typeface="Consolas" pitchFamily="49" charset="0"/>
              </a:rPr>
              <a:t>oid Compute(double </a:t>
            </a:r>
            <a:r>
              <a:rPr lang="en-US" dirty="0">
                <a:solidFill>
                  <a:schemeClr val="tx1"/>
                </a:solidFill>
                <a:latin typeface="Consolas" pitchFamily="49" charset="0"/>
                <a:cs typeface="Consolas" pitchFamily="49" charset="0"/>
              </a:rPr>
              <a:t>&amp;</a:t>
            </a:r>
            <a:r>
              <a:rPr lang="en-US" dirty="0" smtClean="0">
                <a:solidFill>
                  <a:schemeClr val="tx1"/>
                </a:solidFill>
                <a:latin typeface="Consolas" pitchFamily="49" charset="0"/>
                <a:cs typeface="Consolas" pitchFamily="49" charset="0"/>
              </a:rPr>
              <a:t>x, array&lt;double&gt;&amp; z, int i) </a:t>
            </a:r>
            <a:r>
              <a:rPr lang="en-US" b="1" dirty="0" smtClean="0">
                <a:solidFill>
                  <a:schemeClr val="tx1"/>
                </a:solidFill>
                <a:latin typeface="Consolas" pitchFamily="49" charset="0"/>
                <a:cs typeface="Consolas" pitchFamily="49" charset="0"/>
              </a:rPr>
              <a:t>restrict(direct3d)</a:t>
            </a:r>
          </a:p>
          <a:p>
            <a:r>
              <a:rPr lang="en-US" dirty="0" smtClean="0">
                <a:solidFill>
                  <a:schemeClr val="tx1"/>
                </a:solidFill>
                <a:latin typeface="Consolas" pitchFamily="49" charset="0"/>
                <a:cs typeface="Consolas" pitchFamily="49" charset="0"/>
              </a:rPr>
              <a:t>{</a:t>
            </a:r>
          </a:p>
          <a:p>
            <a:r>
              <a:rPr lang="en-US" dirty="0">
                <a:solidFill>
                  <a:schemeClr val="tx1"/>
                </a:solidFill>
                <a:latin typeface="Consolas" pitchFamily="49" charset="0"/>
                <a:cs typeface="Consolas" pitchFamily="49" charset="0"/>
              </a:rPr>
              <a:t> </a:t>
            </a:r>
            <a:r>
              <a:rPr lang="en-US" dirty="0" smtClean="0">
                <a:solidFill>
                  <a:schemeClr val="tx1"/>
                </a:solidFill>
                <a:latin typeface="Consolas" pitchFamily="49" charset="0"/>
                <a:cs typeface="Consolas" pitchFamily="49" charset="0"/>
              </a:rPr>
              <a:t>   x = z[i] * z[i+1];</a:t>
            </a:r>
            <a:endParaRPr lang="en-US" dirty="0">
              <a:solidFill>
                <a:schemeClr val="tx1"/>
              </a:solidFill>
              <a:latin typeface="Consolas" pitchFamily="49" charset="0"/>
              <a:cs typeface="Consolas" pitchFamily="49" charset="0"/>
            </a:endParaRPr>
          </a:p>
          <a:p>
            <a:r>
              <a:rPr lang="en-US" dirty="0" smtClean="0">
                <a:solidFill>
                  <a:schemeClr val="tx1"/>
                </a:solidFill>
                <a:latin typeface="Consolas" pitchFamily="49" charset="0"/>
                <a:cs typeface="Consolas" pitchFamily="49" charset="0"/>
              </a:rPr>
              <a:t>}</a:t>
            </a:r>
          </a:p>
        </p:txBody>
      </p:sp>
    </p:spTree>
    <p:extLst>
      <p:ext uri="{BB962C8B-B14F-4D97-AF65-F5344CB8AC3E}">
        <p14:creationId xmlns="" xmlns:p14="http://schemas.microsoft.com/office/powerpoint/2010/main" val="91769430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381000"/>
            <a:ext cx="11173090" cy="512448"/>
          </a:xfrm>
        </p:spPr>
        <p:txBody>
          <a:bodyPr>
            <a:normAutofit fontScale="90000"/>
          </a:bodyPr>
          <a:lstStyle/>
          <a:p>
            <a:r>
              <a:rPr lang="en-US" dirty="0" smtClean="0">
                <a:latin typeface="Consolas" pitchFamily="49" charset="0"/>
                <a:cs typeface="Consolas" pitchFamily="49" charset="0"/>
              </a:rPr>
              <a:t>direct3d</a:t>
            </a:r>
            <a:r>
              <a:rPr lang="en-US" dirty="0" smtClean="0"/>
              <a:t> Restriction Qualifier</a:t>
            </a:r>
            <a:endParaRPr lang="en-US" dirty="0"/>
          </a:p>
        </p:txBody>
      </p:sp>
      <p:sp>
        <p:nvSpPr>
          <p:cNvPr id="3" name="Content Placeholder 2"/>
          <p:cNvSpPr>
            <a:spLocks noGrp="1"/>
          </p:cNvSpPr>
          <p:nvPr>
            <p:ph idx="1"/>
          </p:nvPr>
        </p:nvSpPr>
        <p:spPr>
          <a:xfrm>
            <a:off x="507868" y="1371600"/>
            <a:ext cx="11376237" cy="4267200"/>
          </a:xfrm>
        </p:spPr>
        <p:txBody>
          <a:bodyPr>
            <a:normAutofit fontScale="77500" lnSpcReduction="20000"/>
          </a:bodyPr>
          <a:lstStyle/>
          <a:p>
            <a:pPr marL="461772">
              <a:lnSpc>
                <a:spcPct val="100000"/>
              </a:lnSpc>
            </a:pPr>
            <a:r>
              <a:rPr lang="en-US" sz="4000" dirty="0" smtClean="0"/>
              <a:t>Functions and lambdas intended to execute on a Direct3D graphics device</a:t>
            </a:r>
          </a:p>
          <a:p>
            <a:pPr marL="770136" lvl="1">
              <a:lnSpc>
                <a:spcPct val="100000"/>
              </a:lnSpc>
            </a:pPr>
            <a:r>
              <a:rPr lang="en-US" sz="3400" dirty="0" smtClean="0"/>
              <a:t>Capable of executing on any DX11 device</a:t>
            </a:r>
          </a:p>
          <a:p>
            <a:pPr marL="461772">
              <a:lnSpc>
                <a:spcPct val="100000"/>
              </a:lnSpc>
            </a:pPr>
            <a:r>
              <a:rPr lang="en-US" sz="4000" dirty="0" smtClean="0"/>
              <a:t>Restrictions follow limitations of DX11 device model</a:t>
            </a:r>
          </a:p>
          <a:p>
            <a:pPr marL="770136" lvl="1">
              <a:lnSpc>
                <a:spcPct val="100000"/>
              </a:lnSpc>
            </a:pPr>
            <a:r>
              <a:rPr lang="en-US" sz="3400" dirty="0" err="1" smtClean="0"/>
              <a:t>Shader</a:t>
            </a:r>
            <a:r>
              <a:rPr lang="en-US" sz="3400" dirty="0" smtClean="0"/>
              <a:t> Model 5</a:t>
            </a:r>
          </a:p>
          <a:p>
            <a:pPr marL="770136" lvl="1">
              <a:lnSpc>
                <a:spcPct val="100000"/>
              </a:lnSpc>
            </a:pPr>
            <a:r>
              <a:rPr lang="en-US" sz="3400" dirty="0" smtClean="0"/>
              <a:t>No 1-byte or 2-byte data types</a:t>
            </a:r>
          </a:p>
          <a:p>
            <a:pPr marL="770136" lvl="1">
              <a:lnSpc>
                <a:spcPct val="100000"/>
              </a:lnSpc>
            </a:pPr>
            <a:r>
              <a:rPr lang="en-US" sz="3400" dirty="0" smtClean="0"/>
              <a:t>No function pointers or virtual methods</a:t>
            </a:r>
          </a:p>
          <a:p>
            <a:pPr marL="770136" lvl="1">
              <a:lnSpc>
                <a:spcPct val="100000"/>
              </a:lnSpc>
            </a:pPr>
            <a:r>
              <a:rPr lang="en-US" sz="3400" dirty="0" smtClean="0"/>
              <a:t>Can only call other </a:t>
            </a:r>
            <a:r>
              <a:rPr lang="en-US" sz="3400" dirty="0" smtClean="0">
                <a:latin typeface="Consolas" pitchFamily="49" charset="0"/>
                <a:cs typeface="Consolas" pitchFamily="49" charset="0"/>
              </a:rPr>
              <a:t>direct3d</a:t>
            </a:r>
            <a:r>
              <a:rPr lang="en-US" sz="3400" dirty="0" smtClean="0"/>
              <a:t> functions</a:t>
            </a:r>
          </a:p>
          <a:p>
            <a:pPr marL="770136" lvl="1">
              <a:lnSpc>
                <a:spcPct val="100000"/>
              </a:lnSpc>
            </a:pPr>
            <a:r>
              <a:rPr lang="en-US" sz="3400" dirty="0" smtClean="0"/>
              <a:t>Many other restrictions…</a:t>
            </a:r>
          </a:p>
          <a:p>
            <a:pPr marL="370086">
              <a:lnSpc>
                <a:spcPct val="100000"/>
              </a:lnSpc>
            </a:pPr>
            <a:r>
              <a:rPr lang="en-US" sz="4000" dirty="0"/>
              <a:t>Other C++ language features work as expected</a:t>
            </a:r>
          </a:p>
          <a:p>
            <a:pPr marL="27186" indent="0">
              <a:buNone/>
            </a:pPr>
            <a:endParaRPr lang="en-US" dirty="0"/>
          </a:p>
        </p:txBody>
      </p:sp>
    </p:spTree>
    <p:extLst>
      <p:ext uri="{BB962C8B-B14F-4D97-AF65-F5344CB8AC3E}">
        <p14:creationId xmlns="" xmlns:p14="http://schemas.microsoft.com/office/powerpoint/2010/main" val="322098951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restrict(direct3d) Compilation Chain</a:t>
            </a:r>
            <a:endParaRPr lang="en-US" dirty="0"/>
          </a:p>
        </p:txBody>
      </p:sp>
      <p:sp>
        <p:nvSpPr>
          <p:cNvPr id="4" name="Rectangle 3"/>
          <p:cNvSpPr/>
          <p:nvPr/>
        </p:nvSpPr>
        <p:spPr bwMode="auto">
          <a:xfrm>
            <a:off x="1446212" y="1943100"/>
            <a:ext cx="1524000" cy="914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regular</a:t>
            </a:r>
            <a:br>
              <a:rPr lang="en-US" sz="2200" dirty="0" smtClean="0">
                <a:gradFill>
                  <a:gsLst>
                    <a:gs pos="0">
                      <a:srgbClr val="FFFFFF"/>
                    </a:gs>
                    <a:gs pos="100000">
                      <a:srgbClr val="FFFFFF"/>
                    </a:gs>
                  </a:gsLst>
                  <a:lin ang="5400000" scaled="0"/>
                </a:gradFill>
              </a:rPr>
            </a:br>
            <a:r>
              <a:rPr lang="en-US" sz="2200" dirty="0" smtClean="0">
                <a:gradFill>
                  <a:gsLst>
                    <a:gs pos="0">
                      <a:srgbClr val="FFFFFF"/>
                    </a:gs>
                    <a:gs pos="100000">
                      <a:srgbClr val="FFFFFF"/>
                    </a:gs>
                  </a:gsLst>
                  <a:lin ang="5400000" scaled="0"/>
                </a:gradFill>
              </a:rPr>
              <a:t>C++ code</a:t>
            </a:r>
          </a:p>
        </p:txBody>
      </p:sp>
      <p:sp>
        <p:nvSpPr>
          <p:cNvPr id="5" name="Rectangle 4"/>
          <p:cNvSpPr/>
          <p:nvPr/>
        </p:nvSpPr>
        <p:spPr bwMode="auto">
          <a:xfrm>
            <a:off x="1446212" y="3009900"/>
            <a:ext cx="1524000" cy="914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C++AMP</a:t>
            </a:r>
            <a:br>
              <a:rPr lang="en-US" sz="2200" dirty="0" smtClean="0">
                <a:gradFill>
                  <a:gsLst>
                    <a:gs pos="0">
                      <a:srgbClr val="FFFFFF"/>
                    </a:gs>
                    <a:gs pos="100000">
                      <a:srgbClr val="FFFFFF"/>
                    </a:gs>
                  </a:gsLst>
                  <a:lin ang="5400000" scaled="0"/>
                </a:gradFill>
              </a:rPr>
            </a:br>
            <a:r>
              <a:rPr lang="en-US" sz="2200" dirty="0" smtClean="0">
                <a:gradFill>
                  <a:gsLst>
                    <a:gs pos="0">
                      <a:srgbClr val="FFFFFF"/>
                    </a:gs>
                    <a:gs pos="100000">
                      <a:srgbClr val="FFFFFF"/>
                    </a:gs>
                  </a:gsLst>
                  <a:lin ang="5400000" scaled="0"/>
                </a:gradFill>
              </a:rPr>
              <a:t>code</a:t>
            </a:r>
          </a:p>
        </p:txBody>
      </p:sp>
      <p:sp>
        <p:nvSpPr>
          <p:cNvPr id="6" name="Rectangle 5"/>
          <p:cNvSpPr/>
          <p:nvPr/>
        </p:nvSpPr>
        <p:spPr bwMode="auto">
          <a:xfrm>
            <a:off x="4037012" y="3009900"/>
            <a:ext cx="1524000" cy="914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HLSL</a:t>
            </a:r>
            <a:br>
              <a:rPr lang="en-US" sz="2200" dirty="0" smtClean="0">
                <a:gradFill>
                  <a:gsLst>
                    <a:gs pos="0">
                      <a:srgbClr val="FFFFFF"/>
                    </a:gs>
                    <a:gs pos="100000">
                      <a:srgbClr val="FFFFFF"/>
                    </a:gs>
                  </a:gsLst>
                  <a:lin ang="5400000" scaled="0"/>
                </a:gradFill>
              </a:rPr>
            </a:br>
            <a:r>
              <a:rPr lang="en-US" sz="2200" dirty="0" smtClean="0">
                <a:gradFill>
                  <a:gsLst>
                    <a:gs pos="0">
                      <a:srgbClr val="FFFFFF"/>
                    </a:gs>
                    <a:gs pos="100000">
                      <a:srgbClr val="FFFFFF"/>
                    </a:gs>
                  </a:gsLst>
                  <a:lin ang="5400000" scaled="0"/>
                </a:gradFill>
              </a:rPr>
              <a:t>code gen</a:t>
            </a:r>
          </a:p>
        </p:txBody>
      </p:sp>
      <p:sp>
        <p:nvSpPr>
          <p:cNvPr id="7" name="Rectangle 6"/>
          <p:cNvSpPr/>
          <p:nvPr/>
        </p:nvSpPr>
        <p:spPr bwMode="auto">
          <a:xfrm>
            <a:off x="6551612" y="3009900"/>
            <a:ext cx="1524000" cy="914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rPr>
              <a:t>fxc</a:t>
            </a:r>
            <a:r>
              <a:rPr lang="en-US" sz="2200" dirty="0" smtClean="0">
                <a:gradFill>
                  <a:gsLst>
                    <a:gs pos="0">
                      <a:srgbClr val="FFFFFF"/>
                    </a:gs>
                    <a:gs pos="100000">
                      <a:srgbClr val="FFFFFF"/>
                    </a:gs>
                  </a:gsLst>
                  <a:lin ang="5400000" scaled="0"/>
                </a:gradFill>
              </a:rPr>
              <a:t> </a:t>
            </a:r>
            <a:r>
              <a:rPr lang="en-US" sz="2200" dirty="0" err="1" smtClean="0">
                <a:gradFill>
                  <a:gsLst>
                    <a:gs pos="0">
                      <a:srgbClr val="FFFFFF"/>
                    </a:gs>
                    <a:gs pos="100000">
                      <a:srgbClr val="FFFFFF"/>
                    </a:gs>
                  </a:gsLst>
                  <a:lin ang="5400000" scaled="0"/>
                </a:gradFill>
              </a:rPr>
              <a:t>shader</a:t>
            </a:r>
            <a:r>
              <a:rPr lang="en-US" sz="2200" dirty="0" smtClean="0">
                <a:gradFill>
                  <a:gsLst>
                    <a:gs pos="0">
                      <a:srgbClr val="FFFFFF"/>
                    </a:gs>
                    <a:gs pos="100000">
                      <a:srgbClr val="FFFFFF"/>
                    </a:gs>
                  </a:gsLst>
                  <a:lin ang="5400000" scaled="0"/>
                </a:gradFill>
              </a:rPr>
              <a:t> compiler</a:t>
            </a:r>
          </a:p>
        </p:txBody>
      </p:sp>
      <p:sp>
        <p:nvSpPr>
          <p:cNvPr id="8" name="Rectangle 7"/>
          <p:cNvSpPr/>
          <p:nvPr/>
        </p:nvSpPr>
        <p:spPr bwMode="auto">
          <a:xfrm>
            <a:off x="6551612" y="1943100"/>
            <a:ext cx="1524000" cy="914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VC++ compiler</a:t>
            </a:r>
          </a:p>
        </p:txBody>
      </p:sp>
      <p:sp>
        <p:nvSpPr>
          <p:cNvPr id="9" name="Rectangle 8"/>
          <p:cNvSpPr/>
          <p:nvPr/>
        </p:nvSpPr>
        <p:spPr bwMode="auto">
          <a:xfrm>
            <a:off x="9093199" y="2495550"/>
            <a:ext cx="1524000" cy="914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 linker</a:t>
            </a:r>
          </a:p>
        </p:txBody>
      </p:sp>
      <p:sp>
        <p:nvSpPr>
          <p:cNvPr id="10" name="Rectangle 9"/>
          <p:cNvSpPr/>
          <p:nvPr/>
        </p:nvSpPr>
        <p:spPr bwMode="auto">
          <a:xfrm>
            <a:off x="9093199" y="4305300"/>
            <a:ext cx="1524000" cy="914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Executable</a:t>
            </a:r>
          </a:p>
        </p:txBody>
      </p:sp>
      <p:sp>
        <p:nvSpPr>
          <p:cNvPr id="11" name="Rectangle 10"/>
          <p:cNvSpPr/>
          <p:nvPr/>
        </p:nvSpPr>
        <p:spPr bwMode="auto">
          <a:xfrm>
            <a:off x="1141412" y="1714500"/>
            <a:ext cx="2209800" cy="2819400"/>
          </a:xfrm>
          <a:prstGeom prst="rect">
            <a:avLst/>
          </a:prstGeom>
          <a:noFill/>
          <a:ln cmpd="sng">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2200" dirty="0">
                <a:solidFill>
                  <a:schemeClr val="accent2"/>
                </a:solidFill>
              </a:rPr>
              <a:t>C</a:t>
            </a:r>
            <a:r>
              <a:rPr lang="en-US" sz="2200" dirty="0" smtClean="0">
                <a:solidFill>
                  <a:schemeClr val="accent2"/>
                </a:solidFill>
              </a:rPr>
              <a:t>++ source file</a:t>
            </a:r>
          </a:p>
        </p:txBody>
      </p:sp>
      <p:sp>
        <p:nvSpPr>
          <p:cNvPr id="12" name="Right Arrow 11"/>
          <p:cNvSpPr/>
          <p:nvPr/>
        </p:nvSpPr>
        <p:spPr bwMode="auto">
          <a:xfrm>
            <a:off x="3122612" y="3295650"/>
            <a:ext cx="685800" cy="3429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 name="Right Arrow 12"/>
          <p:cNvSpPr/>
          <p:nvPr/>
        </p:nvSpPr>
        <p:spPr bwMode="auto">
          <a:xfrm>
            <a:off x="3122612" y="2228850"/>
            <a:ext cx="3276600" cy="3429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 name="Right Arrow 13"/>
          <p:cNvSpPr/>
          <p:nvPr/>
        </p:nvSpPr>
        <p:spPr bwMode="auto">
          <a:xfrm>
            <a:off x="5713412" y="3295650"/>
            <a:ext cx="685800" cy="3429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 name="Right Arrow 15"/>
          <p:cNvSpPr/>
          <p:nvPr/>
        </p:nvSpPr>
        <p:spPr bwMode="auto">
          <a:xfrm>
            <a:off x="8228012" y="2781300"/>
            <a:ext cx="685800" cy="3429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 name="Right Arrow 16"/>
          <p:cNvSpPr/>
          <p:nvPr/>
        </p:nvSpPr>
        <p:spPr bwMode="auto">
          <a:xfrm rot="5400000">
            <a:off x="9512299" y="3752850"/>
            <a:ext cx="685800" cy="3429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 xmlns:p14="http://schemas.microsoft.com/office/powerpoint/2010/main" val="332182582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Example: Target Restrictions</a:t>
            </a:r>
            <a:endParaRPr lang="en-US" dirty="0"/>
          </a:p>
        </p:txBody>
      </p:sp>
      <p:sp>
        <p:nvSpPr>
          <p:cNvPr id="7" name="Rectangle 6"/>
          <p:cNvSpPr/>
          <p:nvPr/>
        </p:nvSpPr>
        <p:spPr bwMode="auto">
          <a:xfrm>
            <a:off x="2336191" y="1154317"/>
            <a:ext cx="7313295" cy="5094083"/>
          </a:xfrm>
          <a:prstGeom prst="rect">
            <a:avLst/>
          </a:prstGeom>
          <a:no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0" numCol="1" rtlCol="0" anchor="ctr" anchorCtr="0" compatLnSpc="1">
            <a:prstTxWarp prst="textNoShape">
              <a:avLst/>
            </a:prstTxWarp>
          </a:bodyPr>
          <a:lstStyle/>
          <a:p>
            <a:pPr>
              <a:buClr>
                <a:schemeClr val="accent2"/>
              </a:buClr>
            </a:pPr>
            <a:r>
              <a:rPr lang="en-US" sz="1600" b="1" dirty="0" smtClean="0">
                <a:solidFill>
                  <a:srgbClr val="C00000"/>
                </a:solidFill>
                <a:latin typeface="Consolas" pitchFamily="49" charset="0"/>
                <a:cs typeface="Consolas" pitchFamily="49" charset="0"/>
              </a:rPr>
              <a:t>// Overload on target</a:t>
            </a:r>
          </a:p>
          <a:p>
            <a:pPr>
              <a:buClr>
                <a:schemeClr val="accent2"/>
              </a:buClr>
            </a:pPr>
            <a:endParaRPr lang="en-US" sz="1600" dirty="0">
              <a:latin typeface="Consolas" pitchFamily="49" charset="0"/>
              <a:cs typeface="Consolas" pitchFamily="49" charset="0"/>
            </a:endParaRPr>
          </a:p>
          <a:p>
            <a:pPr>
              <a:buClr>
                <a:schemeClr val="accent2"/>
              </a:buClr>
            </a:pPr>
            <a:r>
              <a:rPr lang="en-US" sz="1600" dirty="0" smtClean="0">
                <a:latin typeface="Consolas" pitchFamily="49" charset="0"/>
                <a:cs typeface="Consolas" pitchFamily="49" charset="0"/>
              </a:rPr>
              <a:t>float </a:t>
            </a:r>
            <a:r>
              <a:rPr lang="en-US" sz="1600" b="1" dirty="0" err="1" smtClean="0">
                <a:latin typeface="Consolas" pitchFamily="49" charset="0"/>
                <a:cs typeface="Consolas" pitchFamily="49" charset="0"/>
              </a:rPr>
              <a:t>cos</a:t>
            </a:r>
            <a:r>
              <a:rPr lang="en-US" sz="1600" dirty="0" smtClean="0">
                <a:latin typeface="Consolas" pitchFamily="49" charset="0"/>
                <a:cs typeface="Consolas" pitchFamily="49" charset="0"/>
              </a:rPr>
              <a:t>(float) </a:t>
            </a:r>
            <a:r>
              <a:rPr lang="en-US" sz="1600" b="1" dirty="0" smtClean="0">
                <a:latin typeface="Consolas" pitchFamily="49" charset="0"/>
                <a:cs typeface="Consolas" pitchFamily="49" charset="0"/>
              </a:rPr>
              <a:t>restrict(direct3d,fpga)</a:t>
            </a:r>
          </a:p>
          <a:p>
            <a:pPr>
              <a:buClr>
                <a:schemeClr val="accent2"/>
              </a:buClr>
            </a:pPr>
            <a:r>
              <a:rPr lang="en-US" sz="1600" dirty="0" smtClean="0">
                <a:latin typeface="Consolas" pitchFamily="49" charset="0"/>
                <a:cs typeface="Consolas" pitchFamily="49" charset="0"/>
              </a:rPr>
              <a:t>{</a:t>
            </a:r>
          </a:p>
          <a:p>
            <a:pPr>
              <a:buClr>
                <a:schemeClr val="accent2"/>
              </a:buClr>
            </a:pPr>
            <a:r>
              <a:rPr lang="en-US" sz="1600" dirty="0" smtClean="0">
                <a:solidFill>
                  <a:srgbClr val="C00000"/>
                </a:solidFill>
                <a:latin typeface="Consolas" pitchFamily="49" charset="0"/>
                <a:cs typeface="Consolas" pitchFamily="49" charset="0"/>
              </a:rPr>
              <a:t>    </a:t>
            </a:r>
            <a:r>
              <a:rPr lang="en-US" sz="1600" dirty="0" err="1" smtClean="0">
                <a:solidFill>
                  <a:srgbClr val="C00000"/>
                </a:solidFill>
                <a:latin typeface="Consolas" pitchFamily="49" charset="0"/>
                <a:cs typeface="Consolas" pitchFamily="49" charset="0"/>
              </a:rPr>
              <a:t>Baz</a:t>
            </a:r>
            <a:r>
              <a:rPr lang="en-US" sz="1600" dirty="0" smtClean="0">
                <a:solidFill>
                  <a:srgbClr val="C00000"/>
                </a:solidFill>
                <a:latin typeface="Consolas" pitchFamily="49" charset="0"/>
                <a:cs typeface="Consolas" pitchFamily="49" charset="0"/>
              </a:rPr>
              <a:t> *</a:t>
            </a:r>
            <a:r>
              <a:rPr lang="en-US" sz="1600" dirty="0" err="1" smtClean="0">
                <a:solidFill>
                  <a:srgbClr val="C00000"/>
                </a:solidFill>
                <a:latin typeface="Consolas" pitchFamily="49" charset="0"/>
                <a:cs typeface="Consolas" pitchFamily="49" charset="0"/>
              </a:rPr>
              <a:t>pBaz</a:t>
            </a:r>
            <a:r>
              <a:rPr lang="en-US" sz="1600" dirty="0" smtClean="0">
                <a:solidFill>
                  <a:srgbClr val="C00000"/>
                </a:solidFill>
                <a:latin typeface="Consolas" pitchFamily="49" charset="0"/>
                <a:cs typeface="Consolas" pitchFamily="49" charset="0"/>
              </a:rPr>
              <a:t> = new </a:t>
            </a:r>
            <a:r>
              <a:rPr lang="en-US" sz="1600" dirty="0" err="1" smtClean="0">
                <a:solidFill>
                  <a:srgbClr val="C00000"/>
                </a:solidFill>
                <a:latin typeface="Consolas" pitchFamily="49" charset="0"/>
                <a:cs typeface="Consolas" pitchFamily="49" charset="0"/>
              </a:rPr>
              <a:t>Baz</a:t>
            </a:r>
            <a:r>
              <a:rPr lang="en-US" sz="1600" dirty="0" smtClean="0">
                <a:solidFill>
                  <a:srgbClr val="C00000"/>
                </a:solidFill>
                <a:latin typeface="Consolas" pitchFamily="49" charset="0"/>
                <a:cs typeface="Consolas" pitchFamily="49" charset="0"/>
              </a:rPr>
              <a:t>(v);	// error</a:t>
            </a:r>
          </a:p>
          <a:p>
            <a:pPr>
              <a:buClr>
                <a:schemeClr val="accent2"/>
              </a:buClr>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return _</a:t>
            </a:r>
            <a:r>
              <a:rPr lang="en-US" sz="1600" dirty="0" err="1" smtClean="0">
                <a:latin typeface="Consolas" pitchFamily="49" charset="0"/>
                <a:cs typeface="Consolas" pitchFamily="49" charset="0"/>
              </a:rPr>
              <a:t>TaylorSeries_cos</a:t>
            </a:r>
            <a:r>
              <a:rPr lang="en-US" sz="1600" dirty="0" smtClean="0">
                <a:latin typeface="Consolas" pitchFamily="49" charset="0"/>
                <a:cs typeface="Consolas" pitchFamily="49" charset="0"/>
              </a:rPr>
              <a:t>(v);</a:t>
            </a:r>
          </a:p>
          <a:p>
            <a:pPr>
              <a:buClr>
                <a:schemeClr val="accent2"/>
              </a:buClr>
            </a:pPr>
            <a:r>
              <a:rPr lang="en-US" sz="1600" dirty="0" smtClean="0">
                <a:latin typeface="Consolas" pitchFamily="49" charset="0"/>
                <a:cs typeface="Consolas" pitchFamily="49" charset="0"/>
              </a:rPr>
              <a:t>}</a:t>
            </a:r>
          </a:p>
          <a:p>
            <a:pPr>
              <a:buClr>
                <a:schemeClr val="accent2"/>
              </a:buClr>
            </a:pPr>
            <a:endParaRPr lang="en-US" sz="1600" dirty="0" smtClean="0">
              <a:latin typeface="Consolas" pitchFamily="49" charset="0"/>
              <a:cs typeface="Consolas" pitchFamily="49" charset="0"/>
            </a:endParaRPr>
          </a:p>
          <a:p>
            <a:pPr>
              <a:buClr>
                <a:schemeClr val="accent2"/>
              </a:buClr>
            </a:pPr>
            <a:r>
              <a:rPr lang="en-US" sz="1600" dirty="0" smtClean="0">
                <a:latin typeface="Consolas" pitchFamily="49" charset="0"/>
                <a:cs typeface="Consolas" pitchFamily="49" charset="0"/>
              </a:rPr>
              <a:t>float </a:t>
            </a:r>
            <a:r>
              <a:rPr lang="en-US" sz="1600" b="1" dirty="0" err="1" smtClean="0">
                <a:latin typeface="Consolas" pitchFamily="49" charset="0"/>
                <a:cs typeface="Consolas" pitchFamily="49" charset="0"/>
              </a:rPr>
              <a:t>cos</a:t>
            </a:r>
            <a:r>
              <a:rPr lang="en-US" sz="1600" dirty="0" smtClean="0">
                <a:latin typeface="Consolas" pitchFamily="49" charset="0"/>
                <a:cs typeface="Consolas" pitchFamily="49" charset="0"/>
              </a:rPr>
              <a:t>(float v) </a:t>
            </a:r>
            <a:r>
              <a:rPr lang="en-US" sz="1600" b="1" dirty="0" smtClean="0">
                <a:latin typeface="Consolas" pitchFamily="49" charset="0"/>
                <a:cs typeface="Consolas" pitchFamily="49" charset="0"/>
              </a:rPr>
              <a:t>restrict(</a:t>
            </a:r>
            <a:r>
              <a:rPr lang="en-US" sz="1600" b="1" dirty="0" err="1" smtClean="0">
                <a:latin typeface="Consolas" pitchFamily="49" charset="0"/>
                <a:cs typeface="Consolas" pitchFamily="49" charset="0"/>
              </a:rPr>
              <a:t>cpu</a:t>
            </a:r>
            <a:r>
              <a:rPr lang="en-US" sz="1600" b="1" dirty="0" smtClean="0">
                <a:latin typeface="Consolas" pitchFamily="49" charset="0"/>
                <a:cs typeface="Consolas" pitchFamily="49" charset="0"/>
              </a:rPr>
              <a:t>)</a:t>
            </a:r>
          </a:p>
          <a:p>
            <a:pPr>
              <a:buClr>
                <a:schemeClr val="accent2"/>
              </a:buClr>
            </a:pPr>
            <a:r>
              <a:rPr lang="en-US" sz="1600" dirty="0" smtClean="0">
                <a:latin typeface="Consolas" pitchFamily="49" charset="0"/>
                <a:cs typeface="Consolas" pitchFamily="49" charset="0"/>
              </a:rPr>
              <a:t>{</a:t>
            </a:r>
          </a:p>
          <a:p>
            <a:pPr>
              <a:buClr>
                <a:schemeClr val="accent2"/>
              </a:buClr>
            </a:pPr>
            <a:r>
              <a:rPr lang="en-US" sz="1600" dirty="0" smtClean="0">
                <a:latin typeface="Consolas" pitchFamily="49" charset="0"/>
                <a:cs typeface="Consolas" pitchFamily="49" charset="0"/>
              </a:rPr>
              <a:t>    return _x64_FastCos(v);</a:t>
            </a:r>
          </a:p>
          <a:p>
            <a:pPr>
              <a:buClr>
                <a:schemeClr val="accent2"/>
              </a:buClr>
            </a:pPr>
            <a:r>
              <a:rPr lang="en-US" sz="1600" dirty="0" smtClean="0">
                <a:latin typeface="Consolas" pitchFamily="49" charset="0"/>
                <a:cs typeface="Consolas" pitchFamily="49" charset="0"/>
              </a:rPr>
              <a:t>}</a:t>
            </a:r>
          </a:p>
          <a:p>
            <a:pPr>
              <a:buClr>
                <a:schemeClr val="accent2"/>
              </a:buClr>
            </a:pPr>
            <a:endParaRPr lang="en-US" sz="1600" dirty="0" smtClean="0">
              <a:latin typeface="Consolas" pitchFamily="49" charset="0"/>
              <a:cs typeface="Consolas" pitchFamily="49" charset="0"/>
            </a:endParaRPr>
          </a:p>
          <a:p>
            <a:pPr>
              <a:buClr>
                <a:schemeClr val="accent2"/>
              </a:buClr>
            </a:pPr>
            <a:endParaRPr lang="en-US" sz="1600" dirty="0">
              <a:latin typeface="Consolas" pitchFamily="49" charset="0"/>
              <a:cs typeface="Consolas" pitchFamily="49" charset="0"/>
            </a:endParaRPr>
          </a:p>
          <a:p>
            <a:pPr>
              <a:buClr>
                <a:schemeClr val="accent2"/>
              </a:buClr>
            </a:pPr>
            <a:r>
              <a:rPr lang="en-US" sz="1600" b="1" dirty="0">
                <a:solidFill>
                  <a:srgbClr val="C00000"/>
                </a:solidFill>
                <a:latin typeface="Consolas" pitchFamily="49" charset="0"/>
                <a:cs typeface="Consolas" pitchFamily="49" charset="0"/>
              </a:rPr>
              <a:t>// Target-polymorphic call site</a:t>
            </a:r>
          </a:p>
          <a:p>
            <a:pPr>
              <a:buClr>
                <a:schemeClr val="accent2"/>
              </a:buClr>
            </a:pPr>
            <a:endParaRPr lang="en-US" sz="1600" dirty="0">
              <a:latin typeface="Consolas" pitchFamily="49" charset="0"/>
              <a:cs typeface="Consolas" pitchFamily="49" charset="0"/>
            </a:endParaRPr>
          </a:p>
          <a:p>
            <a:pPr>
              <a:buClr>
                <a:schemeClr val="accent2"/>
              </a:buClr>
            </a:pPr>
            <a:r>
              <a:rPr lang="en-US" sz="1600" dirty="0" smtClean="0">
                <a:latin typeface="Consolas" pitchFamily="49" charset="0"/>
                <a:cs typeface="Consolas" pitchFamily="49" charset="0"/>
              </a:rPr>
              <a:t>float foo(float v)</a:t>
            </a:r>
            <a:endParaRPr lang="en-US" sz="1600" b="1" dirty="0" smtClean="0">
              <a:latin typeface="Consolas" pitchFamily="49" charset="0"/>
              <a:cs typeface="Consolas" pitchFamily="49" charset="0"/>
            </a:endParaRPr>
          </a:p>
          <a:p>
            <a:pPr>
              <a:buClr>
                <a:schemeClr val="accent2"/>
              </a:buClr>
            </a:pPr>
            <a:r>
              <a:rPr lang="en-US" sz="1600" dirty="0" smtClean="0">
                <a:latin typeface="Consolas" pitchFamily="49" charset="0"/>
                <a:cs typeface="Consolas" pitchFamily="49" charset="0"/>
              </a:rPr>
              <a:t>{</a:t>
            </a:r>
          </a:p>
          <a:p>
            <a:pPr>
              <a:buClr>
                <a:schemeClr val="accent2"/>
              </a:buClr>
            </a:pPr>
            <a:r>
              <a:rPr lang="en-US" sz="1600" dirty="0" smtClean="0">
                <a:latin typeface="Consolas" pitchFamily="49" charset="0"/>
                <a:cs typeface="Consolas" pitchFamily="49" charset="0"/>
              </a:rPr>
              <a:t>    return </a:t>
            </a:r>
            <a:r>
              <a:rPr lang="en-US" sz="1600" dirty="0" err="1" smtClean="0">
                <a:latin typeface="Consolas" pitchFamily="49" charset="0"/>
                <a:cs typeface="Consolas" pitchFamily="49" charset="0"/>
              </a:rPr>
              <a:t>cos</a:t>
            </a:r>
            <a:r>
              <a:rPr lang="en-US" sz="1600" dirty="0" smtClean="0">
                <a:latin typeface="Consolas" pitchFamily="49" charset="0"/>
                <a:cs typeface="Consolas" pitchFamily="49" charset="0"/>
              </a:rPr>
              <a:t>(v);</a:t>
            </a:r>
          </a:p>
          <a:p>
            <a:pPr>
              <a:buClr>
                <a:schemeClr val="accent2"/>
              </a:buClr>
            </a:pPr>
            <a:r>
              <a:rPr lang="en-US" sz="1600" dirty="0" smtClean="0">
                <a:latin typeface="Consolas" pitchFamily="49" charset="0"/>
                <a:cs typeface="Consolas" pitchFamily="49" charset="0"/>
              </a:rPr>
              <a:t>}</a:t>
            </a:r>
          </a:p>
        </p:txBody>
      </p:sp>
    </p:spTree>
    <p:extLst>
      <p:ext uri="{BB962C8B-B14F-4D97-AF65-F5344CB8AC3E}">
        <p14:creationId xmlns="" xmlns:p14="http://schemas.microsoft.com/office/powerpoint/2010/main" val="32694422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‘auto’ restriction specifier</a:t>
            </a:r>
            <a:endParaRPr lang="en-US" dirty="0">
              <a:solidFill>
                <a:srgbClr val="C00000"/>
              </a:solidFill>
            </a:endParaRPr>
          </a:p>
        </p:txBody>
      </p:sp>
      <p:sp>
        <p:nvSpPr>
          <p:cNvPr id="5" name="Content Placeholder 2"/>
          <p:cNvSpPr>
            <a:spLocks noGrp="1"/>
          </p:cNvSpPr>
          <p:nvPr>
            <p:ph idx="1"/>
          </p:nvPr>
        </p:nvSpPr>
        <p:spPr>
          <a:xfrm>
            <a:off x="7516442" y="1013791"/>
            <a:ext cx="4367662" cy="5158409"/>
          </a:xfrm>
        </p:spPr>
        <p:txBody>
          <a:bodyPr>
            <a:normAutofit/>
          </a:bodyPr>
          <a:lstStyle/>
          <a:p>
            <a:r>
              <a:rPr lang="en-US" sz="2000" dirty="0" smtClean="0"/>
              <a:t>Lets the compiler decide effective restrictions for inline functions (not for forward declarations)</a:t>
            </a:r>
          </a:p>
          <a:p>
            <a:endParaRPr lang="en-US" sz="2000" dirty="0" smtClean="0"/>
          </a:p>
          <a:p>
            <a:r>
              <a:rPr lang="en-US" sz="2000" b="1" dirty="0" smtClean="0"/>
              <a:t>Directly using existing template types and algorithms (and new ones) without annotation</a:t>
            </a:r>
          </a:p>
          <a:p>
            <a:r>
              <a:rPr lang="en-US" sz="2000" dirty="0" err="1" smtClean="0"/>
              <a:t>std</a:t>
            </a:r>
            <a:r>
              <a:rPr lang="en-US" sz="2000" dirty="0" smtClean="0"/>
              <a:t>::complex class</a:t>
            </a:r>
          </a:p>
          <a:p>
            <a:r>
              <a:rPr lang="en-US" sz="2000" dirty="0" err="1" smtClean="0"/>
              <a:t>std</a:t>
            </a:r>
            <a:r>
              <a:rPr lang="en-US" sz="2000" dirty="0" smtClean="0"/>
              <a:t>::</a:t>
            </a:r>
            <a:r>
              <a:rPr lang="en-US" sz="2000" dirty="0" err="1" smtClean="0"/>
              <a:t>for_each</a:t>
            </a:r>
            <a:r>
              <a:rPr lang="en-US" sz="2000" dirty="0" smtClean="0"/>
              <a:t> algorithm</a:t>
            </a:r>
          </a:p>
          <a:p>
            <a:r>
              <a:rPr lang="en-US" sz="2000" dirty="0" smtClean="0"/>
              <a:t>…</a:t>
            </a:r>
          </a:p>
        </p:txBody>
      </p:sp>
      <p:sp>
        <p:nvSpPr>
          <p:cNvPr id="7" name="Rectangle 6"/>
          <p:cNvSpPr/>
          <p:nvPr/>
        </p:nvSpPr>
        <p:spPr bwMode="auto">
          <a:xfrm>
            <a:off x="507868" y="1066800"/>
            <a:ext cx="6805427" cy="1676400"/>
          </a:xfrm>
          <a:prstGeom prst="rect">
            <a:avLst/>
          </a:prstGeom>
          <a:no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0" numCol="1" rtlCol="0" anchor="ctr" anchorCtr="0" compatLnSpc="1">
            <a:prstTxWarp prst="textNoShape">
              <a:avLst/>
            </a:prstTxWarp>
          </a:bodyPr>
          <a:lstStyle/>
          <a:p>
            <a:pPr lvl="0">
              <a:buClr>
                <a:schemeClr val="accent2">
                  <a:lumMod val="75000"/>
                </a:schemeClr>
              </a:buClr>
            </a:pPr>
            <a:r>
              <a:rPr lang="en-US" sz="1600" dirty="0" smtClean="0">
                <a:solidFill>
                  <a:schemeClr val="tx1"/>
                </a:solidFill>
                <a:latin typeface="Consolas" pitchFamily="49" charset="0"/>
                <a:cs typeface="Consolas" pitchFamily="49" charset="0"/>
              </a:rPr>
              <a:t>template &lt;</a:t>
            </a:r>
            <a:r>
              <a:rPr lang="en-US" sz="1600" dirty="0" err="1" smtClean="0">
                <a:solidFill>
                  <a:schemeClr val="tx1"/>
                </a:solidFill>
                <a:latin typeface="Consolas" pitchFamily="49" charset="0"/>
                <a:cs typeface="Consolas" pitchFamily="49" charset="0"/>
              </a:rPr>
              <a:t>typename</a:t>
            </a:r>
            <a:r>
              <a:rPr lang="en-US" sz="1600" dirty="0" smtClean="0">
                <a:solidFill>
                  <a:schemeClr val="tx1"/>
                </a:solidFill>
                <a:latin typeface="Consolas" pitchFamily="49" charset="0"/>
                <a:cs typeface="Consolas" pitchFamily="49" charset="0"/>
              </a:rPr>
              <a:t> </a:t>
            </a:r>
            <a:r>
              <a:rPr lang="en-US" sz="1600" dirty="0" err="1" smtClean="0">
                <a:solidFill>
                  <a:schemeClr val="tx1"/>
                </a:solidFill>
                <a:latin typeface="Consolas" pitchFamily="49" charset="0"/>
                <a:cs typeface="Consolas" pitchFamily="49" charset="0"/>
              </a:rPr>
              <a:t>Func</a:t>
            </a:r>
            <a:r>
              <a:rPr lang="en-US" sz="1600" dirty="0">
                <a:solidFill>
                  <a:schemeClr val="tx1"/>
                </a:solidFill>
                <a:latin typeface="Consolas" pitchFamily="49" charset="0"/>
                <a:cs typeface="Consolas" pitchFamily="49" charset="0"/>
              </a:rPr>
              <a:t>&gt;</a:t>
            </a:r>
            <a:endParaRPr lang="en-US" sz="1600" dirty="0" smtClean="0">
              <a:solidFill>
                <a:schemeClr val="tx1"/>
              </a:solidFill>
              <a:latin typeface="Consolas" pitchFamily="49" charset="0"/>
              <a:cs typeface="Consolas" pitchFamily="49" charset="0"/>
            </a:endParaRPr>
          </a:p>
          <a:p>
            <a:pPr lvl="0">
              <a:buClr>
                <a:schemeClr val="accent2">
                  <a:lumMod val="75000"/>
                </a:schemeClr>
              </a:buClr>
            </a:pPr>
            <a:r>
              <a:rPr lang="en-US" sz="1600" dirty="0" smtClean="0">
                <a:solidFill>
                  <a:schemeClr val="tx1"/>
                </a:solidFill>
                <a:latin typeface="Consolas" pitchFamily="49" charset="0"/>
                <a:cs typeface="Consolas" pitchFamily="49" charset="0"/>
              </a:rPr>
              <a:t>inline void </a:t>
            </a:r>
            <a:r>
              <a:rPr lang="en-US" sz="1600" dirty="0" err="1" smtClean="0">
                <a:solidFill>
                  <a:schemeClr val="tx1"/>
                </a:solidFill>
                <a:latin typeface="Consolas" pitchFamily="49" charset="0"/>
                <a:cs typeface="Consolas" pitchFamily="49" charset="0"/>
              </a:rPr>
              <a:t>my_generic_algorithm</a:t>
            </a:r>
            <a:r>
              <a:rPr lang="en-US" sz="1600" dirty="0" smtClean="0">
                <a:solidFill>
                  <a:schemeClr val="tx1"/>
                </a:solidFill>
                <a:latin typeface="Consolas" pitchFamily="49" charset="0"/>
                <a:cs typeface="Consolas" pitchFamily="49" charset="0"/>
              </a:rPr>
              <a:t>(</a:t>
            </a:r>
            <a:r>
              <a:rPr lang="en-US" sz="1600" dirty="0" err="1" smtClean="0">
                <a:solidFill>
                  <a:schemeClr val="tx1"/>
                </a:solidFill>
                <a:latin typeface="Consolas" pitchFamily="49" charset="0"/>
                <a:cs typeface="Consolas" pitchFamily="49" charset="0"/>
              </a:rPr>
              <a:t>Func</a:t>
            </a:r>
            <a:r>
              <a:rPr lang="en-US" sz="1600" dirty="0" smtClean="0">
                <a:solidFill>
                  <a:schemeClr val="tx1"/>
                </a:solidFill>
                <a:latin typeface="Consolas" pitchFamily="49" charset="0"/>
                <a:cs typeface="Consolas" pitchFamily="49" charset="0"/>
              </a:rPr>
              <a:t> f) </a:t>
            </a:r>
            <a:r>
              <a:rPr lang="en-US" sz="1600" dirty="0" smtClean="0">
                <a:solidFill>
                  <a:srgbClr val="C00000"/>
                </a:solidFill>
                <a:latin typeface="Consolas" pitchFamily="49" charset="0"/>
                <a:cs typeface="Consolas" pitchFamily="49" charset="0"/>
              </a:rPr>
              <a:t>restrict(auto)</a:t>
            </a:r>
            <a:endParaRPr lang="en-US" sz="1600" dirty="0">
              <a:solidFill>
                <a:srgbClr val="C00000"/>
              </a:solidFill>
              <a:latin typeface="Consolas" pitchFamily="49" charset="0"/>
              <a:cs typeface="Consolas" pitchFamily="49" charset="0"/>
            </a:endParaRPr>
          </a:p>
          <a:p>
            <a:pPr lvl="0">
              <a:buClr>
                <a:schemeClr val="accent2">
                  <a:lumMod val="75000"/>
                </a:schemeClr>
              </a:buClr>
            </a:pPr>
            <a:r>
              <a:rPr lang="en-US" sz="1600" dirty="0">
                <a:solidFill>
                  <a:schemeClr val="tx1"/>
                </a:solidFill>
                <a:latin typeface="Consolas" pitchFamily="49" charset="0"/>
                <a:cs typeface="Consolas" pitchFamily="49" charset="0"/>
              </a:rPr>
              <a:t>{</a:t>
            </a:r>
          </a:p>
          <a:p>
            <a:pPr lvl="0">
              <a:buClr>
                <a:schemeClr val="accent2">
                  <a:lumMod val="75000"/>
                </a:schemeClr>
              </a:buClr>
            </a:pPr>
            <a:r>
              <a:rPr lang="en-US" sz="1600" dirty="0" smtClean="0">
                <a:solidFill>
                  <a:schemeClr val="tx1"/>
                </a:solidFill>
                <a:latin typeface="Consolas" pitchFamily="49" charset="0"/>
                <a:cs typeface="Consolas" pitchFamily="49" charset="0"/>
              </a:rPr>
              <a:t>   f();</a:t>
            </a:r>
          </a:p>
          <a:p>
            <a:pPr lvl="0">
              <a:buClr>
                <a:schemeClr val="accent2">
                  <a:lumMod val="75000"/>
                </a:schemeClr>
              </a:buClr>
            </a:pPr>
            <a:r>
              <a:rPr lang="en-US" sz="1600" dirty="0" smtClean="0">
                <a:solidFill>
                  <a:schemeClr val="tx1"/>
                </a:solidFill>
                <a:latin typeface="Consolas" pitchFamily="49" charset="0"/>
                <a:cs typeface="Consolas" pitchFamily="49" charset="0"/>
              </a:rPr>
              <a:t>}</a:t>
            </a:r>
          </a:p>
        </p:txBody>
      </p:sp>
      <p:sp>
        <p:nvSpPr>
          <p:cNvPr id="6" name="Title 1"/>
          <p:cNvSpPr txBox="1">
            <a:spLocks/>
          </p:cNvSpPr>
          <p:nvPr/>
        </p:nvSpPr>
        <p:spPr>
          <a:xfrm>
            <a:off x="519113" y="2985802"/>
            <a:ext cx="11173090" cy="443198"/>
          </a:xfrm>
          <a:prstGeom prst="rect">
            <a:avLst/>
          </a:prstGeom>
        </p:spPr>
        <p:txBody>
          <a:bodyPr vert="horz" wrap="square" lIns="0" tIns="0" rIns="0" bIns="0" rtlCol="0" anchor="t">
            <a:spAutoFit/>
          </a:bodyPr>
          <a:lstStyle>
            <a:lvl1pPr algn="l" defTabSz="713295" rtl="0" eaLnBrk="1" latinLnBrk="0" hangingPunct="1">
              <a:lnSpc>
                <a:spcPct val="90000"/>
              </a:lnSpc>
              <a:spcBef>
                <a:spcPct val="0"/>
              </a:spcBef>
              <a:buNone/>
              <a:defRPr lang="en-US" sz="3700" b="0" kern="1200" cap="none" spc="-117" dirty="0" smtClean="0">
                <a:ln w="3175">
                  <a:noFill/>
                </a:ln>
                <a:gradFill flip="none" rotWithShape="1">
                  <a:gsLst>
                    <a:gs pos="0">
                      <a:schemeClr val="accent2"/>
                    </a:gs>
                    <a:gs pos="86000">
                      <a:schemeClr val="accent2"/>
                    </a:gs>
                  </a:gsLst>
                  <a:lin ang="5400000" scaled="0"/>
                  <a:tileRect/>
                </a:gradFill>
                <a:effectLst/>
                <a:latin typeface="Calibri" pitchFamily="34" charset="0"/>
                <a:ea typeface="+mn-ea"/>
                <a:cs typeface="Calibri" pitchFamily="34" charset="0"/>
              </a:defRPr>
            </a:lvl1pPr>
          </a:lstStyle>
          <a:p>
            <a:r>
              <a:rPr lang="en-US" sz="3200" dirty="0" smtClean="0">
                <a:solidFill>
                  <a:srgbClr val="C00000"/>
                </a:solidFill>
              </a:rPr>
              <a:t>Inferring ‘auto’</a:t>
            </a:r>
            <a:endParaRPr lang="en-US" sz="3200" dirty="0">
              <a:solidFill>
                <a:srgbClr val="C00000"/>
              </a:solidFill>
            </a:endParaRPr>
          </a:p>
        </p:txBody>
      </p:sp>
      <p:sp>
        <p:nvSpPr>
          <p:cNvPr id="8" name="Rectangle 7"/>
          <p:cNvSpPr/>
          <p:nvPr/>
        </p:nvSpPr>
        <p:spPr bwMode="auto">
          <a:xfrm>
            <a:off x="507868" y="3505200"/>
            <a:ext cx="6805427" cy="2743200"/>
          </a:xfrm>
          <a:prstGeom prst="rect">
            <a:avLst/>
          </a:prstGeom>
          <a:solidFill>
            <a:srgbClr val="FFFFCC">
              <a:alpha val="32000"/>
            </a:srgbClr>
          </a:soli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0" numCol="1" rtlCol="0" anchor="ctr" anchorCtr="0" compatLnSpc="1">
            <a:prstTxWarp prst="textNoShape">
              <a:avLst/>
            </a:prstTxWarp>
          </a:bodyPr>
          <a:lstStyle/>
          <a:p>
            <a:pPr lvl="0">
              <a:buClr>
                <a:schemeClr val="accent2">
                  <a:lumMod val="75000"/>
                </a:schemeClr>
              </a:buClr>
            </a:pPr>
            <a:r>
              <a:rPr lang="en-US" sz="1600" dirty="0" smtClean="0">
                <a:solidFill>
                  <a:srgbClr val="C00000"/>
                </a:solidFill>
                <a:latin typeface="Consolas" pitchFamily="49" charset="0"/>
                <a:cs typeface="Consolas" pitchFamily="49" charset="0"/>
              </a:rPr>
              <a:t>// Compile with /</a:t>
            </a:r>
            <a:r>
              <a:rPr lang="en-US" sz="1600" dirty="0" err="1" smtClean="0">
                <a:solidFill>
                  <a:srgbClr val="C00000"/>
                </a:solidFill>
                <a:latin typeface="Consolas" pitchFamily="49" charset="0"/>
                <a:cs typeface="Consolas" pitchFamily="49" charset="0"/>
              </a:rPr>
              <a:t>Zauto</a:t>
            </a:r>
            <a:endParaRPr lang="en-US" sz="1600" dirty="0" smtClean="0">
              <a:solidFill>
                <a:srgbClr val="C00000"/>
              </a:solidFill>
              <a:latin typeface="Consolas" pitchFamily="49" charset="0"/>
              <a:cs typeface="Consolas" pitchFamily="49" charset="0"/>
            </a:endParaRPr>
          </a:p>
          <a:p>
            <a:pPr lvl="0">
              <a:buClr>
                <a:schemeClr val="accent2">
                  <a:lumMod val="75000"/>
                </a:schemeClr>
              </a:buClr>
            </a:pPr>
            <a:r>
              <a:rPr lang="en-US" sz="1600" dirty="0" smtClean="0">
                <a:solidFill>
                  <a:schemeClr val="tx1"/>
                </a:solidFill>
                <a:latin typeface="Consolas" pitchFamily="49" charset="0"/>
                <a:cs typeface="Consolas" pitchFamily="49" charset="0"/>
              </a:rPr>
              <a:t>namespace </a:t>
            </a:r>
            <a:r>
              <a:rPr lang="en-US" sz="1600" b="1" dirty="0" err="1" smtClean="0">
                <a:solidFill>
                  <a:schemeClr val="tx1"/>
                </a:solidFill>
                <a:latin typeface="Consolas" pitchFamily="49" charset="0"/>
                <a:cs typeface="Consolas" pitchFamily="49" charset="0"/>
              </a:rPr>
              <a:t>std</a:t>
            </a:r>
            <a:r>
              <a:rPr lang="en-US" sz="1600" dirty="0" smtClean="0">
                <a:solidFill>
                  <a:schemeClr val="tx1"/>
                </a:solidFill>
                <a:latin typeface="Consolas" pitchFamily="49" charset="0"/>
                <a:cs typeface="Consolas" pitchFamily="49" charset="0"/>
              </a:rPr>
              <a:t> {</a:t>
            </a:r>
          </a:p>
          <a:p>
            <a:pPr lvl="0">
              <a:buClr>
                <a:schemeClr val="accent2">
                  <a:lumMod val="75000"/>
                </a:schemeClr>
              </a:buClr>
            </a:pPr>
            <a:r>
              <a:rPr lang="en-US" sz="1600" dirty="0" smtClean="0">
                <a:solidFill>
                  <a:schemeClr val="tx1"/>
                </a:solidFill>
                <a:latin typeface="Consolas" pitchFamily="49" charset="0"/>
                <a:cs typeface="Consolas" pitchFamily="49" charset="0"/>
              </a:rPr>
              <a:t>  template &lt;</a:t>
            </a:r>
            <a:r>
              <a:rPr lang="en-US" sz="1600" dirty="0" err="1" smtClean="0">
                <a:solidFill>
                  <a:schemeClr val="tx1"/>
                </a:solidFill>
                <a:latin typeface="Consolas" pitchFamily="49" charset="0"/>
                <a:cs typeface="Consolas" pitchFamily="49" charset="0"/>
              </a:rPr>
              <a:t>typename</a:t>
            </a:r>
            <a:r>
              <a:rPr lang="en-US" sz="1600" dirty="0" smtClean="0">
                <a:solidFill>
                  <a:schemeClr val="tx1"/>
                </a:solidFill>
                <a:latin typeface="Consolas" pitchFamily="49" charset="0"/>
                <a:cs typeface="Consolas" pitchFamily="49" charset="0"/>
              </a:rPr>
              <a:t> II, </a:t>
            </a:r>
            <a:r>
              <a:rPr lang="en-US" sz="1600" dirty="0" err="1" smtClean="0">
                <a:solidFill>
                  <a:schemeClr val="tx1"/>
                </a:solidFill>
                <a:latin typeface="Consolas" pitchFamily="49" charset="0"/>
                <a:cs typeface="Consolas" pitchFamily="49" charset="0"/>
              </a:rPr>
              <a:t>typename</a:t>
            </a:r>
            <a:r>
              <a:rPr lang="en-US" sz="1600" dirty="0" smtClean="0">
                <a:solidFill>
                  <a:schemeClr val="tx1"/>
                </a:solidFill>
                <a:latin typeface="Consolas" pitchFamily="49" charset="0"/>
                <a:cs typeface="Consolas" pitchFamily="49" charset="0"/>
              </a:rPr>
              <a:t> </a:t>
            </a:r>
            <a:r>
              <a:rPr lang="en-US" sz="1600" dirty="0" err="1" smtClean="0">
                <a:solidFill>
                  <a:schemeClr val="tx1"/>
                </a:solidFill>
                <a:latin typeface="Consolas" pitchFamily="49" charset="0"/>
                <a:cs typeface="Consolas" pitchFamily="49" charset="0"/>
              </a:rPr>
              <a:t>Func</a:t>
            </a:r>
            <a:r>
              <a:rPr lang="en-US" sz="1600" dirty="0">
                <a:solidFill>
                  <a:schemeClr val="tx1"/>
                </a:solidFill>
                <a:latin typeface="Consolas" pitchFamily="49" charset="0"/>
                <a:cs typeface="Consolas" pitchFamily="49" charset="0"/>
              </a:rPr>
              <a:t>&gt;</a:t>
            </a:r>
            <a:endParaRPr lang="en-US" sz="1600" dirty="0" smtClean="0">
              <a:solidFill>
                <a:schemeClr val="tx1"/>
              </a:solidFill>
              <a:latin typeface="Consolas" pitchFamily="49" charset="0"/>
              <a:cs typeface="Consolas" pitchFamily="49" charset="0"/>
            </a:endParaRPr>
          </a:p>
          <a:p>
            <a:pPr lvl="0">
              <a:buClr>
                <a:schemeClr val="accent2">
                  <a:lumMod val="75000"/>
                </a:schemeClr>
              </a:buClr>
            </a:pPr>
            <a:r>
              <a:rPr lang="en-US" sz="1600" dirty="0" smtClean="0">
                <a:solidFill>
                  <a:schemeClr val="tx1"/>
                </a:solidFill>
                <a:latin typeface="Consolas" pitchFamily="49" charset="0"/>
                <a:cs typeface="Consolas" pitchFamily="49" charset="0"/>
              </a:rPr>
              <a:t>  </a:t>
            </a:r>
            <a:r>
              <a:rPr lang="en-US" sz="1600" dirty="0" err="1" smtClean="0">
                <a:solidFill>
                  <a:schemeClr val="tx1"/>
                </a:solidFill>
                <a:latin typeface="Consolas" pitchFamily="49" charset="0"/>
                <a:cs typeface="Consolas" pitchFamily="49" charset="0"/>
              </a:rPr>
              <a:t>Func</a:t>
            </a:r>
            <a:r>
              <a:rPr lang="en-US" sz="1600" dirty="0" smtClean="0">
                <a:solidFill>
                  <a:schemeClr val="tx1"/>
                </a:solidFill>
                <a:latin typeface="Consolas" pitchFamily="49" charset="0"/>
                <a:cs typeface="Consolas" pitchFamily="49" charset="0"/>
              </a:rPr>
              <a:t> </a:t>
            </a:r>
            <a:r>
              <a:rPr lang="en-US" sz="1600" b="1" dirty="0" err="1" smtClean="0">
                <a:solidFill>
                  <a:schemeClr val="tx1"/>
                </a:solidFill>
                <a:latin typeface="Consolas" pitchFamily="49" charset="0"/>
                <a:cs typeface="Consolas" pitchFamily="49" charset="0"/>
              </a:rPr>
              <a:t>for_each</a:t>
            </a:r>
            <a:r>
              <a:rPr lang="en-US" sz="1600" dirty="0" smtClean="0">
                <a:solidFill>
                  <a:schemeClr val="tx1"/>
                </a:solidFill>
                <a:latin typeface="Consolas" pitchFamily="49" charset="0"/>
                <a:cs typeface="Consolas" pitchFamily="49" charset="0"/>
              </a:rPr>
              <a:t>(II first, II last, </a:t>
            </a:r>
            <a:r>
              <a:rPr lang="en-US" sz="1600" dirty="0" err="1" smtClean="0">
                <a:solidFill>
                  <a:schemeClr val="tx1"/>
                </a:solidFill>
                <a:latin typeface="Consolas" pitchFamily="49" charset="0"/>
                <a:cs typeface="Consolas" pitchFamily="49" charset="0"/>
              </a:rPr>
              <a:t>Func</a:t>
            </a:r>
            <a:r>
              <a:rPr lang="en-US" sz="1600" dirty="0" smtClean="0">
                <a:solidFill>
                  <a:schemeClr val="tx1"/>
                </a:solidFill>
                <a:latin typeface="Consolas" pitchFamily="49" charset="0"/>
                <a:cs typeface="Consolas" pitchFamily="49" charset="0"/>
              </a:rPr>
              <a:t> f) </a:t>
            </a:r>
          </a:p>
          <a:p>
            <a:pPr lvl="0">
              <a:buClr>
                <a:schemeClr val="accent2">
                  <a:lumMod val="75000"/>
                </a:schemeClr>
              </a:buClr>
            </a:pPr>
            <a:r>
              <a:rPr lang="en-US" sz="1600" b="1" dirty="0">
                <a:solidFill>
                  <a:schemeClr val="tx1"/>
                </a:solidFill>
                <a:latin typeface="Consolas" pitchFamily="49" charset="0"/>
                <a:cs typeface="Consolas" pitchFamily="49" charset="0"/>
              </a:rPr>
              <a:t> </a:t>
            </a:r>
            <a:r>
              <a:rPr lang="en-US" sz="1600" b="1" dirty="0" smtClean="0">
                <a:solidFill>
                  <a:schemeClr val="tx1"/>
                </a:solidFill>
                <a:latin typeface="Consolas" pitchFamily="49" charset="0"/>
                <a:cs typeface="Consolas" pitchFamily="49" charset="0"/>
              </a:rPr>
              <a:t>      </a:t>
            </a:r>
            <a:r>
              <a:rPr lang="en-US" sz="1600" b="1" dirty="0" smtClean="0">
                <a:solidFill>
                  <a:srgbClr val="C00000"/>
                </a:solidFill>
                <a:latin typeface="Consolas" pitchFamily="49" charset="0"/>
                <a:cs typeface="Consolas" pitchFamily="49" charset="0"/>
              </a:rPr>
              <a:t>// implies restrict(</a:t>
            </a:r>
            <a:r>
              <a:rPr lang="en-US" sz="1600" b="1" dirty="0" err="1" smtClean="0">
                <a:solidFill>
                  <a:srgbClr val="C00000"/>
                </a:solidFill>
                <a:latin typeface="Consolas" pitchFamily="49" charset="0"/>
                <a:cs typeface="Consolas" pitchFamily="49" charset="0"/>
              </a:rPr>
              <a:t>cpu,auto</a:t>
            </a:r>
            <a:r>
              <a:rPr lang="en-US" sz="1600" b="1" dirty="0" smtClean="0">
                <a:solidFill>
                  <a:srgbClr val="C00000"/>
                </a:solidFill>
                <a:latin typeface="Consolas" pitchFamily="49" charset="0"/>
                <a:cs typeface="Consolas" pitchFamily="49" charset="0"/>
              </a:rPr>
              <a:t>)</a:t>
            </a:r>
            <a:endParaRPr lang="en-US" sz="1600" b="1" dirty="0">
              <a:solidFill>
                <a:srgbClr val="C00000"/>
              </a:solidFill>
              <a:latin typeface="Consolas" pitchFamily="49" charset="0"/>
              <a:cs typeface="Consolas" pitchFamily="49" charset="0"/>
            </a:endParaRPr>
          </a:p>
          <a:p>
            <a:pPr lvl="0">
              <a:buClr>
                <a:schemeClr val="accent2">
                  <a:lumMod val="75000"/>
                </a:schemeClr>
              </a:buClr>
            </a:pPr>
            <a:r>
              <a:rPr lang="en-US" sz="1600" dirty="0" smtClean="0">
                <a:solidFill>
                  <a:schemeClr val="tx1"/>
                </a:solidFill>
                <a:latin typeface="Consolas" pitchFamily="49" charset="0"/>
                <a:cs typeface="Consolas" pitchFamily="49" charset="0"/>
              </a:rPr>
              <a:t>  {</a:t>
            </a:r>
            <a:endParaRPr lang="en-US" sz="1600" dirty="0">
              <a:solidFill>
                <a:schemeClr val="tx1"/>
              </a:solidFill>
              <a:latin typeface="Consolas" pitchFamily="49" charset="0"/>
              <a:cs typeface="Consolas" pitchFamily="49" charset="0"/>
            </a:endParaRPr>
          </a:p>
          <a:p>
            <a:pPr lvl="0">
              <a:buClr>
                <a:schemeClr val="accent2">
                  <a:lumMod val="75000"/>
                </a:schemeClr>
              </a:buClr>
            </a:pPr>
            <a:r>
              <a:rPr lang="en-US" sz="1600" dirty="0" smtClean="0">
                <a:latin typeface="Consolas" pitchFamily="49" charset="0"/>
                <a:cs typeface="Consolas" pitchFamily="49" charset="0"/>
              </a:rPr>
              <a:t>    for( </a:t>
            </a:r>
            <a:r>
              <a:rPr lang="en-US" sz="1600" dirty="0">
                <a:latin typeface="Consolas" pitchFamily="49" charset="0"/>
                <a:cs typeface="Consolas" pitchFamily="49" charset="0"/>
              </a:rPr>
              <a:t>; first!=last; ++first ) f(*first); </a:t>
            </a:r>
            <a:endParaRPr lang="en-US" sz="1600" dirty="0" smtClean="0">
              <a:latin typeface="Consolas" pitchFamily="49" charset="0"/>
              <a:cs typeface="Consolas" pitchFamily="49" charset="0"/>
            </a:endParaRPr>
          </a:p>
          <a:p>
            <a:pPr lvl="0">
              <a:buClr>
                <a:schemeClr val="accent2">
                  <a:lumMod val="75000"/>
                </a:schemeClr>
              </a:buClr>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return </a:t>
            </a:r>
            <a:r>
              <a:rPr lang="en-US" sz="1600" dirty="0">
                <a:latin typeface="Consolas" pitchFamily="49" charset="0"/>
                <a:cs typeface="Consolas" pitchFamily="49" charset="0"/>
              </a:rPr>
              <a:t>f;</a:t>
            </a:r>
            <a:r>
              <a:rPr lang="en-US" sz="1600" dirty="0" smtClean="0">
                <a:solidFill>
                  <a:schemeClr val="tx1"/>
                </a:solidFill>
                <a:latin typeface="Consolas" pitchFamily="49" charset="0"/>
                <a:cs typeface="Consolas" pitchFamily="49" charset="0"/>
              </a:rPr>
              <a:t>  </a:t>
            </a:r>
          </a:p>
          <a:p>
            <a:pPr lvl="0">
              <a:buClr>
                <a:schemeClr val="accent2">
                  <a:lumMod val="75000"/>
                </a:schemeClr>
              </a:buClr>
            </a:pPr>
            <a:r>
              <a:rPr lang="en-US" sz="1600" dirty="0">
                <a:solidFill>
                  <a:schemeClr val="tx1"/>
                </a:solidFill>
                <a:latin typeface="Consolas" pitchFamily="49" charset="0"/>
                <a:cs typeface="Consolas" pitchFamily="49" charset="0"/>
              </a:rPr>
              <a:t> </a:t>
            </a:r>
            <a:r>
              <a:rPr lang="en-US" sz="1600" dirty="0" smtClean="0">
                <a:solidFill>
                  <a:schemeClr val="tx1"/>
                </a:solidFill>
                <a:latin typeface="Consolas" pitchFamily="49" charset="0"/>
                <a:cs typeface="Consolas" pitchFamily="49" charset="0"/>
              </a:rPr>
              <a:t> }</a:t>
            </a:r>
          </a:p>
          <a:p>
            <a:pPr lvl="0">
              <a:buClr>
                <a:schemeClr val="accent2">
                  <a:lumMod val="75000"/>
                </a:schemeClr>
              </a:buClr>
            </a:pPr>
            <a:r>
              <a:rPr lang="en-US" sz="1600" dirty="0">
                <a:solidFill>
                  <a:schemeClr val="tx1"/>
                </a:solidFill>
                <a:latin typeface="Consolas" pitchFamily="49" charset="0"/>
                <a:cs typeface="Consolas" pitchFamily="49" charset="0"/>
              </a:rPr>
              <a:t>}</a:t>
            </a:r>
            <a:endParaRPr lang="en-US" sz="1600" dirty="0" smtClean="0">
              <a:solidFill>
                <a:schemeClr val="tx1"/>
              </a:solidFill>
              <a:latin typeface="Consolas" pitchFamily="49" charset="0"/>
              <a:cs typeface="Consolas" pitchFamily="49" charset="0"/>
            </a:endParaRPr>
          </a:p>
        </p:txBody>
      </p:sp>
    </p:spTree>
    <p:extLst>
      <p:ext uri="{BB962C8B-B14F-4D97-AF65-F5344CB8AC3E}">
        <p14:creationId xmlns="" xmlns:p14="http://schemas.microsoft.com/office/powerpoint/2010/main" val="41810162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parallel_for_each</a:t>
            </a:r>
            <a:endParaRPr lang="en-US" dirty="0"/>
          </a:p>
        </p:txBody>
      </p:sp>
      <p:sp>
        <p:nvSpPr>
          <p:cNvPr id="4" name="Content Placeholder 3"/>
          <p:cNvSpPr>
            <a:spLocks noGrp="1"/>
          </p:cNvSpPr>
          <p:nvPr>
            <p:ph sz="half" idx="2"/>
          </p:nvPr>
        </p:nvSpPr>
        <p:spPr>
          <a:xfrm>
            <a:off x="6805427" y="1143001"/>
            <a:ext cx="5383398" cy="4776692"/>
          </a:xfrm>
        </p:spPr>
        <p:txBody>
          <a:bodyPr/>
          <a:lstStyle/>
          <a:p>
            <a:pPr marL="400050" lvl="1" indent="0">
              <a:buNone/>
            </a:pPr>
            <a:r>
              <a:rPr lang="en-US" dirty="0" smtClean="0"/>
              <a:t>Initiates </a:t>
            </a:r>
            <a:r>
              <a:rPr lang="en-US" dirty="0"/>
              <a:t>parallel execution on an </a:t>
            </a:r>
            <a:r>
              <a:rPr lang="en-US" dirty="0" smtClean="0"/>
              <a:t>accelerator</a:t>
            </a:r>
          </a:p>
          <a:p>
            <a:pPr marL="400050" lvl="1" indent="0">
              <a:buNone/>
            </a:pPr>
            <a:endParaRPr lang="en-US" dirty="0"/>
          </a:p>
          <a:p>
            <a:pPr marL="400050" lvl="1" indent="0">
              <a:buNone/>
            </a:pPr>
            <a:r>
              <a:rPr lang="en-US" dirty="0" smtClean="0"/>
              <a:t>Semantics:</a:t>
            </a:r>
          </a:p>
          <a:p>
            <a:pPr marL="742950" lvl="2" indent="-342900"/>
            <a:r>
              <a:rPr lang="en-US" sz="2400" dirty="0"/>
              <a:t>Invoke the </a:t>
            </a:r>
            <a:r>
              <a:rPr lang="en-US" sz="2400" dirty="0" err="1"/>
              <a:t>functor</a:t>
            </a:r>
            <a:r>
              <a:rPr lang="en-US" sz="2400" dirty="0"/>
              <a:t> for each point in the grid</a:t>
            </a:r>
          </a:p>
          <a:p>
            <a:pPr marL="742950" lvl="2" indent="-342900"/>
            <a:r>
              <a:rPr lang="en-US" sz="2400" dirty="0"/>
              <a:t>Arbitrary order for the activities</a:t>
            </a:r>
          </a:p>
          <a:p>
            <a:pPr marL="742950" lvl="2" indent="-342900"/>
            <a:r>
              <a:rPr lang="en-US" sz="2400" dirty="0" err="1" smtClean="0"/>
              <a:t>parallel_for_each</a:t>
            </a:r>
            <a:r>
              <a:rPr lang="en-US" sz="2400" dirty="0" smtClean="0"/>
              <a:t> </a:t>
            </a:r>
            <a:r>
              <a:rPr lang="en-US" sz="2400" dirty="0"/>
              <a:t>is as-if synchronous in terms of visible </a:t>
            </a:r>
            <a:r>
              <a:rPr lang="en-US" sz="2400" dirty="0" smtClean="0"/>
              <a:t>side effects</a:t>
            </a:r>
            <a:endParaRPr lang="en-US" sz="2400" dirty="0"/>
          </a:p>
          <a:p>
            <a:endParaRPr lang="en-US" sz="3200" dirty="0"/>
          </a:p>
          <a:p>
            <a:endParaRPr lang="en-US" sz="3200" dirty="0"/>
          </a:p>
        </p:txBody>
      </p:sp>
      <p:sp>
        <p:nvSpPr>
          <p:cNvPr id="5" name="Rectangle 4"/>
          <p:cNvSpPr/>
          <p:nvPr/>
        </p:nvSpPr>
        <p:spPr bwMode="auto">
          <a:xfrm>
            <a:off x="507868" y="1143000"/>
            <a:ext cx="5662744" cy="5181600"/>
          </a:xfrm>
          <a:prstGeom prst="rect">
            <a:avLst/>
          </a:prstGeom>
          <a:no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0" numCol="1" rtlCol="0" anchor="t" anchorCtr="0" compatLnSpc="1">
            <a:prstTxWarp prst="textNoShape">
              <a:avLst/>
            </a:prstTxWarp>
          </a:bodyPr>
          <a:lstStyle/>
          <a:p>
            <a:pPr lvl="0">
              <a:buClr>
                <a:schemeClr val="accent2">
                  <a:lumMod val="75000"/>
                </a:schemeClr>
              </a:buClr>
            </a:pPr>
            <a:endParaRPr lang="en-US" sz="1100" dirty="0" smtClean="0">
              <a:solidFill>
                <a:schemeClr val="bg1"/>
              </a:solidFill>
              <a:latin typeface="Consolas" pitchFamily="49" charset="0"/>
              <a:cs typeface="Consolas" pitchFamily="49" charset="0"/>
            </a:endParaRPr>
          </a:p>
          <a:p>
            <a:pPr marL="228600" lvl="0" indent="-228600">
              <a:buClr>
                <a:schemeClr val="accent2">
                  <a:lumMod val="75000"/>
                </a:schemeClr>
              </a:buClr>
              <a:buFont typeface="+mj-lt"/>
              <a:buAutoNum type="arabicPeriod"/>
            </a:pPr>
            <a:r>
              <a:rPr lang="en-US" sz="1600" dirty="0" smtClean="0">
                <a:solidFill>
                  <a:schemeClr val="tx1"/>
                </a:solidFill>
                <a:latin typeface="Consolas" pitchFamily="49" charset="0"/>
                <a:cs typeface="Consolas" pitchFamily="49" charset="0"/>
              </a:rPr>
              <a:t>using namespace Concurrency;</a:t>
            </a:r>
          </a:p>
          <a:p>
            <a:pPr marL="228600" lvl="0" indent="-228600">
              <a:buClr>
                <a:schemeClr val="accent2">
                  <a:lumMod val="75000"/>
                </a:schemeClr>
              </a:buClr>
              <a:buFont typeface="+mj-lt"/>
              <a:buAutoNum type="arabicPeriod"/>
            </a:pPr>
            <a:endParaRPr lang="en-US" sz="1600" dirty="0">
              <a:solidFill>
                <a:schemeClr val="tx1"/>
              </a:solidFill>
              <a:latin typeface="Consolas" pitchFamily="49" charset="0"/>
              <a:cs typeface="Consolas" pitchFamily="49" charset="0"/>
            </a:endParaRPr>
          </a:p>
          <a:p>
            <a:pPr marL="228600" lvl="0" indent="-228600">
              <a:buClr>
                <a:schemeClr val="accent2">
                  <a:lumMod val="75000"/>
                </a:schemeClr>
              </a:buClr>
              <a:buFont typeface="+mj-lt"/>
              <a:buAutoNum type="arabicPeriod"/>
            </a:pPr>
            <a:r>
              <a:rPr lang="en-US" sz="1600" dirty="0">
                <a:solidFill>
                  <a:schemeClr val="tx1"/>
                </a:solidFill>
                <a:latin typeface="Consolas" pitchFamily="49" charset="0"/>
                <a:cs typeface="Consolas" pitchFamily="49" charset="0"/>
              </a:rPr>
              <a:t>void </a:t>
            </a:r>
            <a:r>
              <a:rPr lang="en-US" sz="1600" dirty="0" err="1">
                <a:solidFill>
                  <a:schemeClr val="tx1"/>
                </a:solidFill>
                <a:latin typeface="Consolas" pitchFamily="49" charset="0"/>
                <a:cs typeface="Consolas" pitchFamily="49" charset="0"/>
              </a:rPr>
              <a:t>MatrixMultiply</a:t>
            </a:r>
            <a:r>
              <a:rPr lang="en-US" sz="1600" dirty="0">
                <a:solidFill>
                  <a:schemeClr val="tx1"/>
                </a:solidFill>
                <a:latin typeface="Consolas" pitchFamily="49" charset="0"/>
                <a:cs typeface="Consolas" pitchFamily="49" charset="0"/>
              </a:rPr>
              <a:t>( </a:t>
            </a:r>
            <a:r>
              <a:rPr lang="en-US" sz="1600" dirty="0" smtClean="0">
                <a:solidFill>
                  <a:schemeClr val="tx1"/>
                </a:solidFill>
                <a:latin typeface="Consolas" pitchFamily="49" charset="0"/>
                <a:cs typeface="Consolas" pitchFamily="49" charset="0"/>
              </a:rPr>
              <a:t>vector&lt;float&gt;&amp; C, </a:t>
            </a:r>
          </a:p>
          <a:p>
            <a:pPr marL="228600" lvl="0" indent="-228600">
              <a:buClr>
                <a:schemeClr val="accent2">
                  <a:lumMod val="75000"/>
                </a:schemeClr>
              </a:buClr>
              <a:buFont typeface="+mj-lt"/>
              <a:buAutoNum type="arabicPeriod"/>
            </a:pPr>
            <a:r>
              <a:rPr lang="en-US" sz="1600" dirty="0">
                <a:solidFill>
                  <a:schemeClr val="tx1"/>
                </a:solidFill>
                <a:latin typeface="Consolas" pitchFamily="49" charset="0"/>
                <a:cs typeface="Consolas" pitchFamily="49" charset="0"/>
              </a:rPr>
              <a:t> </a:t>
            </a:r>
            <a:r>
              <a:rPr lang="en-US" sz="1600" dirty="0" smtClean="0">
                <a:solidFill>
                  <a:schemeClr val="tx1"/>
                </a:solidFill>
                <a:latin typeface="Consolas" pitchFamily="49" charset="0"/>
                <a:cs typeface="Consolas" pitchFamily="49" charset="0"/>
              </a:rPr>
              <a:t>                    const vector&lt;float&gt;&amp; A, </a:t>
            </a:r>
          </a:p>
          <a:p>
            <a:pPr marL="228600" lvl="0" indent="-228600">
              <a:buClr>
                <a:schemeClr val="accent2">
                  <a:lumMod val="75000"/>
                </a:schemeClr>
              </a:buClr>
              <a:buFont typeface="+mj-lt"/>
              <a:buAutoNum type="arabicPeriod"/>
            </a:pPr>
            <a:r>
              <a:rPr lang="en-US" sz="1600" dirty="0">
                <a:solidFill>
                  <a:schemeClr val="tx1"/>
                </a:solidFill>
                <a:latin typeface="Consolas" pitchFamily="49" charset="0"/>
                <a:cs typeface="Consolas" pitchFamily="49" charset="0"/>
              </a:rPr>
              <a:t> </a:t>
            </a:r>
            <a:r>
              <a:rPr lang="en-US" sz="1600" dirty="0" smtClean="0">
                <a:solidFill>
                  <a:schemeClr val="tx1"/>
                </a:solidFill>
                <a:latin typeface="Consolas" pitchFamily="49" charset="0"/>
                <a:cs typeface="Consolas" pitchFamily="49" charset="0"/>
              </a:rPr>
              <a:t>                    const vector&lt;float&gt;&amp; B,</a:t>
            </a:r>
            <a:endParaRPr lang="en-US" sz="1600" dirty="0">
              <a:solidFill>
                <a:schemeClr val="tx1"/>
              </a:solidFill>
              <a:latin typeface="Consolas" pitchFamily="49" charset="0"/>
              <a:cs typeface="Consolas" pitchFamily="49" charset="0"/>
            </a:endParaRPr>
          </a:p>
          <a:p>
            <a:pPr marL="228600" lvl="0" indent="-228600">
              <a:buClr>
                <a:schemeClr val="accent2">
                  <a:lumMod val="75000"/>
                </a:schemeClr>
              </a:buClr>
              <a:buFont typeface="+mj-lt"/>
              <a:buAutoNum type="arabicPeriod"/>
            </a:pPr>
            <a:r>
              <a:rPr lang="en-US" sz="1600" dirty="0">
                <a:solidFill>
                  <a:schemeClr val="tx1"/>
                </a:solidFill>
                <a:latin typeface="Consolas" pitchFamily="49" charset="0"/>
                <a:cs typeface="Consolas" pitchFamily="49" charset="0"/>
              </a:rPr>
              <a:t>                     </a:t>
            </a:r>
            <a:r>
              <a:rPr lang="en-US" sz="1600" dirty="0" smtClean="0">
                <a:solidFill>
                  <a:schemeClr val="tx1"/>
                </a:solidFill>
                <a:latin typeface="Consolas" pitchFamily="49" charset="0"/>
                <a:cs typeface="Consolas" pitchFamily="49" charset="0"/>
              </a:rPr>
              <a:t>int </a:t>
            </a:r>
            <a:r>
              <a:rPr lang="en-US" sz="1600" dirty="0">
                <a:solidFill>
                  <a:schemeClr val="tx1"/>
                </a:solidFill>
                <a:latin typeface="Consolas" pitchFamily="49" charset="0"/>
                <a:cs typeface="Consolas" pitchFamily="49" charset="0"/>
              </a:rPr>
              <a:t>M, </a:t>
            </a:r>
            <a:r>
              <a:rPr lang="en-US" sz="1600" dirty="0" smtClean="0">
                <a:solidFill>
                  <a:schemeClr val="tx1"/>
                </a:solidFill>
                <a:latin typeface="Consolas" pitchFamily="49" charset="0"/>
                <a:cs typeface="Consolas" pitchFamily="49" charset="0"/>
              </a:rPr>
              <a:t>int </a:t>
            </a:r>
            <a:r>
              <a:rPr lang="en-US" sz="1600" dirty="0">
                <a:solidFill>
                  <a:schemeClr val="tx1"/>
                </a:solidFill>
                <a:latin typeface="Consolas" pitchFamily="49" charset="0"/>
                <a:cs typeface="Consolas" pitchFamily="49" charset="0"/>
              </a:rPr>
              <a:t>N</a:t>
            </a:r>
            <a:r>
              <a:rPr lang="en-US" sz="1600" dirty="0" smtClean="0">
                <a:solidFill>
                  <a:schemeClr val="tx1"/>
                </a:solidFill>
                <a:latin typeface="Consolas" pitchFamily="49" charset="0"/>
                <a:cs typeface="Consolas" pitchFamily="49" charset="0"/>
              </a:rPr>
              <a:t>, int </a:t>
            </a:r>
            <a:r>
              <a:rPr lang="en-US" sz="1600" dirty="0">
                <a:solidFill>
                  <a:schemeClr val="tx1"/>
                </a:solidFill>
                <a:latin typeface="Consolas" pitchFamily="49" charset="0"/>
                <a:cs typeface="Consolas" pitchFamily="49" charset="0"/>
              </a:rPr>
              <a:t>W )</a:t>
            </a:r>
          </a:p>
          <a:p>
            <a:pPr marL="228600" lvl="0" indent="-228600">
              <a:buClr>
                <a:schemeClr val="accent2">
                  <a:lumMod val="75000"/>
                </a:schemeClr>
              </a:buClr>
              <a:buFont typeface="+mj-lt"/>
              <a:buAutoNum type="arabicPeriod"/>
            </a:pPr>
            <a:r>
              <a:rPr lang="en-US" sz="1600" dirty="0">
                <a:solidFill>
                  <a:schemeClr val="tx1"/>
                </a:solidFill>
                <a:latin typeface="Consolas" pitchFamily="49" charset="0"/>
                <a:cs typeface="Consolas" pitchFamily="49" charset="0"/>
              </a:rPr>
              <a:t>{</a:t>
            </a:r>
          </a:p>
          <a:p>
            <a:pPr marL="228600" lvl="0" indent="-228600">
              <a:buClr>
                <a:schemeClr val="accent2">
                  <a:lumMod val="75000"/>
                </a:schemeClr>
              </a:buClr>
              <a:buFont typeface="+mj-lt"/>
              <a:buAutoNum type="arabicPeriod"/>
            </a:pPr>
            <a:r>
              <a:rPr lang="en-US" sz="1600" dirty="0" smtClean="0">
                <a:solidFill>
                  <a:schemeClr val="tx1"/>
                </a:solidFill>
                <a:latin typeface="Consolas" pitchFamily="49" charset="0"/>
                <a:cs typeface="Consolas" pitchFamily="49" charset="0"/>
              </a:rPr>
              <a:t>   </a:t>
            </a:r>
            <a:r>
              <a:rPr lang="en-US" sz="1600" dirty="0" err="1" smtClean="0">
                <a:solidFill>
                  <a:schemeClr val="tx1"/>
                </a:solidFill>
                <a:latin typeface="Consolas" pitchFamily="49" charset="0"/>
                <a:cs typeface="Consolas" pitchFamily="49" charset="0"/>
              </a:rPr>
              <a:t>array_view</a:t>
            </a:r>
            <a:r>
              <a:rPr lang="en-US" sz="1600" dirty="0" smtClean="0">
                <a:solidFill>
                  <a:schemeClr val="tx1"/>
                </a:solidFill>
                <a:latin typeface="Consolas" pitchFamily="49" charset="0"/>
                <a:cs typeface="Consolas" pitchFamily="49" charset="0"/>
              </a:rPr>
              <a:t>&lt;const float,2&gt; a(M,W,A);</a:t>
            </a:r>
          </a:p>
          <a:p>
            <a:pPr marL="228600" lvl="0" indent="-228600">
              <a:buClr>
                <a:schemeClr val="accent2">
                  <a:lumMod val="75000"/>
                </a:schemeClr>
              </a:buClr>
              <a:buFont typeface="+mj-lt"/>
              <a:buAutoNum type="arabicPeriod"/>
            </a:pPr>
            <a:r>
              <a:rPr lang="en-US" sz="1600" dirty="0" smtClean="0">
                <a:solidFill>
                  <a:schemeClr val="tx1"/>
                </a:solidFill>
                <a:latin typeface="Consolas" pitchFamily="49" charset="0"/>
                <a:cs typeface="Consolas" pitchFamily="49" charset="0"/>
              </a:rPr>
              <a:t>   </a:t>
            </a:r>
            <a:r>
              <a:rPr lang="en-US" sz="1600" dirty="0" err="1" smtClean="0">
                <a:solidFill>
                  <a:schemeClr val="tx1"/>
                </a:solidFill>
                <a:latin typeface="Consolas" pitchFamily="49" charset="0"/>
                <a:cs typeface="Consolas" pitchFamily="49" charset="0"/>
              </a:rPr>
              <a:t>array_view</a:t>
            </a:r>
            <a:r>
              <a:rPr lang="en-US" sz="1600" dirty="0" smtClean="0">
                <a:solidFill>
                  <a:schemeClr val="tx1"/>
                </a:solidFill>
                <a:latin typeface="Consolas" pitchFamily="49" charset="0"/>
                <a:cs typeface="Consolas" pitchFamily="49" charset="0"/>
              </a:rPr>
              <a:t>&lt;const </a:t>
            </a:r>
            <a:r>
              <a:rPr lang="en-US" sz="1600" dirty="0">
                <a:solidFill>
                  <a:schemeClr val="tx1"/>
                </a:solidFill>
                <a:latin typeface="Consolas" pitchFamily="49" charset="0"/>
                <a:cs typeface="Consolas" pitchFamily="49" charset="0"/>
              </a:rPr>
              <a:t>float,2&gt; </a:t>
            </a:r>
            <a:r>
              <a:rPr lang="en-US" sz="1600" dirty="0" smtClean="0">
                <a:solidFill>
                  <a:schemeClr val="tx1"/>
                </a:solidFill>
                <a:latin typeface="Consolas" pitchFamily="49" charset="0"/>
                <a:cs typeface="Consolas" pitchFamily="49" charset="0"/>
              </a:rPr>
              <a:t>b(W,N,B);</a:t>
            </a:r>
          </a:p>
          <a:p>
            <a:pPr marL="228600" lvl="0" indent="-228600">
              <a:buClr>
                <a:schemeClr val="accent2">
                  <a:lumMod val="75000"/>
                </a:schemeClr>
              </a:buClr>
              <a:buFont typeface="+mj-lt"/>
              <a:buAutoNum type="arabicPeriod"/>
            </a:pPr>
            <a:r>
              <a:rPr lang="en-US" sz="1600" dirty="0" smtClean="0">
                <a:solidFill>
                  <a:schemeClr val="tx1"/>
                </a:solidFill>
                <a:latin typeface="Consolas" pitchFamily="49" charset="0"/>
                <a:cs typeface="Consolas" pitchFamily="49" charset="0"/>
              </a:rPr>
              <a:t>   </a:t>
            </a:r>
            <a:r>
              <a:rPr lang="en-US" sz="1600" dirty="0" err="1" smtClean="0">
                <a:solidFill>
                  <a:schemeClr val="tx1"/>
                </a:solidFill>
                <a:latin typeface="Consolas" pitchFamily="49" charset="0"/>
                <a:cs typeface="Consolas" pitchFamily="49" charset="0"/>
              </a:rPr>
              <a:t>array_view</a:t>
            </a:r>
            <a:r>
              <a:rPr lang="en-US" sz="1600" dirty="0" smtClean="0">
                <a:solidFill>
                  <a:schemeClr val="tx1"/>
                </a:solidFill>
                <a:latin typeface="Consolas" pitchFamily="49" charset="0"/>
                <a:cs typeface="Consolas" pitchFamily="49" charset="0"/>
              </a:rPr>
              <a:t>&lt;</a:t>
            </a:r>
            <a:r>
              <a:rPr lang="en-US" sz="1600" dirty="0" err="1" smtClean="0">
                <a:solidFill>
                  <a:schemeClr val="tx1"/>
                </a:solidFill>
                <a:latin typeface="Consolas" pitchFamily="49" charset="0"/>
                <a:cs typeface="Consolas" pitchFamily="49" charset="0"/>
              </a:rPr>
              <a:t>writeonly</a:t>
            </a:r>
            <a:r>
              <a:rPr lang="en-US" sz="1600" dirty="0" smtClean="0">
                <a:solidFill>
                  <a:schemeClr val="tx1"/>
                </a:solidFill>
                <a:latin typeface="Consolas" pitchFamily="49" charset="0"/>
                <a:cs typeface="Consolas" pitchFamily="49" charset="0"/>
              </a:rPr>
              <a:t>&lt;float&gt;,2&gt; c(M,N,C);</a:t>
            </a:r>
          </a:p>
          <a:p>
            <a:pPr marL="228600" indent="-228600">
              <a:buClr>
                <a:schemeClr val="accent2">
                  <a:lumMod val="75000"/>
                </a:schemeClr>
              </a:buClr>
              <a:buFont typeface="+mj-lt"/>
              <a:buAutoNum type="arabicPeriod"/>
            </a:pPr>
            <a:endParaRPr lang="en-US" sz="1600" dirty="0">
              <a:solidFill>
                <a:schemeClr val="tx1"/>
              </a:solidFill>
              <a:latin typeface="Consolas" pitchFamily="49" charset="0"/>
              <a:cs typeface="Consolas" pitchFamily="49" charset="0"/>
            </a:endParaRPr>
          </a:p>
          <a:p>
            <a:pPr marL="228600" lvl="0" indent="-228600">
              <a:buClr>
                <a:schemeClr val="accent2">
                  <a:lumMod val="75000"/>
                </a:schemeClr>
              </a:buClr>
              <a:buFont typeface="+mj-lt"/>
              <a:buAutoNum type="arabicPeriod"/>
            </a:pPr>
            <a:r>
              <a:rPr lang="en-US" sz="1600" dirty="0">
                <a:solidFill>
                  <a:schemeClr val="tx1"/>
                </a:solidFill>
                <a:latin typeface="Consolas" pitchFamily="49" charset="0"/>
                <a:cs typeface="Consolas" pitchFamily="49" charset="0"/>
              </a:rPr>
              <a:t>  </a:t>
            </a:r>
            <a:r>
              <a:rPr lang="en-US" sz="1600" b="1" dirty="0" err="1" smtClean="0">
                <a:solidFill>
                  <a:srgbClr val="FF0000"/>
                </a:solidFill>
                <a:latin typeface="Consolas" pitchFamily="49" charset="0"/>
                <a:cs typeface="Consolas" pitchFamily="49" charset="0"/>
              </a:rPr>
              <a:t>parallel_for_each</a:t>
            </a:r>
            <a:r>
              <a:rPr lang="en-US" sz="1600" dirty="0" smtClean="0">
                <a:solidFill>
                  <a:schemeClr val="tx1"/>
                </a:solidFill>
                <a:latin typeface="Consolas" pitchFamily="49" charset="0"/>
                <a:cs typeface="Consolas" pitchFamily="49" charset="0"/>
              </a:rPr>
              <a:t>(</a:t>
            </a:r>
            <a:r>
              <a:rPr lang="en-US" sz="1600" dirty="0" err="1" smtClean="0">
                <a:solidFill>
                  <a:schemeClr val="tx1"/>
                </a:solidFill>
                <a:latin typeface="Consolas" pitchFamily="49" charset="0"/>
                <a:cs typeface="Consolas" pitchFamily="49" charset="0"/>
              </a:rPr>
              <a:t>c.grid</a:t>
            </a:r>
            <a:r>
              <a:rPr lang="en-US" sz="1600" dirty="0" smtClean="0">
                <a:solidFill>
                  <a:schemeClr val="tx1"/>
                </a:solidFill>
                <a:latin typeface="Consolas" pitchFamily="49" charset="0"/>
                <a:cs typeface="Consolas" pitchFamily="49" charset="0"/>
              </a:rPr>
              <a:t>, [=](index&lt;2</a:t>
            </a:r>
            <a:r>
              <a:rPr lang="en-US" sz="1600" dirty="0">
                <a:solidFill>
                  <a:schemeClr val="tx1"/>
                </a:solidFill>
                <a:latin typeface="Consolas" pitchFamily="49" charset="0"/>
                <a:cs typeface="Consolas" pitchFamily="49" charset="0"/>
              </a:rPr>
              <a:t>&gt; </a:t>
            </a:r>
            <a:r>
              <a:rPr lang="en-US" sz="1600" dirty="0" err="1" smtClean="0">
                <a:solidFill>
                  <a:schemeClr val="tx1"/>
                </a:solidFill>
                <a:latin typeface="Consolas" pitchFamily="49" charset="0"/>
                <a:cs typeface="Consolas" pitchFamily="49" charset="0"/>
              </a:rPr>
              <a:t>idx</a:t>
            </a:r>
            <a:r>
              <a:rPr lang="en-US" sz="1600" dirty="0" smtClean="0">
                <a:solidFill>
                  <a:schemeClr val="tx1"/>
                </a:solidFill>
                <a:latin typeface="Consolas" pitchFamily="49" charset="0"/>
                <a:cs typeface="Consolas" pitchFamily="49" charset="0"/>
              </a:rPr>
              <a:t>) </a:t>
            </a:r>
          </a:p>
          <a:p>
            <a:pPr marL="228600" lvl="0" indent="-228600">
              <a:buClr>
                <a:schemeClr val="accent2">
                  <a:lumMod val="75000"/>
                </a:schemeClr>
              </a:buClr>
              <a:buFont typeface="+mj-lt"/>
              <a:buAutoNum type="arabicPeriod"/>
            </a:pPr>
            <a:r>
              <a:rPr lang="en-US" sz="1600" dirty="0">
                <a:solidFill>
                  <a:schemeClr val="tx1"/>
                </a:solidFill>
                <a:latin typeface="Consolas" pitchFamily="49" charset="0"/>
                <a:cs typeface="Consolas" pitchFamily="49" charset="0"/>
              </a:rPr>
              <a:t> </a:t>
            </a:r>
            <a:r>
              <a:rPr lang="en-US" sz="1600" dirty="0" smtClean="0">
                <a:solidFill>
                  <a:schemeClr val="tx1"/>
                </a:solidFill>
                <a:latin typeface="Consolas" pitchFamily="49" charset="0"/>
                <a:cs typeface="Consolas" pitchFamily="49" charset="0"/>
              </a:rPr>
              <a:t>    restrict(direct3d)</a:t>
            </a:r>
          </a:p>
          <a:p>
            <a:pPr marL="228600" lvl="0" indent="-228600">
              <a:buClr>
                <a:schemeClr val="accent2">
                  <a:lumMod val="75000"/>
                </a:schemeClr>
              </a:buClr>
              <a:buFont typeface="+mj-lt"/>
              <a:buAutoNum type="arabicPeriod"/>
            </a:pPr>
            <a:r>
              <a:rPr lang="en-US" sz="1600" dirty="0">
                <a:solidFill>
                  <a:schemeClr val="tx1"/>
                </a:solidFill>
                <a:latin typeface="Consolas" pitchFamily="49" charset="0"/>
                <a:cs typeface="Consolas" pitchFamily="49" charset="0"/>
              </a:rPr>
              <a:t> </a:t>
            </a:r>
            <a:r>
              <a:rPr lang="en-US" sz="1600" dirty="0" smtClean="0">
                <a:solidFill>
                  <a:schemeClr val="tx1"/>
                </a:solidFill>
                <a:latin typeface="Consolas" pitchFamily="49" charset="0"/>
                <a:cs typeface="Consolas" pitchFamily="49" charset="0"/>
              </a:rPr>
              <a:t> {</a:t>
            </a:r>
            <a:endParaRPr lang="en-US" sz="1600" dirty="0">
              <a:solidFill>
                <a:schemeClr val="tx1"/>
              </a:solidFill>
              <a:latin typeface="Consolas" pitchFamily="49" charset="0"/>
              <a:cs typeface="Consolas" pitchFamily="49" charset="0"/>
            </a:endParaRPr>
          </a:p>
          <a:p>
            <a:pPr marL="228600" lvl="0" indent="-228600">
              <a:buClr>
                <a:schemeClr val="accent2">
                  <a:lumMod val="75000"/>
                </a:schemeClr>
              </a:buClr>
              <a:buFont typeface="+mj-lt"/>
              <a:buAutoNum type="arabicPeriod"/>
            </a:pPr>
            <a:r>
              <a:rPr lang="en-US" sz="1600" dirty="0">
                <a:solidFill>
                  <a:schemeClr val="tx1"/>
                </a:solidFill>
                <a:latin typeface="Consolas" pitchFamily="49" charset="0"/>
                <a:cs typeface="Consolas" pitchFamily="49" charset="0"/>
              </a:rPr>
              <a:t>     </a:t>
            </a:r>
            <a:r>
              <a:rPr lang="en-US" sz="1600" dirty="0" smtClean="0">
                <a:solidFill>
                  <a:schemeClr val="tx1"/>
                </a:solidFill>
                <a:latin typeface="Consolas" pitchFamily="49" charset="0"/>
                <a:cs typeface="Consolas" pitchFamily="49" charset="0"/>
              </a:rPr>
              <a:t>float sum </a:t>
            </a:r>
            <a:r>
              <a:rPr lang="en-US" sz="1600" dirty="0">
                <a:solidFill>
                  <a:schemeClr val="tx1"/>
                </a:solidFill>
                <a:latin typeface="Consolas" pitchFamily="49" charset="0"/>
                <a:cs typeface="Consolas" pitchFamily="49" charset="0"/>
              </a:rPr>
              <a:t>= 0;</a:t>
            </a:r>
          </a:p>
          <a:p>
            <a:pPr marL="228600" lvl="0" indent="-228600">
              <a:buClr>
                <a:schemeClr val="accent2">
                  <a:lumMod val="75000"/>
                </a:schemeClr>
              </a:buClr>
              <a:buFont typeface="+mj-lt"/>
              <a:buAutoNum type="arabicPeriod"/>
            </a:pPr>
            <a:r>
              <a:rPr lang="da-DK" sz="1600" dirty="0" smtClean="0">
                <a:solidFill>
                  <a:schemeClr val="tx1"/>
                </a:solidFill>
                <a:latin typeface="Consolas" pitchFamily="49" charset="0"/>
                <a:cs typeface="Consolas" pitchFamily="49" charset="0"/>
              </a:rPr>
              <a:t> </a:t>
            </a:r>
            <a:r>
              <a:rPr lang="da-DK" sz="1600" dirty="0">
                <a:solidFill>
                  <a:schemeClr val="tx1"/>
                </a:solidFill>
                <a:latin typeface="Consolas" pitchFamily="49" charset="0"/>
                <a:cs typeface="Consolas" pitchFamily="49" charset="0"/>
              </a:rPr>
              <a:t>    </a:t>
            </a:r>
            <a:r>
              <a:rPr lang="da-DK" sz="1600" dirty="0" smtClean="0">
                <a:solidFill>
                  <a:schemeClr val="tx1"/>
                </a:solidFill>
                <a:latin typeface="Consolas" pitchFamily="49" charset="0"/>
                <a:cs typeface="Consolas" pitchFamily="49" charset="0"/>
              </a:rPr>
              <a:t>for(int i </a:t>
            </a:r>
            <a:r>
              <a:rPr lang="da-DK" sz="1600" dirty="0">
                <a:solidFill>
                  <a:schemeClr val="tx1"/>
                </a:solidFill>
                <a:latin typeface="Consolas" pitchFamily="49" charset="0"/>
                <a:cs typeface="Consolas" pitchFamily="49" charset="0"/>
              </a:rPr>
              <a:t>= 0; </a:t>
            </a:r>
            <a:r>
              <a:rPr lang="da-DK" sz="1600" dirty="0" smtClean="0">
                <a:solidFill>
                  <a:schemeClr val="tx1"/>
                </a:solidFill>
                <a:latin typeface="Consolas" pitchFamily="49" charset="0"/>
                <a:cs typeface="Consolas" pitchFamily="49" charset="0"/>
              </a:rPr>
              <a:t>i </a:t>
            </a:r>
            <a:r>
              <a:rPr lang="da-DK" sz="1600" dirty="0">
                <a:solidFill>
                  <a:schemeClr val="tx1"/>
                </a:solidFill>
                <a:latin typeface="Consolas" pitchFamily="49" charset="0"/>
                <a:cs typeface="Consolas" pitchFamily="49" charset="0"/>
              </a:rPr>
              <a:t>&lt; </a:t>
            </a:r>
            <a:r>
              <a:rPr lang="da-DK" sz="1600" dirty="0" smtClean="0">
                <a:solidFill>
                  <a:schemeClr val="tx1"/>
                </a:solidFill>
                <a:latin typeface="Consolas" pitchFamily="49" charset="0"/>
                <a:cs typeface="Consolas" pitchFamily="49" charset="0"/>
              </a:rPr>
              <a:t>a.x; ++i) </a:t>
            </a:r>
            <a:endParaRPr lang="en-US" sz="1600" dirty="0">
              <a:solidFill>
                <a:schemeClr val="tx1"/>
              </a:solidFill>
              <a:latin typeface="Consolas" pitchFamily="49" charset="0"/>
              <a:cs typeface="Consolas" pitchFamily="49" charset="0"/>
            </a:endParaRPr>
          </a:p>
          <a:p>
            <a:pPr marL="228600" lvl="0" indent="-228600">
              <a:buClr>
                <a:schemeClr val="accent2">
                  <a:lumMod val="75000"/>
                </a:schemeClr>
              </a:buClr>
              <a:buFont typeface="+mj-lt"/>
              <a:buAutoNum type="arabicPeriod"/>
            </a:pPr>
            <a:r>
              <a:rPr lang="en-US" sz="1600" dirty="0" smtClean="0">
                <a:solidFill>
                  <a:schemeClr val="tx1"/>
                </a:solidFill>
                <a:latin typeface="Consolas" pitchFamily="49" charset="0"/>
                <a:cs typeface="Consolas" pitchFamily="49" charset="0"/>
              </a:rPr>
              <a:t>        sum += a(</a:t>
            </a:r>
            <a:r>
              <a:rPr lang="en-US" sz="1600" dirty="0" err="1" smtClean="0">
                <a:solidFill>
                  <a:schemeClr val="tx1"/>
                </a:solidFill>
                <a:latin typeface="Consolas" pitchFamily="49" charset="0"/>
                <a:cs typeface="Consolas" pitchFamily="49" charset="0"/>
              </a:rPr>
              <a:t>idx.x</a:t>
            </a:r>
            <a:r>
              <a:rPr lang="en-US" sz="1600" dirty="0" smtClean="0">
                <a:solidFill>
                  <a:schemeClr val="tx1"/>
                </a:solidFill>
                <a:latin typeface="Consolas" pitchFamily="49" charset="0"/>
                <a:cs typeface="Consolas" pitchFamily="49" charset="0"/>
              </a:rPr>
              <a:t>, i) </a:t>
            </a:r>
            <a:r>
              <a:rPr lang="en-US" sz="1600" dirty="0">
                <a:solidFill>
                  <a:schemeClr val="tx1"/>
                </a:solidFill>
                <a:latin typeface="Consolas" pitchFamily="49" charset="0"/>
                <a:cs typeface="Consolas" pitchFamily="49" charset="0"/>
              </a:rPr>
              <a:t>* </a:t>
            </a:r>
            <a:r>
              <a:rPr lang="en-US" sz="1600" dirty="0" smtClean="0">
                <a:solidFill>
                  <a:schemeClr val="tx1"/>
                </a:solidFill>
                <a:latin typeface="Consolas" pitchFamily="49" charset="0"/>
                <a:cs typeface="Consolas" pitchFamily="49" charset="0"/>
              </a:rPr>
              <a:t>b(i</a:t>
            </a:r>
            <a:r>
              <a:rPr lang="en-US" sz="1600" dirty="0">
                <a:solidFill>
                  <a:schemeClr val="tx1"/>
                </a:solidFill>
                <a:latin typeface="Consolas" pitchFamily="49" charset="0"/>
                <a:cs typeface="Consolas" pitchFamily="49" charset="0"/>
              </a:rPr>
              <a:t>, </a:t>
            </a:r>
            <a:r>
              <a:rPr lang="en-US" sz="1600" dirty="0" err="1" smtClean="0">
                <a:solidFill>
                  <a:schemeClr val="tx1"/>
                </a:solidFill>
                <a:latin typeface="Consolas" pitchFamily="49" charset="0"/>
                <a:cs typeface="Consolas" pitchFamily="49" charset="0"/>
              </a:rPr>
              <a:t>idx.y</a:t>
            </a:r>
            <a:r>
              <a:rPr lang="en-US" sz="1600" dirty="0" smtClean="0">
                <a:solidFill>
                  <a:schemeClr val="tx1"/>
                </a:solidFill>
                <a:latin typeface="Consolas" pitchFamily="49" charset="0"/>
                <a:cs typeface="Consolas" pitchFamily="49" charset="0"/>
              </a:rPr>
              <a:t>);</a:t>
            </a:r>
          </a:p>
          <a:p>
            <a:pPr marL="228600" lvl="0" indent="-228600">
              <a:buClr>
                <a:schemeClr val="accent2">
                  <a:lumMod val="75000"/>
                </a:schemeClr>
              </a:buClr>
              <a:buFont typeface="+mj-lt"/>
              <a:buAutoNum type="arabicPeriod"/>
            </a:pPr>
            <a:r>
              <a:rPr lang="en-US" sz="1600" dirty="0" smtClean="0">
                <a:solidFill>
                  <a:schemeClr val="tx1"/>
                </a:solidFill>
                <a:latin typeface="Consolas" pitchFamily="49" charset="0"/>
                <a:cs typeface="Consolas" pitchFamily="49" charset="0"/>
              </a:rPr>
              <a:t>     c[</a:t>
            </a:r>
            <a:r>
              <a:rPr lang="en-US" sz="1600" dirty="0" err="1" smtClean="0">
                <a:solidFill>
                  <a:schemeClr val="tx1"/>
                </a:solidFill>
                <a:latin typeface="Consolas" pitchFamily="49" charset="0"/>
                <a:cs typeface="Consolas" pitchFamily="49" charset="0"/>
              </a:rPr>
              <a:t>idx</a:t>
            </a:r>
            <a:r>
              <a:rPr lang="en-US" sz="1600" dirty="0" smtClean="0">
                <a:solidFill>
                  <a:schemeClr val="tx1"/>
                </a:solidFill>
                <a:latin typeface="Consolas" pitchFamily="49" charset="0"/>
                <a:cs typeface="Consolas" pitchFamily="49" charset="0"/>
              </a:rPr>
              <a:t>] = sum;</a:t>
            </a:r>
          </a:p>
          <a:p>
            <a:pPr marL="228600" lvl="0" indent="-228600">
              <a:buClr>
                <a:schemeClr val="accent2">
                  <a:lumMod val="75000"/>
                </a:schemeClr>
              </a:buClr>
              <a:buFont typeface="+mj-lt"/>
              <a:buAutoNum type="arabicPeriod"/>
            </a:pPr>
            <a:r>
              <a:rPr lang="en-US" sz="1600" dirty="0">
                <a:solidFill>
                  <a:schemeClr val="tx1"/>
                </a:solidFill>
                <a:latin typeface="Consolas" pitchFamily="49" charset="0"/>
                <a:cs typeface="Consolas" pitchFamily="49" charset="0"/>
              </a:rPr>
              <a:t>  </a:t>
            </a:r>
            <a:r>
              <a:rPr lang="en-US" sz="1600" dirty="0" smtClean="0">
                <a:solidFill>
                  <a:schemeClr val="tx1"/>
                </a:solidFill>
                <a:latin typeface="Consolas" pitchFamily="49" charset="0"/>
                <a:cs typeface="Consolas" pitchFamily="49" charset="0"/>
              </a:rPr>
              <a:t>});</a:t>
            </a:r>
            <a:endParaRPr lang="en-US" sz="1600" dirty="0">
              <a:solidFill>
                <a:schemeClr val="tx1"/>
              </a:solidFill>
              <a:latin typeface="Consolas" pitchFamily="49" charset="0"/>
              <a:cs typeface="Consolas" pitchFamily="49" charset="0"/>
            </a:endParaRPr>
          </a:p>
          <a:p>
            <a:pPr marL="228600" lvl="0" indent="-228600">
              <a:buClr>
                <a:schemeClr val="accent2">
                  <a:lumMod val="75000"/>
                </a:schemeClr>
              </a:buClr>
              <a:buFont typeface="+mj-lt"/>
              <a:buAutoNum type="arabicPeriod"/>
            </a:pPr>
            <a:r>
              <a:rPr lang="en-US" sz="1600" dirty="0" smtClean="0">
                <a:solidFill>
                  <a:schemeClr val="tx1"/>
                </a:solidFill>
                <a:latin typeface="Consolas" pitchFamily="49" charset="0"/>
                <a:cs typeface="Consolas" pitchFamily="49" charset="0"/>
              </a:rPr>
              <a:t>}</a:t>
            </a:r>
          </a:p>
        </p:txBody>
      </p:sp>
    </p:spTree>
    <p:extLst>
      <p:ext uri="{BB962C8B-B14F-4D97-AF65-F5344CB8AC3E}">
        <p14:creationId xmlns="" xmlns:p14="http://schemas.microsoft.com/office/powerpoint/2010/main" val="412623460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dirty="0"/>
              <a:t>P</a:t>
            </a:r>
            <a:r>
              <a:rPr lang="en-US" dirty="0" smtClean="0"/>
              <a:t>arallel Accelerators</a:t>
            </a:r>
            <a:endParaRPr lang="en-US" dirty="0"/>
          </a:p>
        </p:txBody>
      </p:sp>
      <p:sp>
        <p:nvSpPr>
          <p:cNvPr id="3" name="Content Placeholder 2"/>
          <p:cNvSpPr>
            <a:spLocks noGrp="1"/>
          </p:cNvSpPr>
          <p:nvPr>
            <p:ph idx="1"/>
          </p:nvPr>
        </p:nvSpPr>
        <p:spPr>
          <a:xfrm>
            <a:off x="620686" y="1371600"/>
            <a:ext cx="6286315" cy="4796698"/>
          </a:xfrm>
        </p:spPr>
        <p:txBody>
          <a:bodyPr>
            <a:normAutofit fontScale="92500" lnSpcReduction="20000"/>
          </a:bodyPr>
          <a:lstStyle/>
          <a:p>
            <a:r>
              <a:rPr lang="en-US" dirty="0" smtClean="0"/>
              <a:t>Abstraction for one or more data parallel accelerators</a:t>
            </a:r>
          </a:p>
          <a:p>
            <a:pPr lvl="1"/>
            <a:r>
              <a:rPr lang="en-US" sz="2600" dirty="0" smtClean="0"/>
              <a:t>One or more Direct3D 11 GPUs</a:t>
            </a:r>
          </a:p>
          <a:p>
            <a:pPr lvl="1"/>
            <a:r>
              <a:rPr lang="en-US" sz="2600" dirty="0" smtClean="0"/>
              <a:t>Multiple GPUs</a:t>
            </a:r>
          </a:p>
          <a:p>
            <a:pPr lvl="1"/>
            <a:r>
              <a:rPr lang="en-US" sz="2600" dirty="0" smtClean="0"/>
              <a:t>CPU vector processor</a:t>
            </a:r>
          </a:p>
          <a:p>
            <a:pPr lvl="1"/>
            <a:r>
              <a:rPr lang="en-US" sz="2600" dirty="0"/>
              <a:t>Many-core </a:t>
            </a:r>
            <a:r>
              <a:rPr lang="en-US" sz="2600" dirty="0" smtClean="0"/>
              <a:t>CPUs</a:t>
            </a:r>
          </a:p>
          <a:p>
            <a:r>
              <a:rPr lang="en-US" dirty="0" smtClean="0"/>
              <a:t>Host and accelerator are separate in the model</a:t>
            </a:r>
          </a:p>
          <a:p>
            <a:pPr lvl="1"/>
            <a:r>
              <a:rPr lang="en-US" sz="2600" dirty="0" smtClean="0"/>
              <a:t>Data transfer to/from accelerator</a:t>
            </a:r>
          </a:p>
          <a:p>
            <a:pPr lvl="1"/>
            <a:r>
              <a:rPr lang="en-US" sz="2600" dirty="0" smtClean="0"/>
              <a:t>Could be </a:t>
            </a:r>
            <a:r>
              <a:rPr lang="en-US" sz="2600" dirty="0"/>
              <a:t>o</a:t>
            </a:r>
            <a:r>
              <a:rPr lang="en-US" sz="2600" dirty="0" smtClean="0"/>
              <a:t>ptimized away for integrated memory architecture</a:t>
            </a:r>
          </a:p>
          <a:p>
            <a:r>
              <a:rPr lang="en-US" dirty="0" err="1"/>
              <a:t>accelerator_view</a:t>
            </a:r>
            <a:endParaRPr lang="en-US" dirty="0"/>
          </a:p>
          <a:p>
            <a:pPr lvl="1"/>
            <a:r>
              <a:rPr lang="en-US" sz="2600" dirty="0"/>
              <a:t>‘Handle’ to an </a:t>
            </a:r>
            <a:r>
              <a:rPr lang="en-US" sz="2600" dirty="0" smtClean="0"/>
              <a:t>accelerator</a:t>
            </a:r>
            <a:endParaRPr lang="en-US" sz="2600" dirty="0"/>
          </a:p>
        </p:txBody>
      </p:sp>
      <p:sp>
        <p:nvSpPr>
          <p:cNvPr id="6" name="Rectangle 5"/>
          <p:cNvSpPr/>
          <p:nvPr/>
        </p:nvSpPr>
        <p:spPr bwMode="auto">
          <a:xfrm>
            <a:off x="6907001" y="2438400"/>
            <a:ext cx="2031471" cy="1600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CPUs</a:t>
            </a:r>
          </a:p>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16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16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ndParaRPr>
          </a:p>
        </p:txBody>
      </p:sp>
      <p:sp>
        <p:nvSpPr>
          <p:cNvPr id="7" name="Rectangle 6"/>
          <p:cNvSpPr/>
          <p:nvPr/>
        </p:nvSpPr>
        <p:spPr bwMode="auto">
          <a:xfrm>
            <a:off x="7059361" y="3238500"/>
            <a:ext cx="1625177" cy="685800"/>
          </a:xfrm>
          <a:prstGeom prst="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System memory</a:t>
            </a:r>
          </a:p>
        </p:txBody>
      </p:sp>
      <p:grpSp>
        <p:nvGrpSpPr>
          <p:cNvPr id="14" name="Group 13"/>
          <p:cNvGrpSpPr/>
          <p:nvPr/>
        </p:nvGrpSpPr>
        <p:grpSpPr>
          <a:xfrm>
            <a:off x="6969507" y="2819400"/>
            <a:ext cx="1828324" cy="228600"/>
            <a:chOff x="5181600" y="4267200"/>
            <a:chExt cx="1371600" cy="228600"/>
          </a:xfrm>
        </p:grpSpPr>
        <p:sp>
          <p:nvSpPr>
            <p:cNvPr id="8" name="Rectangle 7"/>
            <p:cNvSpPr/>
            <p:nvPr/>
          </p:nvSpPr>
          <p:spPr bwMode="auto">
            <a:xfrm>
              <a:off x="5181600" y="4267200"/>
              <a:ext cx="228600" cy="2286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9" name="Rectangle 8"/>
            <p:cNvSpPr/>
            <p:nvPr/>
          </p:nvSpPr>
          <p:spPr bwMode="auto">
            <a:xfrm>
              <a:off x="5410200" y="4267200"/>
              <a:ext cx="228600" cy="2286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0" name="Rectangle 9"/>
            <p:cNvSpPr/>
            <p:nvPr/>
          </p:nvSpPr>
          <p:spPr bwMode="auto">
            <a:xfrm>
              <a:off x="5638800" y="4267200"/>
              <a:ext cx="228600" cy="2286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1" name="Rectangle 10"/>
            <p:cNvSpPr/>
            <p:nvPr/>
          </p:nvSpPr>
          <p:spPr bwMode="auto">
            <a:xfrm>
              <a:off x="5867400" y="4267200"/>
              <a:ext cx="228600" cy="2286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096000" y="4267200"/>
              <a:ext cx="228600" cy="2286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bwMode="auto">
            <a:xfrm>
              <a:off x="6324600" y="4267200"/>
              <a:ext cx="228600" cy="228600"/>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grpSp>
      <p:sp>
        <p:nvSpPr>
          <p:cNvPr id="15" name="Rectangle 14"/>
          <p:cNvSpPr/>
          <p:nvPr/>
        </p:nvSpPr>
        <p:spPr bwMode="auto">
          <a:xfrm>
            <a:off x="8938472" y="3048001"/>
            <a:ext cx="609441" cy="45719"/>
          </a:xfrm>
          <a:prstGeom prst="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6" name="Rectangle 15"/>
          <p:cNvSpPr/>
          <p:nvPr/>
        </p:nvSpPr>
        <p:spPr bwMode="auto">
          <a:xfrm>
            <a:off x="9547913" y="2819400"/>
            <a:ext cx="609441" cy="1219200"/>
          </a:xfrm>
          <a:prstGeom prst="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rPr>
              <a:t>GPU</a:t>
            </a:r>
          </a:p>
          <a:p>
            <a:pPr algn="ctr" defTabSz="914099" fontAlgn="base">
              <a:spcBef>
                <a:spcPct val="0"/>
              </a:spcBef>
              <a:spcAft>
                <a:spcPct val="0"/>
              </a:spcAft>
            </a:pPr>
            <a:endParaRPr lang="en-US" sz="11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p:txBody>
      </p:sp>
      <p:sp>
        <p:nvSpPr>
          <p:cNvPr id="17" name="TextBox 16"/>
          <p:cNvSpPr txBox="1"/>
          <p:nvPr/>
        </p:nvSpPr>
        <p:spPr>
          <a:xfrm>
            <a:off x="9040046" y="2878724"/>
            <a:ext cx="275717" cy="169277"/>
          </a:xfrm>
          <a:prstGeom prst="rect">
            <a:avLst/>
          </a:prstGeom>
          <a:noFill/>
        </p:spPr>
        <p:txBody>
          <a:bodyPr wrap="none" lIns="0" tIns="0" rIns="0" bIns="0" rtlCol="0">
            <a:spAutoFit/>
          </a:bodyPr>
          <a:lstStyle/>
          <a:p>
            <a:r>
              <a:rPr lang="en-US" sz="1100" dirty="0" err="1" smtClean="0"/>
              <a:t>PCIe</a:t>
            </a:r>
            <a:endParaRPr lang="en-US" sz="1100" dirty="0" smtClean="0"/>
          </a:p>
        </p:txBody>
      </p:sp>
      <p:sp>
        <p:nvSpPr>
          <p:cNvPr id="19" name="Rectangle 18"/>
          <p:cNvSpPr/>
          <p:nvPr/>
        </p:nvSpPr>
        <p:spPr bwMode="auto">
          <a:xfrm>
            <a:off x="9852634" y="3124200"/>
            <a:ext cx="609441" cy="1219200"/>
          </a:xfrm>
          <a:prstGeom prst="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rPr>
              <a:t>GPU</a:t>
            </a:r>
          </a:p>
          <a:p>
            <a:pPr algn="ctr" defTabSz="914099" fontAlgn="base">
              <a:spcBef>
                <a:spcPct val="0"/>
              </a:spcBef>
              <a:spcAft>
                <a:spcPct val="0"/>
              </a:spcAft>
            </a:pPr>
            <a:endParaRPr lang="en-US" sz="11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p:txBody>
      </p:sp>
      <p:sp>
        <p:nvSpPr>
          <p:cNvPr id="20" name="Rectangle 19"/>
          <p:cNvSpPr/>
          <p:nvPr/>
        </p:nvSpPr>
        <p:spPr bwMode="auto">
          <a:xfrm>
            <a:off x="10157354" y="3505200"/>
            <a:ext cx="609441" cy="1219200"/>
          </a:xfrm>
          <a:prstGeom prst="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rPr>
              <a:t>GPU</a:t>
            </a:r>
          </a:p>
          <a:p>
            <a:pPr algn="ctr" defTabSz="914099" fontAlgn="base">
              <a:spcBef>
                <a:spcPct val="0"/>
              </a:spcBef>
              <a:spcAft>
                <a:spcPct val="0"/>
              </a:spcAft>
            </a:pPr>
            <a:endParaRPr lang="en-US" sz="11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p:txBody>
      </p:sp>
      <p:sp>
        <p:nvSpPr>
          <p:cNvPr id="21" name="Rectangle 20"/>
          <p:cNvSpPr/>
          <p:nvPr/>
        </p:nvSpPr>
        <p:spPr bwMode="auto">
          <a:xfrm>
            <a:off x="10462075" y="3886200"/>
            <a:ext cx="609441" cy="1219200"/>
          </a:xfrm>
          <a:prstGeom prst="rect">
            <a:avLst/>
          </a:prstGeom>
          <a:solidFill>
            <a:srgbClr val="7030A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rPr>
              <a:t>GPU</a:t>
            </a:r>
          </a:p>
          <a:p>
            <a:pPr algn="ctr" defTabSz="914099" fontAlgn="base">
              <a:spcBef>
                <a:spcPct val="0"/>
              </a:spcBef>
              <a:spcAft>
                <a:spcPct val="0"/>
              </a:spcAft>
            </a:pPr>
            <a:endParaRPr lang="en-US" sz="11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1100" dirty="0" smtClean="0">
              <a:gradFill>
                <a:gsLst>
                  <a:gs pos="0">
                    <a:srgbClr val="FFFFFF"/>
                  </a:gs>
                  <a:gs pos="100000">
                    <a:srgbClr val="FFFFFF"/>
                  </a:gs>
                </a:gsLst>
                <a:lin ang="5400000" scaled="0"/>
              </a:gradFill>
            </a:endParaRPr>
          </a:p>
        </p:txBody>
      </p:sp>
      <p:sp>
        <p:nvSpPr>
          <p:cNvPr id="22" name="Left Brace 21"/>
          <p:cNvSpPr/>
          <p:nvPr/>
        </p:nvSpPr>
        <p:spPr>
          <a:xfrm rot="5400000">
            <a:off x="7765940" y="1122261"/>
            <a:ext cx="313592" cy="203147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p:cNvSpPr/>
          <p:nvPr/>
        </p:nvSpPr>
        <p:spPr>
          <a:xfrm rot="5400000">
            <a:off x="10203705" y="1122261"/>
            <a:ext cx="313592" cy="203147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594970" y="1676401"/>
            <a:ext cx="474489" cy="276999"/>
          </a:xfrm>
          <a:prstGeom prst="rect">
            <a:avLst/>
          </a:prstGeom>
          <a:noFill/>
        </p:spPr>
        <p:txBody>
          <a:bodyPr wrap="none" lIns="0" tIns="0" rIns="0" bIns="0" rtlCol="0">
            <a:spAutoFit/>
          </a:bodyPr>
          <a:lstStyle/>
          <a:p>
            <a:r>
              <a:rPr lang="en-US" dirty="0" smtClean="0"/>
              <a:t>Host</a:t>
            </a:r>
          </a:p>
        </p:txBody>
      </p:sp>
      <p:sp>
        <p:nvSpPr>
          <p:cNvPr id="25" name="TextBox 24"/>
          <p:cNvSpPr txBox="1"/>
          <p:nvPr/>
        </p:nvSpPr>
        <p:spPr>
          <a:xfrm>
            <a:off x="9852634" y="1676401"/>
            <a:ext cx="1149161" cy="276999"/>
          </a:xfrm>
          <a:prstGeom prst="rect">
            <a:avLst/>
          </a:prstGeom>
          <a:noFill/>
        </p:spPr>
        <p:txBody>
          <a:bodyPr wrap="none" lIns="0" tIns="0" rIns="0" bIns="0" rtlCol="0">
            <a:spAutoFit/>
          </a:bodyPr>
          <a:lstStyle/>
          <a:p>
            <a:r>
              <a:rPr lang="en-US" dirty="0" smtClean="0"/>
              <a:t>Accelerator</a:t>
            </a:r>
          </a:p>
        </p:txBody>
      </p:sp>
    </p:spTree>
    <p:extLst>
      <p:ext uri="{BB962C8B-B14F-4D97-AF65-F5344CB8AC3E}">
        <p14:creationId xmlns="" xmlns:p14="http://schemas.microsoft.com/office/powerpoint/2010/main" val="169975759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Taming GPU Compute with C++ AMP</a:t>
            </a:r>
            <a:br>
              <a:rPr lang="en-US" dirty="0" smtClean="0"/>
            </a:br>
            <a:r>
              <a:rPr lang="en-US" sz="3200" dirty="0" smtClean="0"/>
              <a:t>C++ Accelerated Massive Parallelism</a:t>
            </a:r>
            <a:endParaRPr lang="en-US" dirty="0"/>
          </a:p>
        </p:txBody>
      </p:sp>
      <p:sp>
        <p:nvSpPr>
          <p:cNvPr id="3" name="Subtitle 2"/>
          <p:cNvSpPr>
            <a:spLocks noGrp="1"/>
          </p:cNvSpPr>
          <p:nvPr>
            <p:ph type="subTitle" idx="1"/>
          </p:nvPr>
        </p:nvSpPr>
        <p:spPr/>
        <p:txBody>
          <a:bodyPr/>
          <a:lstStyle/>
          <a:p>
            <a:r>
              <a:rPr lang="en-US" dirty="0" smtClean="0"/>
              <a:t>Steve Teixeira</a:t>
            </a:r>
          </a:p>
          <a:p>
            <a:r>
              <a:rPr lang="en-US" dirty="0" smtClean="0"/>
              <a:t>Director of Program Management</a:t>
            </a:r>
          </a:p>
          <a:p>
            <a:r>
              <a:rPr lang="en-US" dirty="0" smtClean="0"/>
              <a:t>Microsoft Parallel Computing Platform</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Performance-oriented topics</a:t>
            </a:r>
            <a:endParaRPr lang="en-US" dirty="0"/>
          </a:p>
        </p:txBody>
      </p:sp>
      <p:sp>
        <p:nvSpPr>
          <p:cNvPr id="3" name="Content Placeholder 2"/>
          <p:cNvSpPr>
            <a:spLocks noGrp="1"/>
          </p:cNvSpPr>
          <p:nvPr>
            <p:ph idx="1"/>
          </p:nvPr>
        </p:nvSpPr>
        <p:spPr>
          <a:xfrm>
            <a:off x="609441" y="1219201"/>
            <a:ext cx="6805427" cy="4525963"/>
          </a:xfrm>
        </p:spPr>
        <p:txBody>
          <a:bodyPr>
            <a:noAutofit/>
          </a:bodyPr>
          <a:lstStyle/>
          <a:p>
            <a:r>
              <a:rPr lang="en-US" sz="2800" dirty="0" smtClean="0"/>
              <a:t>Use thread groups (tiles) and shared memory for performance</a:t>
            </a:r>
          </a:p>
          <a:p>
            <a:r>
              <a:rPr lang="en-US" sz="2800" dirty="0" err="1"/>
              <a:t>tile_static</a:t>
            </a:r>
            <a:r>
              <a:rPr lang="en-US" sz="2800" dirty="0"/>
              <a:t> storage modifier</a:t>
            </a:r>
          </a:p>
          <a:p>
            <a:pPr lvl="1"/>
            <a:r>
              <a:rPr lang="en-US" sz="1800" dirty="0"/>
              <a:t>Define shared memory </a:t>
            </a:r>
            <a:r>
              <a:rPr lang="en-US" sz="1800" dirty="0" smtClean="0"/>
              <a:t>for threads in the tile</a:t>
            </a:r>
            <a:endParaRPr lang="en-US" sz="1800" dirty="0"/>
          </a:p>
          <a:p>
            <a:r>
              <a:rPr lang="en-US" sz="2800" dirty="0" err="1"/>
              <a:t>tile_barrier</a:t>
            </a:r>
            <a:endParaRPr lang="en-US" sz="2800" dirty="0"/>
          </a:p>
          <a:p>
            <a:pPr lvl="1"/>
            <a:r>
              <a:rPr lang="en-US" sz="1800" dirty="0" smtClean="0"/>
              <a:t>Barrier for all </a:t>
            </a:r>
            <a:r>
              <a:rPr lang="en-US" sz="1800" dirty="0"/>
              <a:t>threads in the tile </a:t>
            </a:r>
          </a:p>
          <a:p>
            <a:r>
              <a:rPr lang="en-US" sz="2800" dirty="0" smtClean="0"/>
              <a:t>Tiled form of </a:t>
            </a:r>
            <a:r>
              <a:rPr lang="en-US" sz="2800" dirty="0" err="1" smtClean="0"/>
              <a:t>parallel_for_each</a:t>
            </a:r>
            <a:endParaRPr lang="en-US" sz="2800" dirty="0" smtClean="0"/>
          </a:p>
          <a:p>
            <a:pPr lvl="1"/>
            <a:r>
              <a:rPr lang="en-US" sz="1800" dirty="0" err="1" smtClean="0"/>
              <a:t>tiled_grid</a:t>
            </a:r>
            <a:r>
              <a:rPr lang="en-US" sz="1800" dirty="0" smtClean="0"/>
              <a:t> to define dimensions </a:t>
            </a:r>
          </a:p>
          <a:p>
            <a:r>
              <a:rPr lang="en-US" sz="2800" dirty="0" err="1" smtClean="0"/>
              <a:t>tiled_index</a:t>
            </a:r>
            <a:endParaRPr lang="en-US" sz="2800" dirty="0" smtClean="0"/>
          </a:p>
          <a:p>
            <a:pPr lvl="1"/>
            <a:r>
              <a:rPr lang="en-US" sz="1800" dirty="0" smtClean="0"/>
              <a:t>Specialized index with tile coordinates</a:t>
            </a:r>
          </a:p>
        </p:txBody>
      </p:sp>
      <p:graphicFrame>
        <p:nvGraphicFramePr>
          <p:cNvPr id="4" name="Table 3"/>
          <p:cNvGraphicFramePr>
            <a:graphicFrameLocks noGrp="1" noChangeAspect="1"/>
          </p:cNvGraphicFramePr>
          <p:nvPr>
            <p:extLst>
              <p:ext uri="{D42A27DB-BD31-4B8C-83A1-F6EECF244321}">
                <p14:modId xmlns="" xmlns:p14="http://schemas.microsoft.com/office/powerpoint/2010/main" val="2325388135"/>
              </p:ext>
            </p:extLst>
          </p:nvPr>
        </p:nvGraphicFramePr>
        <p:xfrm>
          <a:off x="7922736" y="1645920"/>
          <a:ext cx="3656648" cy="2926080"/>
        </p:xfrm>
        <a:graphic>
          <a:graphicData uri="http://schemas.openxmlformats.org/drawingml/2006/table">
            <a:tbl>
              <a:tblPr>
                <a:tableStyleId>{5C22544A-7EE6-4342-B048-85BDC9FD1C3A}</a:tableStyleId>
              </a:tblPr>
              <a:tblGrid>
                <a:gridCol w="457081"/>
                <a:gridCol w="457081"/>
                <a:gridCol w="457081"/>
                <a:gridCol w="457081"/>
                <a:gridCol w="457081"/>
                <a:gridCol w="457081"/>
                <a:gridCol w="457081"/>
                <a:gridCol w="457081"/>
              </a:tblGrid>
              <a:tr h="276225">
                <a:tc>
                  <a:txBody>
                    <a:bodyPr/>
                    <a:lstStyle/>
                    <a:p>
                      <a:endParaRPr lang="en-US" dirty="0"/>
                    </a:p>
                  </a:txBody>
                  <a:tcPr marL="121888" marR="121888">
                    <a:solidFill>
                      <a:schemeClr val="accent1"/>
                    </a:solidFill>
                  </a:tcPr>
                </a:tc>
                <a:tc>
                  <a:txBody>
                    <a:bodyPr/>
                    <a:lstStyle/>
                    <a:p>
                      <a:endParaRPr lang="en-US" dirty="0"/>
                    </a:p>
                  </a:txBody>
                  <a:tcPr marL="121888" marR="121888">
                    <a:solidFill>
                      <a:schemeClr val="accent1"/>
                    </a:solidFill>
                  </a:tcPr>
                </a:tc>
                <a:tc>
                  <a:txBody>
                    <a:bodyPr/>
                    <a:lstStyle/>
                    <a:p>
                      <a:endParaRPr lang="en-US" dirty="0"/>
                    </a:p>
                  </a:txBody>
                  <a:tcPr marL="121888" marR="121888">
                    <a:solidFill>
                      <a:schemeClr val="accent2">
                        <a:lumMod val="40000"/>
                        <a:lumOff val="60000"/>
                      </a:schemeClr>
                    </a:solidFill>
                  </a:tcPr>
                </a:tc>
                <a:tc>
                  <a:txBody>
                    <a:bodyPr/>
                    <a:lstStyle/>
                    <a:p>
                      <a:endParaRPr lang="en-US" dirty="0"/>
                    </a:p>
                  </a:txBody>
                  <a:tcPr marL="121888" marR="121888">
                    <a:solidFill>
                      <a:schemeClr val="accent2">
                        <a:lumMod val="40000"/>
                        <a:lumOff val="60000"/>
                      </a:schemeClr>
                    </a:solidFill>
                  </a:tcPr>
                </a:tc>
                <a:tc>
                  <a:txBody>
                    <a:bodyPr/>
                    <a:lstStyle/>
                    <a:p>
                      <a:endParaRPr lang="en-US" dirty="0"/>
                    </a:p>
                  </a:txBody>
                  <a:tcPr marL="121888" marR="121888">
                    <a:solidFill>
                      <a:schemeClr val="accent3">
                        <a:lumMod val="60000"/>
                        <a:lumOff val="40000"/>
                      </a:schemeClr>
                    </a:solidFill>
                  </a:tcPr>
                </a:tc>
                <a:tc>
                  <a:txBody>
                    <a:bodyPr/>
                    <a:lstStyle/>
                    <a:p>
                      <a:endParaRPr lang="en-US"/>
                    </a:p>
                  </a:txBody>
                  <a:tcPr marL="121888" marR="121888">
                    <a:solidFill>
                      <a:schemeClr val="accent3">
                        <a:lumMod val="60000"/>
                        <a:lumOff val="40000"/>
                      </a:schemeClr>
                    </a:solidFill>
                  </a:tcPr>
                </a:tc>
                <a:tc>
                  <a:txBody>
                    <a:bodyPr/>
                    <a:lstStyle/>
                    <a:p>
                      <a:endParaRPr lang="en-US" dirty="0"/>
                    </a:p>
                  </a:txBody>
                  <a:tcPr marL="121888" marR="121888">
                    <a:solidFill>
                      <a:schemeClr val="tx2">
                        <a:lumMod val="40000"/>
                        <a:lumOff val="60000"/>
                      </a:schemeClr>
                    </a:solidFill>
                  </a:tcPr>
                </a:tc>
                <a:tc>
                  <a:txBody>
                    <a:bodyPr/>
                    <a:lstStyle/>
                    <a:p>
                      <a:endParaRPr lang="en-US" dirty="0"/>
                    </a:p>
                  </a:txBody>
                  <a:tcPr marL="121888" marR="121888">
                    <a:solidFill>
                      <a:schemeClr val="tx2">
                        <a:lumMod val="40000"/>
                        <a:lumOff val="60000"/>
                      </a:schemeClr>
                    </a:solidFill>
                  </a:tcPr>
                </a:tc>
              </a:tr>
              <a:tr h="276225">
                <a:tc>
                  <a:txBody>
                    <a:bodyPr/>
                    <a:lstStyle/>
                    <a:p>
                      <a:endParaRPr lang="en-US"/>
                    </a:p>
                  </a:txBody>
                  <a:tcPr marL="121888" marR="121888">
                    <a:solidFill>
                      <a:schemeClr val="accent1"/>
                    </a:solidFill>
                  </a:tcPr>
                </a:tc>
                <a:tc>
                  <a:txBody>
                    <a:bodyPr/>
                    <a:lstStyle/>
                    <a:p>
                      <a:endParaRPr lang="en-US" dirty="0"/>
                    </a:p>
                  </a:txBody>
                  <a:tcPr marL="121888" marR="121888">
                    <a:solidFill>
                      <a:schemeClr val="accent1"/>
                    </a:solidFill>
                  </a:tcPr>
                </a:tc>
                <a:tc>
                  <a:txBody>
                    <a:bodyPr/>
                    <a:lstStyle/>
                    <a:p>
                      <a:endParaRPr lang="en-US" dirty="0"/>
                    </a:p>
                  </a:txBody>
                  <a:tcPr marL="121888" marR="121888">
                    <a:solidFill>
                      <a:schemeClr val="accent2">
                        <a:lumMod val="40000"/>
                        <a:lumOff val="60000"/>
                      </a:schemeClr>
                    </a:solidFill>
                  </a:tcPr>
                </a:tc>
                <a:tc>
                  <a:txBody>
                    <a:bodyPr/>
                    <a:lstStyle/>
                    <a:p>
                      <a:endParaRPr lang="en-US" dirty="0"/>
                    </a:p>
                  </a:txBody>
                  <a:tcPr marL="121888" marR="121888">
                    <a:solidFill>
                      <a:schemeClr val="accent2">
                        <a:lumMod val="40000"/>
                        <a:lumOff val="60000"/>
                      </a:schemeClr>
                    </a:solidFill>
                  </a:tcPr>
                </a:tc>
                <a:tc>
                  <a:txBody>
                    <a:bodyPr/>
                    <a:lstStyle/>
                    <a:p>
                      <a:endParaRPr lang="en-US" dirty="0"/>
                    </a:p>
                  </a:txBody>
                  <a:tcPr marL="121888" marR="121888">
                    <a:solidFill>
                      <a:schemeClr val="accent3">
                        <a:lumMod val="60000"/>
                        <a:lumOff val="40000"/>
                      </a:schemeClr>
                    </a:solidFill>
                  </a:tcPr>
                </a:tc>
                <a:tc>
                  <a:txBody>
                    <a:bodyPr/>
                    <a:lstStyle/>
                    <a:p>
                      <a:endParaRPr lang="en-US" dirty="0"/>
                    </a:p>
                  </a:txBody>
                  <a:tcPr marL="121888" marR="121888">
                    <a:solidFill>
                      <a:schemeClr val="accent3">
                        <a:lumMod val="60000"/>
                        <a:lumOff val="40000"/>
                      </a:schemeClr>
                    </a:solidFill>
                  </a:tcPr>
                </a:tc>
                <a:tc>
                  <a:txBody>
                    <a:bodyPr/>
                    <a:lstStyle/>
                    <a:p>
                      <a:endParaRPr lang="en-US"/>
                    </a:p>
                  </a:txBody>
                  <a:tcPr marL="121888" marR="121888">
                    <a:solidFill>
                      <a:schemeClr val="tx2">
                        <a:lumMod val="40000"/>
                        <a:lumOff val="60000"/>
                      </a:schemeClr>
                    </a:solidFill>
                  </a:tcPr>
                </a:tc>
                <a:tc>
                  <a:txBody>
                    <a:bodyPr/>
                    <a:lstStyle/>
                    <a:p>
                      <a:endParaRPr lang="en-US" dirty="0"/>
                    </a:p>
                  </a:txBody>
                  <a:tcPr marL="121888" marR="121888">
                    <a:solidFill>
                      <a:schemeClr val="tx2">
                        <a:lumMod val="40000"/>
                        <a:lumOff val="60000"/>
                      </a:schemeClr>
                    </a:solidFill>
                  </a:tcPr>
                </a:tc>
              </a:tr>
              <a:tr h="276225">
                <a:tc>
                  <a:txBody>
                    <a:bodyPr/>
                    <a:lstStyle/>
                    <a:p>
                      <a:endParaRPr lang="en-US" dirty="0"/>
                    </a:p>
                  </a:txBody>
                  <a:tcPr marL="121888" marR="121888">
                    <a:solidFill>
                      <a:schemeClr val="accent1">
                        <a:lumMod val="40000"/>
                        <a:lumOff val="60000"/>
                      </a:schemeClr>
                    </a:solidFill>
                  </a:tcPr>
                </a:tc>
                <a:tc>
                  <a:txBody>
                    <a:bodyPr/>
                    <a:lstStyle/>
                    <a:p>
                      <a:endParaRPr lang="en-US" dirty="0"/>
                    </a:p>
                  </a:txBody>
                  <a:tcPr marL="121888" marR="121888">
                    <a:solidFill>
                      <a:schemeClr val="accent1">
                        <a:lumMod val="40000"/>
                        <a:lumOff val="60000"/>
                      </a:schemeClr>
                    </a:solidFill>
                  </a:tcPr>
                </a:tc>
                <a:tc>
                  <a:txBody>
                    <a:bodyPr/>
                    <a:lstStyle/>
                    <a:p>
                      <a:endParaRPr lang="en-US" dirty="0"/>
                    </a:p>
                  </a:txBody>
                  <a:tcPr marL="121888" marR="121888">
                    <a:solidFill>
                      <a:schemeClr val="accent4">
                        <a:lumMod val="60000"/>
                        <a:lumOff val="40000"/>
                      </a:schemeClr>
                    </a:solidFill>
                  </a:tcPr>
                </a:tc>
                <a:tc>
                  <a:txBody>
                    <a:bodyPr/>
                    <a:lstStyle/>
                    <a:p>
                      <a:endParaRPr lang="en-US" dirty="0"/>
                    </a:p>
                  </a:txBody>
                  <a:tcPr marL="121888" marR="121888">
                    <a:solidFill>
                      <a:schemeClr val="accent4">
                        <a:lumMod val="60000"/>
                        <a:lumOff val="40000"/>
                      </a:schemeClr>
                    </a:solidFill>
                  </a:tcPr>
                </a:tc>
                <a:tc>
                  <a:txBody>
                    <a:bodyPr/>
                    <a:lstStyle/>
                    <a:p>
                      <a:endParaRPr lang="en-US" dirty="0"/>
                    </a:p>
                  </a:txBody>
                  <a:tcPr marL="121888" marR="121888">
                    <a:solidFill>
                      <a:schemeClr val="accent1">
                        <a:lumMod val="75000"/>
                      </a:schemeClr>
                    </a:solidFill>
                  </a:tcPr>
                </a:tc>
                <a:tc>
                  <a:txBody>
                    <a:bodyPr/>
                    <a:lstStyle/>
                    <a:p>
                      <a:endParaRPr lang="en-US" dirty="0"/>
                    </a:p>
                  </a:txBody>
                  <a:tcPr marL="121888" marR="121888">
                    <a:solidFill>
                      <a:schemeClr val="accent1">
                        <a:lumMod val="75000"/>
                      </a:schemeClr>
                    </a:solidFill>
                  </a:tcPr>
                </a:tc>
                <a:tc>
                  <a:txBody>
                    <a:bodyPr/>
                    <a:lstStyle/>
                    <a:p>
                      <a:endParaRPr lang="en-US" dirty="0"/>
                    </a:p>
                  </a:txBody>
                  <a:tcPr marL="121888" marR="121888">
                    <a:solidFill>
                      <a:schemeClr val="accent5">
                        <a:lumMod val="60000"/>
                        <a:lumOff val="40000"/>
                      </a:schemeClr>
                    </a:solidFill>
                  </a:tcPr>
                </a:tc>
                <a:tc>
                  <a:txBody>
                    <a:bodyPr/>
                    <a:lstStyle/>
                    <a:p>
                      <a:endParaRPr lang="en-US" dirty="0"/>
                    </a:p>
                  </a:txBody>
                  <a:tcPr marL="121888" marR="121888">
                    <a:solidFill>
                      <a:schemeClr val="accent5">
                        <a:lumMod val="60000"/>
                        <a:lumOff val="40000"/>
                      </a:schemeClr>
                    </a:solidFill>
                  </a:tcPr>
                </a:tc>
              </a:tr>
              <a:tr h="276225">
                <a:tc>
                  <a:txBody>
                    <a:bodyPr/>
                    <a:lstStyle/>
                    <a:p>
                      <a:endParaRPr lang="en-US"/>
                    </a:p>
                  </a:txBody>
                  <a:tcPr marL="121888" marR="121888">
                    <a:solidFill>
                      <a:schemeClr val="accent1">
                        <a:lumMod val="40000"/>
                        <a:lumOff val="60000"/>
                      </a:schemeClr>
                    </a:solidFill>
                  </a:tcPr>
                </a:tc>
                <a:tc>
                  <a:txBody>
                    <a:bodyPr/>
                    <a:lstStyle/>
                    <a:p>
                      <a:endParaRPr lang="en-US" dirty="0"/>
                    </a:p>
                  </a:txBody>
                  <a:tcPr marL="121888" marR="121888">
                    <a:solidFill>
                      <a:schemeClr val="accent1">
                        <a:lumMod val="40000"/>
                        <a:lumOff val="60000"/>
                      </a:schemeClr>
                    </a:solidFill>
                  </a:tcPr>
                </a:tc>
                <a:tc>
                  <a:txBody>
                    <a:bodyPr/>
                    <a:lstStyle/>
                    <a:p>
                      <a:endParaRPr lang="en-US"/>
                    </a:p>
                  </a:txBody>
                  <a:tcPr marL="121888" marR="121888">
                    <a:solidFill>
                      <a:schemeClr val="accent4">
                        <a:lumMod val="60000"/>
                        <a:lumOff val="40000"/>
                      </a:schemeClr>
                    </a:solidFill>
                  </a:tcPr>
                </a:tc>
                <a:tc>
                  <a:txBody>
                    <a:bodyPr/>
                    <a:lstStyle/>
                    <a:p>
                      <a:endParaRPr lang="en-US" dirty="0"/>
                    </a:p>
                  </a:txBody>
                  <a:tcPr marL="121888" marR="121888">
                    <a:solidFill>
                      <a:schemeClr val="accent4">
                        <a:lumMod val="60000"/>
                        <a:lumOff val="40000"/>
                      </a:schemeClr>
                    </a:solidFill>
                  </a:tcPr>
                </a:tc>
                <a:tc>
                  <a:txBody>
                    <a:bodyPr/>
                    <a:lstStyle/>
                    <a:p>
                      <a:endParaRPr lang="en-US"/>
                    </a:p>
                  </a:txBody>
                  <a:tcPr marL="121888" marR="121888">
                    <a:solidFill>
                      <a:schemeClr val="accent1">
                        <a:lumMod val="75000"/>
                      </a:schemeClr>
                    </a:solidFill>
                  </a:tcPr>
                </a:tc>
                <a:tc>
                  <a:txBody>
                    <a:bodyPr/>
                    <a:lstStyle/>
                    <a:p>
                      <a:endParaRPr lang="en-US" dirty="0"/>
                    </a:p>
                  </a:txBody>
                  <a:tcPr marL="121888" marR="121888">
                    <a:solidFill>
                      <a:schemeClr val="accent1">
                        <a:lumMod val="75000"/>
                      </a:schemeClr>
                    </a:solidFill>
                  </a:tcPr>
                </a:tc>
                <a:tc>
                  <a:txBody>
                    <a:bodyPr/>
                    <a:lstStyle/>
                    <a:p>
                      <a:endParaRPr lang="en-US" dirty="0"/>
                    </a:p>
                  </a:txBody>
                  <a:tcPr marL="121888" marR="121888">
                    <a:solidFill>
                      <a:schemeClr val="accent5">
                        <a:lumMod val="60000"/>
                        <a:lumOff val="40000"/>
                      </a:schemeClr>
                    </a:solidFill>
                  </a:tcPr>
                </a:tc>
                <a:tc>
                  <a:txBody>
                    <a:bodyPr/>
                    <a:lstStyle/>
                    <a:p>
                      <a:endParaRPr lang="en-US" dirty="0"/>
                    </a:p>
                  </a:txBody>
                  <a:tcPr marL="121888" marR="121888">
                    <a:solidFill>
                      <a:schemeClr val="accent5">
                        <a:lumMod val="60000"/>
                        <a:lumOff val="40000"/>
                      </a:schemeClr>
                    </a:solidFill>
                  </a:tcPr>
                </a:tc>
              </a:tr>
              <a:tr h="276225">
                <a:tc>
                  <a:txBody>
                    <a:bodyPr/>
                    <a:lstStyle/>
                    <a:p>
                      <a:endParaRPr lang="en-US" dirty="0"/>
                    </a:p>
                  </a:txBody>
                  <a:tcPr marL="121888" marR="121888">
                    <a:solidFill>
                      <a:schemeClr val="accent4">
                        <a:lumMod val="75000"/>
                      </a:schemeClr>
                    </a:solidFill>
                  </a:tcPr>
                </a:tc>
                <a:tc>
                  <a:txBody>
                    <a:bodyPr/>
                    <a:lstStyle/>
                    <a:p>
                      <a:endParaRPr lang="en-US" dirty="0"/>
                    </a:p>
                  </a:txBody>
                  <a:tcPr marL="121888" marR="121888">
                    <a:solidFill>
                      <a:schemeClr val="accent4">
                        <a:lumMod val="75000"/>
                      </a:schemeClr>
                    </a:solidFill>
                  </a:tcPr>
                </a:tc>
                <a:tc>
                  <a:txBody>
                    <a:bodyPr/>
                    <a:lstStyle/>
                    <a:p>
                      <a:endParaRPr lang="en-US" dirty="0"/>
                    </a:p>
                  </a:txBody>
                  <a:tcPr marL="121888" marR="121888">
                    <a:solidFill>
                      <a:schemeClr val="accent2"/>
                    </a:solidFill>
                  </a:tcPr>
                </a:tc>
                <a:tc>
                  <a:txBody>
                    <a:bodyPr/>
                    <a:lstStyle/>
                    <a:p>
                      <a:endParaRPr lang="en-US" dirty="0"/>
                    </a:p>
                  </a:txBody>
                  <a:tcPr marL="121888" marR="121888">
                    <a:solidFill>
                      <a:schemeClr val="accent2"/>
                    </a:solidFill>
                  </a:tcPr>
                </a:tc>
                <a:tc>
                  <a:txBody>
                    <a:bodyPr/>
                    <a:lstStyle/>
                    <a:p>
                      <a:endParaRPr lang="en-US" dirty="0"/>
                    </a:p>
                  </a:txBody>
                  <a:tcPr marL="121888" marR="121888">
                    <a:solidFill>
                      <a:schemeClr val="bg2">
                        <a:lumMod val="75000"/>
                      </a:schemeClr>
                    </a:solidFill>
                  </a:tcPr>
                </a:tc>
                <a:tc>
                  <a:txBody>
                    <a:bodyPr/>
                    <a:lstStyle/>
                    <a:p>
                      <a:endParaRPr lang="en-US" dirty="0"/>
                    </a:p>
                  </a:txBody>
                  <a:tcPr marL="121888" marR="121888">
                    <a:solidFill>
                      <a:schemeClr val="bg2">
                        <a:lumMod val="75000"/>
                      </a:schemeClr>
                    </a:solidFill>
                  </a:tcPr>
                </a:tc>
                <a:tc>
                  <a:txBody>
                    <a:bodyPr/>
                    <a:lstStyle/>
                    <a:p>
                      <a:endParaRPr lang="en-US" dirty="0"/>
                    </a:p>
                  </a:txBody>
                  <a:tcPr marL="121888" marR="121888">
                    <a:solidFill>
                      <a:schemeClr val="accent3">
                        <a:lumMod val="75000"/>
                      </a:schemeClr>
                    </a:solidFill>
                  </a:tcPr>
                </a:tc>
                <a:tc>
                  <a:txBody>
                    <a:bodyPr/>
                    <a:lstStyle/>
                    <a:p>
                      <a:endParaRPr lang="en-US" dirty="0"/>
                    </a:p>
                  </a:txBody>
                  <a:tcPr marL="121888" marR="121888">
                    <a:solidFill>
                      <a:schemeClr val="accent3">
                        <a:lumMod val="75000"/>
                      </a:schemeClr>
                    </a:solidFill>
                  </a:tcPr>
                </a:tc>
              </a:tr>
              <a:tr h="276225">
                <a:tc>
                  <a:txBody>
                    <a:bodyPr/>
                    <a:lstStyle/>
                    <a:p>
                      <a:endParaRPr lang="en-US"/>
                    </a:p>
                  </a:txBody>
                  <a:tcPr marL="121888" marR="121888">
                    <a:solidFill>
                      <a:schemeClr val="accent4">
                        <a:lumMod val="75000"/>
                      </a:schemeClr>
                    </a:solidFill>
                  </a:tcPr>
                </a:tc>
                <a:tc>
                  <a:txBody>
                    <a:bodyPr/>
                    <a:lstStyle/>
                    <a:p>
                      <a:endParaRPr lang="en-US"/>
                    </a:p>
                  </a:txBody>
                  <a:tcPr marL="121888" marR="121888">
                    <a:solidFill>
                      <a:schemeClr val="accent4">
                        <a:lumMod val="75000"/>
                      </a:schemeClr>
                    </a:solidFill>
                  </a:tcPr>
                </a:tc>
                <a:tc>
                  <a:txBody>
                    <a:bodyPr/>
                    <a:lstStyle/>
                    <a:p>
                      <a:endParaRPr lang="en-US" dirty="0"/>
                    </a:p>
                  </a:txBody>
                  <a:tcPr marL="121888" marR="121888">
                    <a:solidFill>
                      <a:schemeClr val="accent2"/>
                    </a:solidFill>
                  </a:tcPr>
                </a:tc>
                <a:tc>
                  <a:txBody>
                    <a:bodyPr/>
                    <a:lstStyle/>
                    <a:p>
                      <a:endParaRPr lang="en-US" dirty="0"/>
                    </a:p>
                  </a:txBody>
                  <a:tcPr marL="121888" marR="121888">
                    <a:solidFill>
                      <a:schemeClr val="accent2"/>
                    </a:solidFill>
                  </a:tcPr>
                </a:tc>
                <a:tc>
                  <a:txBody>
                    <a:bodyPr/>
                    <a:lstStyle/>
                    <a:p>
                      <a:endParaRPr lang="en-US"/>
                    </a:p>
                  </a:txBody>
                  <a:tcPr marL="121888" marR="121888">
                    <a:solidFill>
                      <a:schemeClr val="bg2">
                        <a:lumMod val="75000"/>
                      </a:schemeClr>
                    </a:solidFill>
                  </a:tcPr>
                </a:tc>
                <a:tc>
                  <a:txBody>
                    <a:bodyPr/>
                    <a:lstStyle/>
                    <a:p>
                      <a:endParaRPr lang="en-US"/>
                    </a:p>
                  </a:txBody>
                  <a:tcPr marL="121888" marR="121888">
                    <a:solidFill>
                      <a:schemeClr val="bg2">
                        <a:lumMod val="75000"/>
                      </a:schemeClr>
                    </a:solidFill>
                  </a:tcPr>
                </a:tc>
                <a:tc>
                  <a:txBody>
                    <a:bodyPr/>
                    <a:lstStyle/>
                    <a:p>
                      <a:endParaRPr lang="en-US" dirty="0"/>
                    </a:p>
                  </a:txBody>
                  <a:tcPr marL="121888" marR="121888">
                    <a:solidFill>
                      <a:schemeClr val="accent3">
                        <a:lumMod val="75000"/>
                      </a:schemeClr>
                    </a:solidFill>
                  </a:tcPr>
                </a:tc>
                <a:tc>
                  <a:txBody>
                    <a:bodyPr/>
                    <a:lstStyle/>
                    <a:p>
                      <a:endParaRPr lang="en-US" dirty="0"/>
                    </a:p>
                  </a:txBody>
                  <a:tcPr marL="121888" marR="121888">
                    <a:solidFill>
                      <a:schemeClr val="accent3">
                        <a:lumMod val="75000"/>
                      </a:schemeClr>
                    </a:solidFill>
                  </a:tcPr>
                </a:tc>
              </a:tr>
              <a:tr h="276225">
                <a:tc>
                  <a:txBody>
                    <a:bodyPr/>
                    <a:lstStyle/>
                    <a:p>
                      <a:endParaRPr lang="en-US" dirty="0"/>
                    </a:p>
                  </a:txBody>
                  <a:tcPr marL="121888" marR="121888">
                    <a:solidFill>
                      <a:schemeClr val="accent5">
                        <a:lumMod val="75000"/>
                      </a:schemeClr>
                    </a:solidFill>
                  </a:tcPr>
                </a:tc>
                <a:tc>
                  <a:txBody>
                    <a:bodyPr/>
                    <a:lstStyle/>
                    <a:p>
                      <a:endParaRPr lang="en-US" dirty="0"/>
                    </a:p>
                  </a:txBody>
                  <a:tcPr marL="121888" marR="121888">
                    <a:solidFill>
                      <a:schemeClr val="accent5">
                        <a:lumMod val="75000"/>
                      </a:schemeClr>
                    </a:solidFill>
                  </a:tcPr>
                </a:tc>
                <a:tc>
                  <a:txBody>
                    <a:bodyPr/>
                    <a:lstStyle/>
                    <a:p>
                      <a:endParaRPr lang="en-US" dirty="0"/>
                    </a:p>
                  </a:txBody>
                  <a:tcPr marL="121888" marR="121888">
                    <a:solidFill>
                      <a:schemeClr val="accent1">
                        <a:lumMod val="50000"/>
                      </a:schemeClr>
                    </a:solidFill>
                  </a:tcPr>
                </a:tc>
                <a:tc>
                  <a:txBody>
                    <a:bodyPr/>
                    <a:lstStyle/>
                    <a:p>
                      <a:endParaRPr lang="en-US" dirty="0"/>
                    </a:p>
                  </a:txBody>
                  <a:tcPr marL="121888" marR="121888">
                    <a:solidFill>
                      <a:schemeClr val="accent1">
                        <a:lumMod val="50000"/>
                      </a:schemeClr>
                    </a:solidFill>
                  </a:tcPr>
                </a:tc>
                <a:tc>
                  <a:txBody>
                    <a:bodyPr/>
                    <a:lstStyle/>
                    <a:p>
                      <a:endParaRPr lang="en-US" dirty="0"/>
                    </a:p>
                  </a:txBody>
                  <a:tcPr marL="121888" marR="121888">
                    <a:solidFill>
                      <a:schemeClr val="accent4">
                        <a:lumMod val="50000"/>
                      </a:schemeClr>
                    </a:solidFill>
                  </a:tcPr>
                </a:tc>
                <a:tc>
                  <a:txBody>
                    <a:bodyPr/>
                    <a:lstStyle/>
                    <a:p>
                      <a:endParaRPr lang="en-US" dirty="0"/>
                    </a:p>
                  </a:txBody>
                  <a:tcPr marL="121888" marR="121888">
                    <a:solidFill>
                      <a:schemeClr val="accent4">
                        <a:lumMod val="50000"/>
                      </a:schemeClr>
                    </a:solidFill>
                  </a:tcPr>
                </a:tc>
                <a:tc>
                  <a:txBody>
                    <a:bodyPr/>
                    <a:lstStyle/>
                    <a:p>
                      <a:endParaRPr lang="en-US" dirty="0"/>
                    </a:p>
                  </a:txBody>
                  <a:tcPr marL="121888" marR="121888">
                    <a:solidFill>
                      <a:schemeClr val="accent6">
                        <a:lumMod val="75000"/>
                      </a:schemeClr>
                    </a:solidFill>
                  </a:tcPr>
                </a:tc>
                <a:tc>
                  <a:txBody>
                    <a:bodyPr/>
                    <a:lstStyle/>
                    <a:p>
                      <a:endParaRPr lang="en-US" dirty="0"/>
                    </a:p>
                  </a:txBody>
                  <a:tcPr marL="121888" marR="121888">
                    <a:solidFill>
                      <a:schemeClr val="accent6">
                        <a:lumMod val="75000"/>
                      </a:schemeClr>
                    </a:solidFill>
                  </a:tcPr>
                </a:tc>
              </a:tr>
              <a:tr h="276225">
                <a:tc>
                  <a:txBody>
                    <a:bodyPr/>
                    <a:lstStyle/>
                    <a:p>
                      <a:endParaRPr lang="en-US"/>
                    </a:p>
                  </a:txBody>
                  <a:tcPr marL="121888" marR="121888">
                    <a:solidFill>
                      <a:schemeClr val="accent5">
                        <a:lumMod val="75000"/>
                      </a:schemeClr>
                    </a:solidFill>
                  </a:tcPr>
                </a:tc>
                <a:tc>
                  <a:txBody>
                    <a:bodyPr/>
                    <a:lstStyle/>
                    <a:p>
                      <a:endParaRPr lang="en-US" dirty="0"/>
                    </a:p>
                  </a:txBody>
                  <a:tcPr marL="121888" marR="121888">
                    <a:solidFill>
                      <a:schemeClr val="accent5">
                        <a:lumMod val="75000"/>
                      </a:schemeClr>
                    </a:solidFill>
                  </a:tcPr>
                </a:tc>
                <a:tc>
                  <a:txBody>
                    <a:bodyPr/>
                    <a:lstStyle/>
                    <a:p>
                      <a:endParaRPr lang="en-US"/>
                    </a:p>
                  </a:txBody>
                  <a:tcPr marL="121888" marR="121888">
                    <a:solidFill>
                      <a:schemeClr val="accent1">
                        <a:lumMod val="50000"/>
                      </a:schemeClr>
                    </a:solidFill>
                  </a:tcPr>
                </a:tc>
                <a:tc>
                  <a:txBody>
                    <a:bodyPr/>
                    <a:lstStyle/>
                    <a:p>
                      <a:endParaRPr lang="en-US" dirty="0"/>
                    </a:p>
                  </a:txBody>
                  <a:tcPr marL="121888" marR="121888">
                    <a:solidFill>
                      <a:schemeClr val="accent1">
                        <a:lumMod val="50000"/>
                      </a:schemeClr>
                    </a:solidFill>
                  </a:tcPr>
                </a:tc>
                <a:tc>
                  <a:txBody>
                    <a:bodyPr/>
                    <a:lstStyle/>
                    <a:p>
                      <a:endParaRPr lang="en-US" dirty="0"/>
                    </a:p>
                  </a:txBody>
                  <a:tcPr marL="121888" marR="121888">
                    <a:solidFill>
                      <a:schemeClr val="accent4">
                        <a:lumMod val="50000"/>
                      </a:schemeClr>
                    </a:solidFill>
                  </a:tcPr>
                </a:tc>
                <a:tc>
                  <a:txBody>
                    <a:bodyPr/>
                    <a:lstStyle/>
                    <a:p>
                      <a:endParaRPr lang="en-US" dirty="0"/>
                    </a:p>
                  </a:txBody>
                  <a:tcPr marL="121888" marR="121888">
                    <a:solidFill>
                      <a:schemeClr val="accent4">
                        <a:lumMod val="50000"/>
                      </a:schemeClr>
                    </a:solidFill>
                  </a:tcPr>
                </a:tc>
                <a:tc>
                  <a:txBody>
                    <a:bodyPr/>
                    <a:lstStyle/>
                    <a:p>
                      <a:endParaRPr lang="en-US" dirty="0"/>
                    </a:p>
                  </a:txBody>
                  <a:tcPr marL="121888" marR="121888">
                    <a:solidFill>
                      <a:schemeClr val="accent6">
                        <a:lumMod val="75000"/>
                      </a:schemeClr>
                    </a:solidFill>
                  </a:tcPr>
                </a:tc>
                <a:tc>
                  <a:txBody>
                    <a:bodyPr/>
                    <a:lstStyle/>
                    <a:p>
                      <a:endParaRPr lang="en-US" dirty="0"/>
                    </a:p>
                  </a:txBody>
                  <a:tcPr marL="121888" marR="121888">
                    <a:solidFill>
                      <a:schemeClr val="accent6">
                        <a:lumMod val="75000"/>
                      </a:schemeClr>
                    </a:solidFill>
                  </a:tcPr>
                </a:tc>
              </a:tr>
            </a:tbl>
          </a:graphicData>
        </a:graphic>
      </p:graphicFrame>
    </p:spTree>
    <p:extLst>
      <p:ext uri="{BB962C8B-B14F-4D97-AF65-F5344CB8AC3E}">
        <p14:creationId xmlns="" xmlns:p14="http://schemas.microsoft.com/office/powerpoint/2010/main" val="36750578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a:t>
            </a:r>
            <a:r>
              <a:rPr lang="en-US" dirty="0"/>
              <a:t>m</a:t>
            </a:r>
            <a:r>
              <a:rPr lang="en-US" dirty="0" smtClean="0"/>
              <a:t>ultiply with tiles</a:t>
            </a:r>
            <a:endParaRPr lang="en-US" dirty="0"/>
          </a:p>
        </p:txBody>
      </p:sp>
      <p:sp>
        <p:nvSpPr>
          <p:cNvPr id="5" name="Rectangle 4"/>
          <p:cNvSpPr/>
          <p:nvPr/>
        </p:nvSpPr>
        <p:spPr bwMode="auto">
          <a:xfrm>
            <a:off x="487230" y="914400"/>
            <a:ext cx="7816982" cy="5715000"/>
          </a:xfrm>
          <a:prstGeom prst="rect">
            <a:avLst/>
          </a:prstGeom>
          <a:no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0" rIns="91440" bIns="0" numCol="1" rtlCol="0" anchor="ctr" anchorCtr="0" compatLnSpc="1">
            <a:prstTxWarp prst="textNoShape">
              <a:avLst/>
            </a:prstTxWarp>
          </a:bodyPr>
          <a:lstStyle/>
          <a:p>
            <a:pPr marL="228600" lvl="0" indent="-228600">
              <a:buClr>
                <a:schemeClr val="bg2">
                  <a:lumMod val="50000"/>
                </a:schemeClr>
              </a:buClr>
              <a:buFont typeface="+mj-lt"/>
              <a:buAutoNum type="arabicPeriod"/>
            </a:pPr>
            <a:r>
              <a:rPr lang="en-US" sz="1400" dirty="0" smtClean="0">
                <a:solidFill>
                  <a:schemeClr val="tx1"/>
                </a:solidFill>
                <a:latin typeface="Consolas" pitchFamily="49" charset="0"/>
                <a:cs typeface="Consolas" pitchFamily="49" charset="0"/>
              </a:rPr>
              <a:t>void </a:t>
            </a:r>
            <a:r>
              <a:rPr lang="en-US" sz="1400" dirty="0" err="1" smtClean="0">
                <a:solidFill>
                  <a:schemeClr val="tx1"/>
                </a:solidFill>
                <a:latin typeface="Consolas" pitchFamily="49" charset="0"/>
                <a:cs typeface="Consolas" pitchFamily="49" charset="0"/>
              </a:rPr>
              <a:t>MatrixMultiplyTiled</a:t>
            </a:r>
            <a:r>
              <a:rPr lang="en-US" sz="1400" dirty="0" smtClean="0">
                <a:solidFill>
                  <a:schemeClr val="tx1"/>
                </a:solidFill>
                <a:latin typeface="Consolas" pitchFamily="49" charset="0"/>
                <a:cs typeface="Consolas" pitchFamily="49" charset="0"/>
              </a:rPr>
              <a:t>( vector&lt;float&gt;&amp; C</a:t>
            </a:r>
            <a:r>
              <a:rPr lang="en-US" sz="1400" dirty="0">
                <a:solidFill>
                  <a:schemeClr val="tx1"/>
                </a:solidFill>
                <a:latin typeface="Consolas" pitchFamily="49" charset="0"/>
                <a:cs typeface="Consolas" pitchFamily="49" charset="0"/>
              </a:rPr>
              <a:t>, </a:t>
            </a:r>
            <a:r>
              <a:rPr lang="en-US" sz="1400" dirty="0" err="1" smtClean="0">
                <a:solidFill>
                  <a:schemeClr val="tx1"/>
                </a:solidFill>
                <a:latin typeface="Consolas" pitchFamily="49" charset="0"/>
                <a:cs typeface="Consolas" pitchFamily="49" charset="0"/>
              </a:rPr>
              <a:t>const</a:t>
            </a:r>
            <a:r>
              <a:rPr lang="en-US" sz="1400" dirty="0" smtClean="0">
                <a:solidFill>
                  <a:schemeClr val="tx1"/>
                </a:solidFill>
                <a:latin typeface="Consolas" pitchFamily="49" charset="0"/>
                <a:cs typeface="Consolas" pitchFamily="49" charset="0"/>
              </a:rPr>
              <a:t> vector&lt;float&gt;&amp; A,</a:t>
            </a:r>
          </a:p>
          <a:p>
            <a:pPr marL="228600" lvl="0" indent="-228600">
              <a:buClr>
                <a:schemeClr val="bg2">
                  <a:lumMod val="50000"/>
                </a:schemeClr>
              </a:buClr>
              <a:buFont typeface="+mj-lt"/>
              <a:buAutoNum type="arabicPeriod"/>
            </a:pPr>
            <a:r>
              <a:rPr lang="en-US" sz="1400" dirty="0">
                <a:solidFill>
                  <a:schemeClr val="tx1"/>
                </a:solidFill>
                <a:latin typeface="Consolas" pitchFamily="49" charset="0"/>
                <a:cs typeface="Consolas" pitchFamily="49" charset="0"/>
              </a:rPr>
              <a:t> </a:t>
            </a:r>
            <a:r>
              <a:rPr lang="en-US" sz="1400" dirty="0" smtClean="0">
                <a:solidFill>
                  <a:schemeClr val="tx1"/>
                </a:solidFill>
                <a:latin typeface="Consolas" pitchFamily="49" charset="0"/>
                <a:cs typeface="Consolas" pitchFamily="49" charset="0"/>
              </a:rPr>
              <a:t>                         </a:t>
            </a:r>
            <a:r>
              <a:rPr lang="en-US" sz="1400" dirty="0" err="1" smtClean="0">
                <a:solidFill>
                  <a:schemeClr val="tx1"/>
                </a:solidFill>
                <a:latin typeface="Consolas" pitchFamily="49" charset="0"/>
                <a:cs typeface="Consolas" pitchFamily="49" charset="0"/>
              </a:rPr>
              <a:t>const</a:t>
            </a:r>
            <a:r>
              <a:rPr lang="en-US" sz="1400" dirty="0" smtClean="0">
                <a:solidFill>
                  <a:schemeClr val="tx1"/>
                </a:solidFill>
                <a:latin typeface="Consolas" pitchFamily="49" charset="0"/>
                <a:cs typeface="Consolas" pitchFamily="49" charset="0"/>
              </a:rPr>
              <a:t> vector&lt;float&gt;&amp; B, </a:t>
            </a:r>
            <a:r>
              <a:rPr lang="en-US" sz="1400" dirty="0" err="1" smtClean="0">
                <a:solidFill>
                  <a:schemeClr val="tx1"/>
                </a:solidFill>
                <a:latin typeface="Consolas" pitchFamily="49" charset="0"/>
                <a:cs typeface="Consolas" pitchFamily="49" charset="0"/>
              </a:rPr>
              <a:t>int</a:t>
            </a:r>
            <a:r>
              <a:rPr lang="en-US" sz="1400" dirty="0" smtClean="0">
                <a:solidFill>
                  <a:schemeClr val="tx1"/>
                </a:solidFill>
                <a:latin typeface="Consolas" pitchFamily="49" charset="0"/>
                <a:cs typeface="Consolas" pitchFamily="49" charset="0"/>
              </a:rPr>
              <a:t> </a:t>
            </a:r>
            <a:r>
              <a:rPr lang="en-US" sz="1400" dirty="0">
                <a:solidFill>
                  <a:schemeClr val="tx1"/>
                </a:solidFill>
                <a:latin typeface="Consolas" pitchFamily="49" charset="0"/>
                <a:cs typeface="Consolas" pitchFamily="49" charset="0"/>
              </a:rPr>
              <a:t>M, </a:t>
            </a:r>
            <a:r>
              <a:rPr lang="en-US" sz="1400" dirty="0" smtClean="0">
                <a:solidFill>
                  <a:schemeClr val="tx1"/>
                </a:solidFill>
                <a:latin typeface="Consolas" pitchFamily="49" charset="0"/>
                <a:cs typeface="Consolas" pitchFamily="49" charset="0"/>
              </a:rPr>
              <a:t>int N, int </a:t>
            </a:r>
            <a:r>
              <a:rPr lang="en-US" sz="1400" dirty="0">
                <a:solidFill>
                  <a:schemeClr val="tx1"/>
                </a:solidFill>
                <a:latin typeface="Consolas" pitchFamily="49" charset="0"/>
                <a:cs typeface="Consolas" pitchFamily="49" charset="0"/>
              </a:rPr>
              <a:t>W )</a:t>
            </a:r>
          </a:p>
          <a:p>
            <a:pPr marL="228600" lvl="0" indent="-228600">
              <a:buClr>
                <a:schemeClr val="bg2">
                  <a:lumMod val="50000"/>
                </a:schemeClr>
              </a:buClr>
              <a:buFont typeface="+mj-lt"/>
              <a:buAutoNum type="arabicPeriod"/>
            </a:pPr>
            <a:r>
              <a:rPr lang="en-US" sz="1400" dirty="0">
                <a:solidFill>
                  <a:schemeClr val="tx1"/>
                </a:solidFill>
                <a:latin typeface="Consolas" pitchFamily="49" charset="0"/>
                <a:cs typeface="Consolas" pitchFamily="49" charset="0"/>
              </a:rPr>
              <a:t>{</a:t>
            </a:r>
          </a:p>
          <a:p>
            <a:pPr marL="228600" lvl="0" indent="-228600">
              <a:buClr>
                <a:schemeClr val="bg2">
                  <a:lumMod val="50000"/>
                </a:schemeClr>
              </a:buClr>
              <a:buFont typeface="+mj-lt"/>
              <a:buAutoNum type="arabicPeriod"/>
            </a:pPr>
            <a:r>
              <a:rPr lang="en-US" sz="1400" dirty="0" smtClean="0">
                <a:solidFill>
                  <a:schemeClr val="tx1"/>
                </a:solidFill>
                <a:latin typeface="Consolas" pitchFamily="49" charset="0"/>
                <a:cs typeface="Consolas" pitchFamily="49" charset="0"/>
              </a:rPr>
              <a:t>    </a:t>
            </a:r>
            <a:r>
              <a:rPr lang="en-US" sz="1400" dirty="0" err="1" smtClean="0">
                <a:solidFill>
                  <a:schemeClr val="tx1"/>
                </a:solidFill>
                <a:latin typeface="Consolas" pitchFamily="49" charset="0"/>
                <a:cs typeface="Consolas" pitchFamily="49" charset="0"/>
              </a:rPr>
              <a:t>array_view</a:t>
            </a:r>
            <a:r>
              <a:rPr lang="en-US" sz="1400" dirty="0" smtClean="0">
                <a:solidFill>
                  <a:schemeClr val="tx1"/>
                </a:solidFill>
                <a:latin typeface="Consolas" pitchFamily="49" charset="0"/>
                <a:cs typeface="Consolas" pitchFamily="49" charset="0"/>
              </a:rPr>
              <a:t>&lt;const float,2&gt; a(M,W,A), b(M,W,B);</a:t>
            </a:r>
            <a:endParaRPr lang="en-US" sz="1400" dirty="0">
              <a:solidFill>
                <a:schemeClr val="tx1"/>
              </a:solidFill>
              <a:latin typeface="Consolas" pitchFamily="49" charset="0"/>
              <a:cs typeface="Consolas" pitchFamily="49" charset="0"/>
            </a:endParaRPr>
          </a:p>
          <a:p>
            <a:pPr marL="228600" lvl="0" indent="-228600">
              <a:buClr>
                <a:schemeClr val="bg2">
                  <a:lumMod val="50000"/>
                </a:schemeClr>
              </a:buClr>
              <a:buFont typeface="+mj-lt"/>
              <a:buAutoNum type="arabicPeriod"/>
            </a:pPr>
            <a:r>
              <a:rPr lang="en-US" sz="1400" dirty="0">
                <a:solidFill>
                  <a:schemeClr val="tx1"/>
                </a:solidFill>
                <a:latin typeface="Consolas" pitchFamily="49" charset="0"/>
                <a:cs typeface="Consolas" pitchFamily="49" charset="0"/>
              </a:rPr>
              <a:t>    </a:t>
            </a:r>
            <a:r>
              <a:rPr lang="en-US" sz="1400" dirty="0" err="1" smtClean="0">
                <a:solidFill>
                  <a:schemeClr val="tx1"/>
                </a:solidFill>
                <a:latin typeface="Consolas" pitchFamily="49" charset="0"/>
                <a:cs typeface="Consolas" pitchFamily="49" charset="0"/>
              </a:rPr>
              <a:t>array_view</a:t>
            </a:r>
            <a:r>
              <a:rPr lang="en-US" sz="1400" dirty="0" smtClean="0">
                <a:solidFill>
                  <a:schemeClr val="tx1"/>
                </a:solidFill>
                <a:latin typeface="Consolas" pitchFamily="49" charset="0"/>
                <a:cs typeface="Consolas" pitchFamily="49" charset="0"/>
              </a:rPr>
              <a:t>&lt;</a:t>
            </a:r>
            <a:r>
              <a:rPr lang="en-US" sz="1400" dirty="0" err="1" smtClean="0">
                <a:solidFill>
                  <a:schemeClr val="tx1"/>
                </a:solidFill>
                <a:latin typeface="Consolas" pitchFamily="49" charset="0"/>
                <a:cs typeface="Consolas" pitchFamily="49" charset="0"/>
              </a:rPr>
              <a:t>writeonly</a:t>
            </a:r>
            <a:r>
              <a:rPr lang="en-US" sz="1400" dirty="0" smtClean="0">
                <a:solidFill>
                  <a:schemeClr val="tx1"/>
                </a:solidFill>
                <a:latin typeface="Consolas" pitchFamily="49" charset="0"/>
                <a:cs typeface="Consolas" pitchFamily="49" charset="0"/>
              </a:rPr>
              <a:t>&lt;float&gt;,2&gt; c(M,W,C);</a:t>
            </a:r>
          </a:p>
          <a:p>
            <a:pPr marL="228600" lvl="0" indent="-228600">
              <a:buClr>
                <a:schemeClr val="bg2">
                  <a:lumMod val="50000"/>
                </a:schemeClr>
              </a:buClr>
              <a:buFont typeface="+mj-lt"/>
              <a:buAutoNum type="arabicPeriod"/>
            </a:pPr>
            <a:r>
              <a:rPr lang="en-US" sz="1400" dirty="0">
                <a:solidFill>
                  <a:schemeClr val="tx1"/>
                </a:solidFill>
                <a:latin typeface="Consolas" pitchFamily="49" charset="0"/>
                <a:cs typeface="Consolas" pitchFamily="49" charset="0"/>
              </a:rPr>
              <a:t> </a:t>
            </a:r>
          </a:p>
          <a:p>
            <a:pPr marL="228600" indent="-228600">
              <a:buClr>
                <a:schemeClr val="bg2">
                  <a:lumMod val="50000"/>
                </a:schemeClr>
              </a:buClr>
              <a:buFont typeface="+mj-lt"/>
              <a:buAutoNum type="arabicPeriod"/>
            </a:pPr>
            <a:r>
              <a:rPr lang="en-US" sz="1400" dirty="0" smtClean="0">
                <a:solidFill>
                  <a:schemeClr val="tx1"/>
                </a:solidFill>
                <a:latin typeface="Consolas" pitchFamily="49" charset="0"/>
                <a:cs typeface="Consolas" pitchFamily="49" charset="0"/>
              </a:rPr>
              <a:t>    </a:t>
            </a:r>
            <a:r>
              <a:rPr lang="en-US" sz="1400" dirty="0" err="1" smtClean="0">
                <a:solidFill>
                  <a:schemeClr val="tx1"/>
                </a:solidFill>
                <a:latin typeface="Consolas" pitchFamily="49" charset="0"/>
                <a:cs typeface="Consolas" pitchFamily="49" charset="0"/>
              </a:rPr>
              <a:t>parallel_for_each</a:t>
            </a:r>
            <a:r>
              <a:rPr lang="en-US" sz="1400" dirty="0" smtClean="0">
                <a:solidFill>
                  <a:schemeClr val="tx1"/>
                </a:solidFill>
                <a:latin typeface="Consolas" pitchFamily="49" charset="0"/>
                <a:cs typeface="Consolas" pitchFamily="49" charset="0"/>
              </a:rPr>
              <a:t>(</a:t>
            </a:r>
            <a:r>
              <a:rPr lang="en-US" sz="1400" b="1" dirty="0" err="1" smtClean="0">
                <a:solidFill>
                  <a:schemeClr val="tx1"/>
                </a:solidFill>
                <a:latin typeface="Consolas" pitchFamily="49" charset="0"/>
                <a:cs typeface="Consolas" pitchFamily="49" charset="0"/>
              </a:rPr>
              <a:t>c.grid.tiled</a:t>
            </a:r>
            <a:r>
              <a:rPr lang="en-US" sz="1400" dirty="0" smtClean="0">
                <a:solidFill>
                  <a:schemeClr val="tx1"/>
                </a:solidFill>
                <a:latin typeface="Consolas" pitchFamily="49" charset="0"/>
                <a:cs typeface="Consolas" pitchFamily="49" charset="0"/>
              </a:rPr>
              <a:t>&lt;16,16&gt;(),[&amp;](</a:t>
            </a:r>
            <a:r>
              <a:rPr lang="en-US" sz="1400" b="1" dirty="0" err="1" smtClean="0">
                <a:solidFill>
                  <a:schemeClr val="tx1"/>
                </a:solidFill>
                <a:latin typeface="Consolas" pitchFamily="49" charset="0"/>
                <a:cs typeface="Consolas" pitchFamily="49" charset="0"/>
              </a:rPr>
              <a:t>tiled_index</a:t>
            </a:r>
            <a:r>
              <a:rPr lang="en-US" sz="1400" dirty="0" smtClean="0">
                <a:solidFill>
                  <a:schemeClr val="tx1"/>
                </a:solidFill>
                <a:latin typeface="Consolas" pitchFamily="49" charset="0"/>
                <a:cs typeface="Consolas" pitchFamily="49" charset="0"/>
              </a:rPr>
              <a:t>&lt;16,16&gt; </a:t>
            </a:r>
            <a:r>
              <a:rPr lang="en-US" sz="1400" dirty="0" err="1" smtClean="0">
                <a:solidFill>
                  <a:schemeClr val="tx1"/>
                </a:solidFill>
                <a:latin typeface="Consolas" pitchFamily="49" charset="0"/>
                <a:cs typeface="Consolas" pitchFamily="49" charset="0"/>
              </a:rPr>
              <a:t>ti</a:t>
            </a:r>
            <a:r>
              <a:rPr lang="en-US" sz="1400" dirty="0" smtClean="0">
                <a:solidFill>
                  <a:schemeClr val="tx1"/>
                </a:solidFill>
                <a:latin typeface="Consolas" pitchFamily="49" charset="0"/>
                <a:cs typeface="Consolas" pitchFamily="49" charset="0"/>
              </a:rPr>
              <a:t>)</a:t>
            </a:r>
          </a:p>
          <a:p>
            <a:pPr marL="228600" indent="-228600">
              <a:buClr>
                <a:schemeClr val="bg2">
                  <a:lumMod val="50000"/>
                </a:schemeClr>
              </a:buClr>
              <a:buFont typeface="+mj-lt"/>
              <a:buAutoNum type="arabicPeriod"/>
            </a:pPr>
            <a:r>
              <a:rPr lang="en-US" sz="1400" dirty="0">
                <a:solidFill>
                  <a:schemeClr val="tx1"/>
                </a:solidFill>
                <a:latin typeface="Consolas" pitchFamily="49" charset="0"/>
                <a:cs typeface="Consolas" pitchFamily="49" charset="0"/>
              </a:rPr>
              <a:t> </a:t>
            </a:r>
            <a:r>
              <a:rPr lang="en-US" sz="1400" dirty="0" smtClean="0">
                <a:solidFill>
                  <a:schemeClr val="tx1"/>
                </a:solidFill>
                <a:latin typeface="Consolas" pitchFamily="49" charset="0"/>
                <a:cs typeface="Consolas" pitchFamily="49" charset="0"/>
              </a:rPr>
              <a:t>      restrict(direct3d)</a:t>
            </a:r>
          </a:p>
          <a:p>
            <a:pPr marL="228600" lvl="0" indent="-228600">
              <a:buClr>
                <a:schemeClr val="bg2">
                  <a:lumMod val="50000"/>
                </a:schemeClr>
              </a:buClr>
              <a:buFont typeface="+mj-lt"/>
              <a:buAutoNum type="arabicPeriod"/>
            </a:pPr>
            <a:r>
              <a:rPr lang="en-US" sz="1400" dirty="0">
                <a:solidFill>
                  <a:schemeClr val="tx1"/>
                </a:solidFill>
                <a:latin typeface="Consolas" pitchFamily="49" charset="0"/>
                <a:cs typeface="Consolas" pitchFamily="49" charset="0"/>
              </a:rPr>
              <a:t>   </a:t>
            </a:r>
            <a:r>
              <a:rPr lang="en-US" sz="1400" dirty="0" smtClean="0">
                <a:solidFill>
                  <a:schemeClr val="tx1"/>
                </a:solidFill>
                <a:latin typeface="Consolas" pitchFamily="49" charset="0"/>
                <a:cs typeface="Consolas" pitchFamily="49" charset="0"/>
              </a:rPr>
              <a:t> {</a:t>
            </a:r>
          </a:p>
          <a:p>
            <a:pPr marL="228600" lvl="0" indent="-228600">
              <a:buClr>
                <a:schemeClr val="bg2">
                  <a:lumMod val="50000"/>
                </a:schemeClr>
              </a:buClr>
              <a:buFont typeface="+mj-lt"/>
              <a:buAutoNum type="arabicPeriod"/>
            </a:pPr>
            <a:r>
              <a:rPr lang="en-US" sz="1400" dirty="0" smtClean="0">
                <a:solidFill>
                  <a:schemeClr val="tx1"/>
                </a:solidFill>
                <a:latin typeface="Consolas" pitchFamily="49" charset="0"/>
                <a:cs typeface="Consolas" pitchFamily="49" charset="0"/>
              </a:rPr>
              <a:t>       // </a:t>
            </a:r>
            <a:r>
              <a:rPr lang="en-US" sz="1400" dirty="0">
                <a:solidFill>
                  <a:schemeClr val="tx1"/>
                </a:solidFill>
                <a:latin typeface="Consolas" pitchFamily="49" charset="0"/>
                <a:cs typeface="Consolas" pitchFamily="49" charset="0"/>
              </a:rPr>
              <a:t>Use </a:t>
            </a:r>
            <a:r>
              <a:rPr lang="en-US" sz="1400" dirty="0" smtClean="0">
                <a:solidFill>
                  <a:schemeClr val="tx1"/>
                </a:solidFill>
                <a:latin typeface="Consolas" pitchFamily="49" charset="0"/>
                <a:cs typeface="Consolas" pitchFamily="49" charset="0"/>
              </a:rPr>
              <a:t>tile static memory </a:t>
            </a:r>
            <a:r>
              <a:rPr lang="en-US" sz="1400" dirty="0">
                <a:solidFill>
                  <a:schemeClr val="tx1"/>
                </a:solidFill>
                <a:latin typeface="Consolas" pitchFamily="49" charset="0"/>
                <a:cs typeface="Consolas" pitchFamily="49" charset="0"/>
              </a:rPr>
              <a:t>for working with a tile</a:t>
            </a:r>
          </a:p>
          <a:p>
            <a:pPr marL="228600" lvl="0" indent="-228600">
              <a:buClr>
                <a:schemeClr val="bg2">
                  <a:lumMod val="50000"/>
                </a:schemeClr>
              </a:buClr>
              <a:buFont typeface="+mj-lt"/>
              <a:buAutoNum type="arabicPeriod"/>
            </a:pPr>
            <a:r>
              <a:rPr lang="en-US" sz="1400" dirty="0">
                <a:solidFill>
                  <a:schemeClr val="tx1"/>
                </a:solidFill>
                <a:latin typeface="Consolas" pitchFamily="49" charset="0"/>
                <a:cs typeface="Consolas" pitchFamily="49" charset="0"/>
              </a:rPr>
              <a:t>       </a:t>
            </a:r>
            <a:r>
              <a:rPr lang="en-US" sz="1400" b="1" dirty="0" err="1" smtClean="0">
                <a:solidFill>
                  <a:schemeClr val="tx1"/>
                </a:solidFill>
                <a:latin typeface="Consolas" pitchFamily="49" charset="0"/>
                <a:cs typeface="Consolas" pitchFamily="49" charset="0"/>
              </a:rPr>
              <a:t>tile_static</a:t>
            </a:r>
            <a:r>
              <a:rPr lang="en-US" sz="1400" dirty="0" smtClean="0">
                <a:solidFill>
                  <a:schemeClr val="tx1"/>
                </a:solidFill>
                <a:latin typeface="Consolas" pitchFamily="49" charset="0"/>
                <a:cs typeface="Consolas" pitchFamily="49" charset="0"/>
              </a:rPr>
              <a:t> </a:t>
            </a:r>
            <a:r>
              <a:rPr lang="en-US" sz="1400" dirty="0" err="1" smtClean="0">
                <a:solidFill>
                  <a:schemeClr val="tx1"/>
                </a:solidFill>
                <a:latin typeface="Consolas" pitchFamily="49" charset="0"/>
                <a:cs typeface="Consolas" pitchFamily="49" charset="0"/>
              </a:rPr>
              <a:t>fixed_array</a:t>
            </a:r>
            <a:r>
              <a:rPr lang="en-US" sz="1400" dirty="0" smtClean="0">
                <a:solidFill>
                  <a:schemeClr val="tx1"/>
                </a:solidFill>
                <a:latin typeface="Consolas" pitchFamily="49" charset="0"/>
                <a:cs typeface="Consolas" pitchFamily="49" charset="0"/>
              </a:rPr>
              <a:t>&lt;float,16,16&gt; </a:t>
            </a:r>
            <a:r>
              <a:rPr lang="en-US" sz="1400" dirty="0" err="1" smtClean="0">
                <a:solidFill>
                  <a:schemeClr val="tx1"/>
                </a:solidFill>
                <a:latin typeface="Consolas" pitchFamily="49" charset="0"/>
                <a:cs typeface="Consolas" pitchFamily="49" charset="0"/>
              </a:rPr>
              <a:t>localA</a:t>
            </a:r>
            <a:r>
              <a:rPr lang="en-US" sz="1400" dirty="0" smtClean="0">
                <a:solidFill>
                  <a:schemeClr val="tx1"/>
                </a:solidFill>
                <a:latin typeface="Consolas" pitchFamily="49" charset="0"/>
                <a:cs typeface="Consolas" pitchFamily="49" charset="0"/>
              </a:rPr>
              <a:t>;</a:t>
            </a:r>
            <a:endParaRPr lang="en-US" sz="1400" dirty="0">
              <a:solidFill>
                <a:schemeClr val="tx1"/>
              </a:solidFill>
              <a:latin typeface="Consolas" pitchFamily="49" charset="0"/>
              <a:cs typeface="Consolas" pitchFamily="49" charset="0"/>
            </a:endParaRPr>
          </a:p>
          <a:p>
            <a:pPr marL="228600" lvl="0" indent="-228600">
              <a:buClr>
                <a:schemeClr val="bg2">
                  <a:lumMod val="50000"/>
                </a:schemeClr>
              </a:buClr>
              <a:buFont typeface="+mj-lt"/>
              <a:buAutoNum type="arabicPeriod"/>
            </a:pPr>
            <a:r>
              <a:rPr lang="en-US" sz="1400" dirty="0" smtClean="0">
                <a:solidFill>
                  <a:schemeClr val="tx1"/>
                </a:solidFill>
                <a:latin typeface="Consolas" pitchFamily="49" charset="0"/>
                <a:cs typeface="Consolas" pitchFamily="49" charset="0"/>
              </a:rPr>
              <a:t>       </a:t>
            </a:r>
            <a:r>
              <a:rPr lang="en-US" sz="1400" b="1" dirty="0" err="1" smtClean="0">
                <a:solidFill>
                  <a:schemeClr val="tx1"/>
                </a:solidFill>
                <a:latin typeface="Consolas" pitchFamily="49" charset="0"/>
                <a:cs typeface="Consolas" pitchFamily="49" charset="0"/>
              </a:rPr>
              <a:t>tile_static</a:t>
            </a:r>
            <a:r>
              <a:rPr lang="en-US" sz="1400" dirty="0" smtClean="0">
                <a:solidFill>
                  <a:schemeClr val="tx1"/>
                </a:solidFill>
                <a:latin typeface="Consolas" pitchFamily="49" charset="0"/>
                <a:cs typeface="Consolas" pitchFamily="49" charset="0"/>
              </a:rPr>
              <a:t> </a:t>
            </a:r>
            <a:r>
              <a:rPr lang="en-US" sz="1400" dirty="0" err="1">
                <a:solidFill>
                  <a:schemeClr val="tx1"/>
                </a:solidFill>
                <a:latin typeface="Consolas" pitchFamily="49" charset="0"/>
                <a:cs typeface="Consolas" pitchFamily="49" charset="0"/>
              </a:rPr>
              <a:t>fixed_array</a:t>
            </a:r>
            <a:r>
              <a:rPr lang="en-US" sz="1400" dirty="0">
                <a:solidFill>
                  <a:schemeClr val="tx1"/>
                </a:solidFill>
                <a:latin typeface="Consolas" pitchFamily="49" charset="0"/>
                <a:cs typeface="Consolas" pitchFamily="49" charset="0"/>
              </a:rPr>
              <a:t>&lt;float,16,16&gt; </a:t>
            </a:r>
            <a:r>
              <a:rPr lang="en-US" sz="1400" dirty="0" err="1" smtClean="0">
                <a:solidFill>
                  <a:schemeClr val="tx1"/>
                </a:solidFill>
                <a:latin typeface="Consolas" pitchFamily="49" charset="0"/>
                <a:cs typeface="Consolas" pitchFamily="49" charset="0"/>
              </a:rPr>
              <a:t>localB</a:t>
            </a:r>
            <a:r>
              <a:rPr lang="en-US" sz="1400" dirty="0" smtClean="0">
                <a:solidFill>
                  <a:schemeClr val="tx1"/>
                </a:solidFill>
                <a:latin typeface="Consolas" pitchFamily="49" charset="0"/>
                <a:cs typeface="Consolas" pitchFamily="49" charset="0"/>
              </a:rPr>
              <a:t>;</a:t>
            </a:r>
          </a:p>
          <a:p>
            <a:pPr marL="228600" lvl="0" indent="-228600">
              <a:buClr>
                <a:schemeClr val="bg2">
                  <a:lumMod val="50000"/>
                </a:schemeClr>
              </a:buClr>
              <a:buFont typeface="+mj-lt"/>
              <a:buAutoNum type="arabicPeriod"/>
            </a:pPr>
            <a:endParaRPr lang="en-US" sz="1400" dirty="0" smtClean="0">
              <a:solidFill>
                <a:schemeClr val="tx1"/>
              </a:solidFill>
              <a:latin typeface="Consolas" pitchFamily="49" charset="0"/>
              <a:cs typeface="Consolas" pitchFamily="49" charset="0"/>
            </a:endParaRPr>
          </a:p>
          <a:p>
            <a:pPr marL="228600" indent="-228600">
              <a:buClr>
                <a:schemeClr val="bg2">
                  <a:lumMod val="50000"/>
                </a:schemeClr>
              </a:buClr>
              <a:buFont typeface="+mj-lt"/>
              <a:buAutoNum type="arabicPeriod"/>
            </a:pPr>
            <a:r>
              <a:rPr lang="en-US" sz="1400" dirty="0">
                <a:solidFill>
                  <a:schemeClr val="tx1"/>
                </a:solidFill>
              </a:rPr>
              <a:t>       </a:t>
            </a:r>
            <a:r>
              <a:rPr lang="en-US" sz="1400" dirty="0">
                <a:solidFill>
                  <a:schemeClr val="tx1"/>
                </a:solidFill>
                <a:latin typeface="Consolas" pitchFamily="49" charset="0"/>
                <a:cs typeface="Consolas" pitchFamily="49" charset="0"/>
              </a:rPr>
              <a:t> </a:t>
            </a:r>
            <a:r>
              <a:rPr lang="en-US" sz="1400" dirty="0" smtClean="0">
                <a:solidFill>
                  <a:schemeClr val="tx1"/>
                </a:solidFill>
                <a:latin typeface="Consolas" pitchFamily="49" charset="0"/>
                <a:cs typeface="Consolas" pitchFamily="49" charset="0"/>
              </a:rPr>
              <a:t>   for </a:t>
            </a:r>
            <a:r>
              <a:rPr lang="en-US" sz="1400" dirty="0">
                <a:solidFill>
                  <a:schemeClr val="tx1"/>
                </a:solidFill>
                <a:latin typeface="Consolas" pitchFamily="49" charset="0"/>
                <a:cs typeface="Consolas" pitchFamily="49" charset="0"/>
              </a:rPr>
              <a:t>(int </a:t>
            </a:r>
            <a:r>
              <a:rPr lang="en-US" sz="1400" dirty="0" smtClean="0">
                <a:solidFill>
                  <a:schemeClr val="tx1"/>
                </a:solidFill>
                <a:latin typeface="Consolas" pitchFamily="49" charset="0"/>
                <a:cs typeface="Consolas" pitchFamily="49" charset="0"/>
              </a:rPr>
              <a:t>t </a:t>
            </a:r>
            <a:r>
              <a:rPr lang="en-US" sz="1400" dirty="0">
                <a:solidFill>
                  <a:schemeClr val="tx1"/>
                </a:solidFill>
                <a:latin typeface="Consolas" pitchFamily="49" charset="0"/>
                <a:cs typeface="Consolas" pitchFamily="49" charset="0"/>
              </a:rPr>
              <a:t>= 0; </a:t>
            </a:r>
            <a:r>
              <a:rPr lang="en-US" sz="1400" dirty="0" smtClean="0">
                <a:solidFill>
                  <a:schemeClr val="tx1"/>
                </a:solidFill>
                <a:latin typeface="Consolas" pitchFamily="49" charset="0"/>
                <a:cs typeface="Consolas" pitchFamily="49" charset="0"/>
              </a:rPr>
              <a:t>t </a:t>
            </a:r>
            <a:r>
              <a:rPr lang="en-US" sz="1400" dirty="0">
                <a:solidFill>
                  <a:schemeClr val="tx1"/>
                </a:solidFill>
                <a:latin typeface="Consolas" pitchFamily="49" charset="0"/>
                <a:cs typeface="Consolas" pitchFamily="49" charset="0"/>
              </a:rPr>
              <a:t>&lt; </a:t>
            </a:r>
            <a:r>
              <a:rPr lang="en-US" sz="1400" dirty="0" err="1" smtClean="0">
                <a:solidFill>
                  <a:schemeClr val="tx1"/>
                </a:solidFill>
                <a:latin typeface="Consolas" pitchFamily="49" charset="0"/>
                <a:cs typeface="Consolas" pitchFamily="49" charset="0"/>
              </a:rPr>
              <a:t>a.y</a:t>
            </a:r>
            <a:r>
              <a:rPr lang="en-US" sz="1400" dirty="0" smtClean="0">
                <a:solidFill>
                  <a:schemeClr val="tx1"/>
                </a:solidFill>
                <a:latin typeface="Consolas" pitchFamily="49" charset="0"/>
                <a:cs typeface="Consolas" pitchFamily="49" charset="0"/>
              </a:rPr>
              <a:t>; t += 16)</a:t>
            </a:r>
            <a:endParaRPr lang="en-US" sz="1400" dirty="0">
              <a:solidFill>
                <a:schemeClr val="tx1"/>
              </a:solidFill>
              <a:latin typeface="Consolas" pitchFamily="49" charset="0"/>
              <a:cs typeface="Consolas" pitchFamily="49" charset="0"/>
            </a:endParaRPr>
          </a:p>
          <a:p>
            <a:pPr marL="228600" indent="-228600">
              <a:buClr>
                <a:schemeClr val="bg2">
                  <a:lumMod val="50000"/>
                </a:schemeClr>
              </a:buClr>
              <a:buFont typeface="+mj-lt"/>
              <a:buAutoNum type="arabicPeriod"/>
            </a:pPr>
            <a:r>
              <a:rPr lang="en-US" sz="1400" dirty="0">
                <a:solidFill>
                  <a:schemeClr val="tx1"/>
                </a:solidFill>
                <a:latin typeface="Consolas" pitchFamily="49" charset="0"/>
                <a:cs typeface="Consolas" pitchFamily="49" charset="0"/>
              </a:rPr>
              <a:t>       </a:t>
            </a:r>
            <a:r>
              <a:rPr lang="en-US" sz="1400" dirty="0" smtClean="0">
                <a:solidFill>
                  <a:schemeClr val="tx1"/>
                </a:solidFill>
                <a:latin typeface="Consolas" pitchFamily="49" charset="0"/>
                <a:cs typeface="Consolas" pitchFamily="49" charset="0"/>
              </a:rPr>
              <a:t>{</a:t>
            </a:r>
            <a:endParaRPr lang="en-US" sz="1400" dirty="0">
              <a:solidFill>
                <a:schemeClr val="tx1"/>
              </a:solidFill>
              <a:latin typeface="Consolas" pitchFamily="49" charset="0"/>
              <a:cs typeface="Consolas" pitchFamily="49" charset="0"/>
            </a:endParaRPr>
          </a:p>
          <a:p>
            <a:pPr marL="228600" indent="-228600">
              <a:buClr>
                <a:schemeClr val="bg2">
                  <a:lumMod val="50000"/>
                </a:schemeClr>
              </a:buClr>
              <a:buFont typeface="+mj-lt"/>
              <a:buAutoNum type="arabicPeriod"/>
            </a:pPr>
            <a:r>
              <a:rPr lang="en-US" sz="1400" dirty="0">
                <a:solidFill>
                  <a:schemeClr val="tx1"/>
                </a:solidFill>
                <a:latin typeface="Consolas" pitchFamily="49" charset="0"/>
                <a:cs typeface="Consolas" pitchFamily="49" charset="0"/>
              </a:rPr>
              <a:t>          </a:t>
            </a:r>
            <a:r>
              <a:rPr lang="en-US" sz="1400" b="1" dirty="0" err="1" smtClean="0">
                <a:solidFill>
                  <a:schemeClr val="tx1"/>
                </a:solidFill>
                <a:latin typeface="Consolas" pitchFamily="49" charset="0"/>
                <a:cs typeface="Consolas" pitchFamily="49" charset="0"/>
              </a:rPr>
              <a:t>localA.load</a:t>
            </a:r>
            <a:r>
              <a:rPr lang="en-US" sz="1400" dirty="0" smtClean="0">
                <a:solidFill>
                  <a:schemeClr val="tx1"/>
                </a:solidFill>
                <a:latin typeface="Consolas" pitchFamily="49" charset="0"/>
                <a:cs typeface="Consolas" pitchFamily="49" charset="0"/>
              </a:rPr>
              <a:t>(</a:t>
            </a:r>
            <a:r>
              <a:rPr lang="en-US" sz="1400" dirty="0" err="1" smtClean="0">
                <a:solidFill>
                  <a:schemeClr val="tx1"/>
                </a:solidFill>
                <a:latin typeface="Consolas" pitchFamily="49" charset="0"/>
                <a:cs typeface="Consolas" pitchFamily="49" charset="0"/>
              </a:rPr>
              <a:t>a.section</a:t>
            </a:r>
            <a:r>
              <a:rPr lang="en-US" sz="1400" dirty="0" smtClean="0">
                <a:solidFill>
                  <a:schemeClr val="tx1"/>
                </a:solidFill>
                <a:latin typeface="Consolas" pitchFamily="49" charset="0"/>
                <a:cs typeface="Consolas" pitchFamily="49" charset="0"/>
              </a:rPr>
              <a:t>(</a:t>
            </a:r>
            <a:r>
              <a:rPr lang="en-US" sz="1400" dirty="0" err="1" smtClean="0">
                <a:solidFill>
                  <a:schemeClr val="tx1"/>
                </a:solidFill>
                <a:latin typeface="Consolas" pitchFamily="49" charset="0"/>
                <a:cs typeface="Consolas" pitchFamily="49" charset="0"/>
              </a:rPr>
              <a:t>ti.tile_origin.y</a:t>
            </a:r>
            <a:r>
              <a:rPr lang="en-US" sz="1400" dirty="0">
                <a:solidFill>
                  <a:schemeClr val="tx1"/>
                </a:solidFill>
                <a:latin typeface="Consolas" pitchFamily="49" charset="0"/>
                <a:cs typeface="Consolas" pitchFamily="49" charset="0"/>
              </a:rPr>
              <a:t>, </a:t>
            </a:r>
            <a:r>
              <a:rPr lang="en-US" sz="1400" dirty="0" smtClean="0">
                <a:solidFill>
                  <a:schemeClr val="tx1"/>
                </a:solidFill>
                <a:latin typeface="Consolas" pitchFamily="49" charset="0"/>
                <a:cs typeface="Consolas" pitchFamily="49" charset="0"/>
              </a:rPr>
              <a:t>t, 16, 16));</a:t>
            </a:r>
          </a:p>
          <a:p>
            <a:pPr marL="228600" indent="-228600">
              <a:buClr>
                <a:schemeClr val="bg2">
                  <a:lumMod val="50000"/>
                </a:schemeClr>
              </a:buClr>
              <a:buFont typeface="+mj-lt"/>
              <a:buAutoNum type="arabicPeriod"/>
            </a:pPr>
            <a:r>
              <a:rPr lang="en-US" sz="1400" dirty="0" smtClean="0">
                <a:solidFill>
                  <a:schemeClr val="tx1"/>
                </a:solidFill>
                <a:latin typeface="Consolas" pitchFamily="49" charset="0"/>
                <a:cs typeface="Consolas" pitchFamily="49" charset="0"/>
              </a:rPr>
              <a:t>          </a:t>
            </a:r>
            <a:r>
              <a:rPr lang="en-US" sz="1400" b="1" dirty="0" err="1" smtClean="0">
                <a:solidFill>
                  <a:schemeClr val="tx1"/>
                </a:solidFill>
                <a:latin typeface="Consolas" pitchFamily="49" charset="0"/>
                <a:cs typeface="Consolas" pitchFamily="49" charset="0"/>
              </a:rPr>
              <a:t>localA.load</a:t>
            </a:r>
            <a:r>
              <a:rPr lang="en-US" sz="1400" dirty="0" smtClean="0">
                <a:solidFill>
                  <a:schemeClr val="tx1"/>
                </a:solidFill>
                <a:latin typeface="Consolas" pitchFamily="49" charset="0"/>
                <a:cs typeface="Consolas" pitchFamily="49" charset="0"/>
              </a:rPr>
              <a:t>(</a:t>
            </a:r>
            <a:r>
              <a:rPr lang="en-US" sz="1400" dirty="0" err="1" smtClean="0">
                <a:solidFill>
                  <a:schemeClr val="tx1"/>
                </a:solidFill>
                <a:latin typeface="Consolas" pitchFamily="49" charset="0"/>
                <a:cs typeface="Consolas" pitchFamily="49" charset="0"/>
              </a:rPr>
              <a:t>b.section</a:t>
            </a:r>
            <a:r>
              <a:rPr lang="en-US" sz="1400" dirty="0" smtClean="0">
                <a:solidFill>
                  <a:schemeClr val="tx1"/>
                </a:solidFill>
                <a:latin typeface="Consolas" pitchFamily="49" charset="0"/>
                <a:cs typeface="Consolas" pitchFamily="49" charset="0"/>
              </a:rPr>
              <a:t>(t, </a:t>
            </a:r>
            <a:r>
              <a:rPr lang="en-US" sz="1400" dirty="0" err="1" smtClean="0">
                <a:solidFill>
                  <a:schemeClr val="tx1"/>
                </a:solidFill>
                <a:latin typeface="Consolas" pitchFamily="49" charset="0"/>
                <a:cs typeface="Consolas" pitchFamily="49" charset="0"/>
              </a:rPr>
              <a:t>ti.tile_origin.x</a:t>
            </a:r>
            <a:r>
              <a:rPr lang="en-US" sz="1400" dirty="0" smtClean="0">
                <a:solidFill>
                  <a:schemeClr val="tx1"/>
                </a:solidFill>
                <a:latin typeface="Consolas" pitchFamily="49" charset="0"/>
                <a:cs typeface="Consolas" pitchFamily="49" charset="0"/>
              </a:rPr>
              <a:t>, 16</a:t>
            </a:r>
            <a:r>
              <a:rPr lang="en-US" sz="1400" dirty="0">
                <a:solidFill>
                  <a:schemeClr val="tx1"/>
                </a:solidFill>
                <a:latin typeface="Consolas" pitchFamily="49" charset="0"/>
                <a:cs typeface="Consolas" pitchFamily="49" charset="0"/>
              </a:rPr>
              <a:t>, 16));</a:t>
            </a:r>
            <a:endParaRPr lang="en-US" sz="1400" dirty="0" smtClean="0">
              <a:solidFill>
                <a:schemeClr val="tx1"/>
              </a:solidFill>
              <a:latin typeface="Consolas" pitchFamily="49" charset="0"/>
              <a:cs typeface="Consolas" pitchFamily="49" charset="0"/>
            </a:endParaRPr>
          </a:p>
          <a:p>
            <a:pPr marL="228600" lvl="0" indent="-228600">
              <a:buClr>
                <a:schemeClr val="bg2">
                  <a:lumMod val="50000"/>
                </a:schemeClr>
              </a:buClr>
              <a:buFont typeface="+mj-lt"/>
              <a:buAutoNum type="arabicPeriod"/>
            </a:pPr>
            <a:r>
              <a:rPr lang="en-US" sz="1400" dirty="0" smtClean="0">
                <a:solidFill>
                  <a:schemeClr val="tx1"/>
                </a:solidFill>
                <a:latin typeface="Consolas" pitchFamily="49" charset="0"/>
                <a:cs typeface="Consolas" pitchFamily="49" charset="0"/>
              </a:rPr>
              <a:t> </a:t>
            </a:r>
          </a:p>
          <a:p>
            <a:pPr marL="228600" lvl="0" indent="-228600">
              <a:buClr>
                <a:schemeClr val="bg2">
                  <a:lumMod val="50000"/>
                </a:schemeClr>
              </a:buClr>
              <a:buFont typeface="+mj-lt"/>
              <a:buAutoNum type="arabicPeriod"/>
            </a:pPr>
            <a:r>
              <a:rPr lang="en-US" sz="1400" dirty="0">
                <a:solidFill>
                  <a:schemeClr val="tx1"/>
                </a:solidFill>
                <a:latin typeface="Consolas" pitchFamily="49" charset="0"/>
                <a:cs typeface="Consolas" pitchFamily="49" charset="0"/>
              </a:rPr>
              <a:t>         </a:t>
            </a:r>
            <a:r>
              <a:rPr lang="en-US" sz="1400" dirty="0" smtClean="0">
                <a:solidFill>
                  <a:schemeClr val="tx1"/>
                </a:solidFill>
                <a:latin typeface="Consolas" pitchFamily="49" charset="0"/>
                <a:cs typeface="Consolas" pitchFamily="49" charset="0"/>
              </a:rPr>
              <a:t> float </a:t>
            </a:r>
            <a:r>
              <a:rPr lang="en-US" sz="1400" dirty="0">
                <a:solidFill>
                  <a:schemeClr val="tx1"/>
                </a:solidFill>
                <a:latin typeface="Consolas" pitchFamily="49" charset="0"/>
                <a:cs typeface="Consolas" pitchFamily="49" charset="0"/>
              </a:rPr>
              <a:t>sum = 0;</a:t>
            </a:r>
          </a:p>
          <a:p>
            <a:pPr marL="228600" lvl="0" indent="-228600">
              <a:buClr>
                <a:schemeClr val="bg2">
                  <a:lumMod val="50000"/>
                </a:schemeClr>
              </a:buClr>
              <a:buFont typeface="+mj-lt"/>
              <a:buAutoNum type="arabicPeriod"/>
            </a:pPr>
            <a:r>
              <a:rPr lang="da-DK" sz="1400" dirty="0">
                <a:solidFill>
                  <a:schemeClr val="tx1"/>
                </a:solidFill>
                <a:latin typeface="Consolas" pitchFamily="49" charset="0"/>
                <a:cs typeface="Consolas" pitchFamily="49" charset="0"/>
              </a:rPr>
              <a:t>         </a:t>
            </a:r>
            <a:r>
              <a:rPr lang="da-DK" sz="1400" dirty="0" smtClean="0">
                <a:solidFill>
                  <a:schemeClr val="tx1"/>
                </a:solidFill>
                <a:latin typeface="Consolas" pitchFamily="49" charset="0"/>
                <a:cs typeface="Consolas" pitchFamily="49" charset="0"/>
              </a:rPr>
              <a:t> for </a:t>
            </a:r>
            <a:r>
              <a:rPr lang="da-DK" sz="1400" dirty="0">
                <a:solidFill>
                  <a:schemeClr val="tx1"/>
                </a:solidFill>
                <a:latin typeface="Consolas" pitchFamily="49" charset="0"/>
                <a:cs typeface="Consolas" pitchFamily="49" charset="0"/>
              </a:rPr>
              <a:t>(int i=0; i &lt; 16; </a:t>
            </a:r>
            <a:r>
              <a:rPr lang="da-DK" sz="1400" dirty="0" smtClean="0">
                <a:solidFill>
                  <a:schemeClr val="tx1"/>
                </a:solidFill>
                <a:latin typeface="Consolas" pitchFamily="49" charset="0"/>
                <a:cs typeface="Consolas" pitchFamily="49" charset="0"/>
              </a:rPr>
              <a:t>i++) </a:t>
            </a:r>
            <a:endParaRPr lang="en-US" sz="1400" dirty="0">
              <a:solidFill>
                <a:schemeClr val="tx1"/>
              </a:solidFill>
              <a:latin typeface="Consolas" pitchFamily="49" charset="0"/>
              <a:cs typeface="Consolas" pitchFamily="49" charset="0"/>
            </a:endParaRPr>
          </a:p>
          <a:p>
            <a:pPr marL="228600" lvl="0" indent="-228600">
              <a:buClr>
                <a:schemeClr val="bg2">
                  <a:lumMod val="50000"/>
                </a:schemeClr>
              </a:buClr>
              <a:buFont typeface="+mj-lt"/>
              <a:buAutoNum type="arabicPeriod"/>
            </a:pPr>
            <a:r>
              <a:rPr lang="en-US" sz="1400" dirty="0" smtClean="0">
                <a:solidFill>
                  <a:schemeClr val="tx1"/>
                </a:solidFill>
                <a:latin typeface="Consolas" pitchFamily="49" charset="0"/>
                <a:cs typeface="Consolas" pitchFamily="49" charset="0"/>
              </a:rPr>
              <a:t>             sum </a:t>
            </a:r>
            <a:r>
              <a:rPr lang="en-US" sz="1400" dirty="0">
                <a:solidFill>
                  <a:schemeClr val="tx1"/>
                </a:solidFill>
                <a:latin typeface="Consolas" pitchFamily="49" charset="0"/>
                <a:cs typeface="Consolas" pitchFamily="49" charset="0"/>
              </a:rPr>
              <a:t>+= </a:t>
            </a:r>
            <a:r>
              <a:rPr lang="en-US" sz="1400" b="1" dirty="0" err="1" smtClean="0">
                <a:solidFill>
                  <a:schemeClr val="tx1"/>
                </a:solidFill>
                <a:latin typeface="Consolas" pitchFamily="49" charset="0"/>
                <a:cs typeface="Consolas" pitchFamily="49" charset="0"/>
              </a:rPr>
              <a:t>localA</a:t>
            </a:r>
            <a:r>
              <a:rPr lang="en-US" sz="1400" dirty="0" smtClean="0">
                <a:solidFill>
                  <a:schemeClr val="tx1"/>
                </a:solidFill>
                <a:latin typeface="Consolas" pitchFamily="49" charset="0"/>
                <a:cs typeface="Consolas" pitchFamily="49" charset="0"/>
              </a:rPr>
              <a:t>(</a:t>
            </a:r>
            <a:r>
              <a:rPr lang="en-US" sz="1400" dirty="0" err="1" smtClean="0">
                <a:solidFill>
                  <a:schemeClr val="tx1"/>
                </a:solidFill>
                <a:latin typeface="Consolas" pitchFamily="49" charset="0"/>
                <a:cs typeface="Consolas" pitchFamily="49" charset="0"/>
              </a:rPr>
              <a:t>ti.local.y,i</a:t>
            </a:r>
            <a:r>
              <a:rPr lang="en-US" sz="1400" dirty="0" smtClean="0">
                <a:solidFill>
                  <a:schemeClr val="tx1"/>
                </a:solidFill>
                <a:latin typeface="Consolas" pitchFamily="49" charset="0"/>
                <a:cs typeface="Consolas" pitchFamily="49" charset="0"/>
              </a:rPr>
              <a:t>) </a:t>
            </a:r>
            <a:r>
              <a:rPr lang="en-US" sz="1400" dirty="0">
                <a:solidFill>
                  <a:schemeClr val="tx1"/>
                </a:solidFill>
                <a:latin typeface="Consolas" pitchFamily="49" charset="0"/>
                <a:cs typeface="Consolas" pitchFamily="49" charset="0"/>
              </a:rPr>
              <a:t>* </a:t>
            </a:r>
            <a:r>
              <a:rPr lang="en-US" sz="1400" b="1" dirty="0" err="1" smtClean="0">
                <a:solidFill>
                  <a:schemeClr val="tx1"/>
                </a:solidFill>
                <a:latin typeface="Consolas" pitchFamily="49" charset="0"/>
                <a:cs typeface="Consolas" pitchFamily="49" charset="0"/>
              </a:rPr>
              <a:t>localB</a:t>
            </a:r>
            <a:r>
              <a:rPr lang="en-US" sz="1400" dirty="0" smtClean="0">
                <a:solidFill>
                  <a:schemeClr val="tx1"/>
                </a:solidFill>
                <a:latin typeface="Consolas" pitchFamily="49" charset="0"/>
                <a:cs typeface="Consolas" pitchFamily="49" charset="0"/>
              </a:rPr>
              <a:t>(</a:t>
            </a:r>
            <a:r>
              <a:rPr lang="en-US" sz="1400" dirty="0" err="1" smtClean="0">
                <a:solidFill>
                  <a:schemeClr val="tx1"/>
                </a:solidFill>
                <a:latin typeface="Consolas" pitchFamily="49" charset="0"/>
                <a:cs typeface="Consolas" pitchFamily="49" charset="0"/>
              </a:rPr>
              <a:t>i,ti.local.x</a:t>
            </a:r>
            <a:r>
              <a:rPr lang="en-US" sz="1400" dirty="0">
                <a:solidFill>
                  <a:schemeClr val="tx1"/>
                </a:solidFill>
                <a:latin typeface="Consolas" pitchFamily="49" charset="0"/>
                <a:cs typeface="Consolas" pitchFamily="49" charset="0"/>
              </a:rPr>
              <a:t>)</a:t>
            </a:r>
            <a:r>
              <a:rPr lang="en-US" sz="1400" dirty="0" smtClean="0">
                <a:solidFill>
                  <a:schemeClr val="tx1"/>
                </a:solidFill>
                <a:latin typeface="Consolas" pitchFamily="49" charset="0"/>
                <a:cs typeface="Consolas" pitchFamily="49" charset="0"/>
              </a:rPr>
              <a:t>;</a:t>
            </a:r>
          </a:p>
          <a:p>
            <a:pPr marL="228600" indent="-228600">
              <a:buClr>
                <a:schemeClr val="bg2">
                  <a:lumMod val="50000"/>
                </a:schemeClr>
              </a:buClr>
              <a:buFont typeface="+mj-lt"/>
              <a:buAutoNum type="arabicPeriod"/>
            </a:pPr>
            <a:r>
              <a:rPr lang="en-US" sz="1400" dirty="0" smtClean="0">
                <a:solidFill>
                  <a:schemeClr val="tx1"/>
                </a:solidFill>
                <a:latin typeface="Consolas" pitchFamily="49" charset="0"/>
                <a:cs typeface="Consolas" pitchFamily="49" charset="0"/>
              </a:rPr>
              <a:t>       }</a:t>
            </a:r>
            <a:endParaRPr lang="en-US" sz="1400" dirty="0">
              <a:solidFill>
                <a:schemeClr val="tx1"/>
              </a:solidFill>
              <a:latin typeface="Consolas" pitchFamily="49" charset="0"/>
              <a:cs typeface="Consolas" pitchFamily="49" charset="0"/>
            </a:endParaRPr>
          </a:p>
          <a:p>
            <a:pPr marL="228600" lvl="0" indent="-228600">
              <a:buClr>
                <a:schemeClr val="bg2">
                  <a:lumMod val="50000"/>
                </a:schemeClr>
              </a:buClr>
              <a:buFont typeface="+mj-lt"/>
              <a:buAutoNum type="arabicPeriod"/>
            </a:pPr>
            <a:r>
              <a:rPr lang="en-US" sz="1400" dirty="0" smtClean="0">
                <a:solidFill>
                  <a:schemeClr val="tx1"/>
                </a:solidFill>
                <a:latin typeface="Consolas" pitchFamily="49" charset="0"/>
                <a:cs typeface="Consolas" pitchFamily="49" charset="0"/>
              </a:rPr>
              <a:t>       c[</a:t>
            </a:r>
            <a:r>
              <a:rPr lang="en-US" sz="1400" dirty="0" err="1" smtClean="0">
                <a:solidFill>
                  <a:schemeClr val="tx1"/>
                </a:solidFill>
                <a:latin typeface="Consolas" pitchFamily="49" charset="0"/>
                <a:cs typeface="Consolas" pitchFamily="49" charset="0"/>
              </a:rPr>
              <a:t>ti</a:t>
            </a:r>
            <a:r>
              <a:rPr lang="en-US" sz="1400" dirty="0" smtClean="0">
                <a:solidFill>
                  <a:schemeClr val="tx1"/>
                </a:solidFill>
                <a:latin typeface="Consolas" pitchFamily="49" charset="0"/>
                <a:cs typeface="Consolas" pitchFamily="49" charset="0"/>
              </a:rPr>
              <a:t>] </a:t>
            </a:r>
            <a:r>
              <a:rPr lang="en-US" sz="1400" dirty="0">
                <a:solidFill>
                  <a:schemeClr val="tx1"/>
                </a:solidFill>
                <a:latin typeface="Consolas" pitchFamily="49" charset="0"/>
                <a:cs typeface="Consolas" pitchFamily="49" charset="0"/>
              </a:rPr>
              <a:t>= sum;</a:t>
            </a:r>
          </a:p>
          <a:p>
            <a:pPr marL="228600" lvl="0" indent="-228600">
              <a:buClr>
                <a:schemeClr val="bg2">
                  <a:lumMod val="50000"/>
                </a:schemeClr>
              </a:buClr>
              <a:buFont typeface="+mj-lt"/>
              <a:buAutoNum type="arabicPeriod"/>
            </a:pPr>
            <a:r>
              <a:rPr lang="en-US" sz="1400" dirty="0">
                <a:solidFill>
                  <a:schemeClr val="tx1"/>
                </a:solidFill>
                <a:latin typeface="Consolas" pitchFamily="49" charset="0"/>
                <a:cs typeface="Consolas" pitchFamily="49" charset="0"/>
              </a:rPr>
              <a:t>    </a:t>
            </a:r>
            <a:r>
              <a:rPr lang="en-US" sz="1400" dirty="0" smtClean="0">
                <a:solidFill>
                  <a:schemeClr val="tx1"/>
                </a:solidFill>
                <a:latin typeface="Consolas" pitchFamily="49" charset="0"/>
                <a:cs typeface="Consolas" pitchFamily="49" charset="0"/>
              </a:rPr>
              <a:t>});</a:t>
            </a:r>
            <a:endParaRPr lang="en-US" sz="1400" dirty="0">
              <a:solidFill>
                <a:schemeClr val="tx1"/>
              </a:solidFill>
              <a:latin typeface="Consolas" pitchFamily="49" charset="0"/>
              <a:cs typeface="Consolas" pitchFamily="49" charset="0"/>
            </a:endParaRPr>
          </a:p>
          <a:p>
            <a:pPr marL="228600" lvl="0" indent="-228600">
              <a:buClr>
                <a:schemeClr val="bg2">
                  <a:lumMod val="50000"/>
                </a:schemeClr>
              </a:buClr>
              <a:buFont typeface="+mj-lt"/>
              <a:buAutoNum type="arabicPeriod"/>
            </a:pPr>
            <a:r>
              <a:rPr lang="en-US" sz="1400" dirty="0" smtClean="0">
                <a:solidFill>
                  <a:schemeClr val="tx1"/>
                </a:solidFill>
                <a:latin typeface="Consolas" pitchFamily="49" charset="0"/>
                <a:cs typeface="Consolas" pitchFamily="49" charset="0"/>
              </a:rPr>
              <a:t>}</a:t>
            </a:r>
          </a:p>
          <a:p>
            <a:pPr marL="228600" lvl="0" indent="-228600">
              <a:buClr>
                <a:schemeClr val="accent2">
                  <a:lumMod val="75000"/>
                </a:schemeClr>
              </a:buClr>
              <a:buFont typeface="+mj-lt"/>
              <a:buAutoNum type="arabicPeriod"/>
            </a:pPr>
            <a:endParaRPr lang="en-US" sz="1400" dirty="0">
              <a:latin typeface="Consolas" pitchFamily="49" charset="0"/>
              <a:cs typeface="Consolas" pitchFamily="49" charset="0"/>
            </a:endParaRPr>
          </a:p>
        </p:txBody>
      </p:sp>
      <p:sp>
        <p:nvSpPr>
          <p:cNvPr id="4" name="Content Placeholder 3"/>
          <p:cNvSpPr>
            <a:spLocks noGrp="1"/>
          </p:cNvSpPr>
          <p:nvPr>
            <p:ph sz="half" idx="4294967295"/>
          </p:nvPr>
        </p:nvSpPr>
        <p:spPr>
          <a:xfrm>
            <a:off x="8456612" y="1143001"/>
            <a:ext cx="3732213" cy="1443472"/>
          </a:xfrm>
          <a:prstGeom prst="rect">
            <a:avLst/>
          </a:prstGeom>
        </p:spPr>
        <p:txBody>
          <a:bodyPr/>
          <a:lstStyle/>
          <a:p>
            <a:pPr marL="347662" indent="-342900"/>
            <a:r>
              <a:rPr lang="en-US" sz="2600" dirty="0" smtClean="0"/>
              <a:t>Example of tiled </a:t>
            </a:r>
            <a:r>
              <a:rPr lang="en-US" sz="2600" dirty="0" err="1" smtClean="0"/>
              <a:t>forall</a:t>
            </a:r>
            <a:endParaRPr lang="en-US" sz="2400" dirty="0"/>
          </a:p>
          <a:p>
            <a:endParaRPr lang="en-US" dirty="0"/>
          </a:p>
          <a:p>
            <a:endParaRPr lang="en-US" dirty="0"/>
          </a:p>
        </p:txBody>
      </p:sp>
    </p:spTree>
    <p:extLst>
      <p:ext uri="{BB962C8B-B14F-4D97-AF65-F5344CB8AC3E}">
        <p14:creationId xmlns="" xmlns:p14="http://schemas.microsoft.com/office/powerpoint/2010/main" val="13437302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Developer Tools</a:t>
            </a:r>
            <a:endParaRPr lang="en-US" dirty="0"/>
          </a:p>
        </p:txBody>
      </p:sp>
      <p:sp>
        <p:nvSpPr>
          <p:cNvPr id="3" name="Content Placeholder 2"/>
          <p:cNvSpPr>
            <a:spLocks noGrp="1"/>
          </p:cNvSpPr>
          <p:nvPr>
            <p:ph idx="1"/>
          </p:nvPr>
        </p:nvSpPr>
        <p:spPr>
          <a:xfrm>
            <a:off x="609441" y="1295400"/>
            <a:ext cx="10969943" cy="4525963"/>
          </a:xfrm>
        </p:spPr>
        <p:txBody>
          <a:bodyPr>
            <a:normAutofit/>
          </a:bodyPr>
          <a:lstStyle/>
          <a:p>
            <a:r>
              <a:rPr lang="en-US" sz="2800" dirty="0" smtClean="0"/>
              <a:t>Use C++AMP features and classes with full support from the Visual Studio IDE</a:t>
            </a:r>
          </a:p>
          <a:p>
            <a:pPr lvl="1"/>
            <a:r>
              <a:rPr lang="en-US" sz="2400" dirty="0" smtClean="0"/>
              <a:t>IntelliSense</a:t>
            </a:r>
          </a:p>
          <a:p>
            <a:pPr lvl="1"/>
            <a:r>
              <a:rPr lang="en-US" sz="2400" dirty="0" smtClean="0"/>
              <a:t>colorization</a:t>
            </a:r>
          </a:p>
          <a:p>
            <a:r>
              <a:rPr lang="en-US" sz="2800" dirty="0" smtClean="0"/>
              <a:t>Debug compute intensive code segments that execute on GPUs</a:t>
            </a:r>
          </a:p>
          <a:p>
            <a:pPr lvl="1"/>
            <a:r>
              <a:rPr lang="en-US" sz="2400" dirty="0" smtClean="0"/>
              <a:t>GPU emulator</a:t>
            </a:r>
          </a:p>
          <a:p>
            <a:pPr lvl="1"/>
            <a:r>
              <a:rPr lang="en-US" sz="2400" dirty="0" smtClean="0"/>
              <a:t>GPU hardware</a:t>
            </a:r>
          </a:p>
          <a:p>
            <a:r>
              <a:rPr lang="en-US" sz="2800" dirty="0" smtClean="0"/>
              <a:t>Concurrency Visualizer provides integrated view of activity on CPU and GPU</a:t>
            </a:r>
            <a:endParaRPr lang="en-US" sz="2800" dirty="0"/>
          </a:p>
        </p:txBody>
      </p:sp>
    </p:spTree>
    <p:extLst>
      <p:ext uri="{BB962C8B-B14F-4D97-AF65-F5344CB8AC3E}">
        <p14:creationId xmlns="" xmlns:p14="http://schemas.microsoft.com/office/powerpoint/2010/main" val="260442663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Debugging Experience</a:t>
            </a:r>
            <a:endParaRPr lang="en-US" dirty="0"/>
          </a:p>
        </p:txBody>
      </p:sp>
      <p:sp>
        <p:nvSpPr>
          <p:cNvPr id="3" name="Content Placeholder 2"/>
          <p:cNvSpPr>
            <a:spLocks noGrp="1"/>
          </p:cNvSpPr>
          <p:nvPr>
            <p:ph idx="1"/>
          </p:nvPr>
        </p:nvSpPr>
        <p:spPr/>
        <p:txBody>
          <a:bodyPr>
            <a:noAutofit/>
          </a:bodyPr>
          <a:lstStyle/>
          <a:p>
            <a:r>
              <a:rPr lang="en-US" sz="2800" dirty="0" smtClean="0"/>
              <a:t>Well known Visual Studio debugging features </a:t>
            </a:r>
            <a:endParaRPr lang="en-US" sz="2800" dirty="0"/>
          </a:p>
          <a:p>
            <a:pPr lvl="1"/>
            <a:r>
              <a:rPr lang="en-US" sz="2400" dirty="0" smtClean="0"/>
              <a:t>Launch, Attach, Stepping, Breakpoints</a:t>
            </a:r>
          </a:p>
          <a:p>
            <a:pPr lvl="1"/>
            <a:r>
              <a:rPr lang="en-US" sz="2400" dirty="0" smtClean="0"/>
              <a:t>Processes, Debug Output, Modules, Disassembly</a:t>
            </a:r>
          </a:p>
          <a:p>
            <a:pPr lvl="1"/>
            <a:r>
              <a:rPr lang="en-US" sz="2400" dirty="0" smtClean="0"/>
              <a:t>Call Stack, Memory, Registers, Locals, Watch, Quick Watch, DataTips </a:t>
            </a:r>
          </a:p>
          <a:p>
            <a:pPr lvl="1"/>
            <a:endParaRPr lang="en-US" sz="2400" dirty="0" smtClean="0"/>
          </a:p>
          <a:p>
            <a:r>
              <a:rPr lang="en-US" sz="2800" dirty="0" smtClean="0"/>
              <a:t>New features (for both CPU and GPU)</a:t>
            </a:r>
            <a:endParaRPr lang="en-US" sz="2800" dirty="0"/>
          </a:p>
          <a:p>
            <a:pPr lvl="1"/>
            <a:r>
              <a:rPr lang="en-US" sz="2400" dirty="0" smtClean="0"/>
              <a:t>Parallel Stacks window, Parallel Watch window, Barrier</a:t>
            </a:r>
          </a:p>
          <a:p>
            <a:pPr lvl="1"/>
            <a:endParaRPr lang="en-US" sz="2400" dirty="0" smtClean="0"/>
          </a:p>
          <a:p>
            <a:r>
              <a:rPr lang="en-US" sz="2800" dirty="0" smtClean="0"/>
              <a:t>New GPU-specific</a:t>
            </a:r>
          </a:p>
          <a:p>
            <a:pPr lvl="1"/>
            <a:r>
              <a:rPr lang="en-US" sz="2400" dirty="0" smtClean="0"/>
              <a:t>GPU Threads window </a:t>
            </a:r>
          </a:p>
        </p:txBody>
      </p:sp>
    </p:spTree>
    <p:extLst>
      <p:ext uri="{BB962C8B-B14F-4D97-AF65-F5344CB8AC3E}">
        <p14:creationId xmlns="" xmlns:p14="http://schemas.microsoft.com/office/powerpoint/2010/main" val="32368556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98438"/>
            <a:ext cx="10969943" cy="792162"/>
          </a:xfrm>
        </p:spPr>
        <p:txBody>
          <a:bodyPr>
            <a:normAutofit/>
          </a:bodyPr>
          <a:lstStyle/>
          <a:p>
            <a:pPr algn="l"/>
            <a:r>
              <a:rPr lang="en-US" dirty="0" smtClean="0"/>
              <a:t>GPU Debugging</a:t>
            </a:r>
            <a:endParaRPr lang="en-US" dirty="0"/>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28040" y="1347496"/>
            <a:ext cx="11456065" cy="5281905"/>
          </a:xfrm>
          <a:prstGeom prst="rect">
            <a:avLst/>
          </a:prstGeom>
        </p:spPr>
      </p:pic>
      <p:sp>
        <p:nvSpPr>
          <p:cNvPr id="7" name="Content Placeholder 2"/>
          <p:cNvSpPr txBox="1">
            <a:spLocks/>
          </p:cNvSpPr>
          <p:nvPr/>
        </p:nvSpPr>
        <p:spPr>
          <a:xfrm>
            <a:off x="553032" y="762000"/>
            <a:ext cx="10721631" cy="457200"/>
          </a:xfrm>
          <a:prstGeom prst="rect">
            <a:avLst/>
          </a:prstGeom>
        </p:spPr>
        <p:txBody>
          <a:bodyPr/>
          <a:lstStyle>
            <a:lvl1pPr marL="359139" indent="-359139" algn="l" defTabSz="713295" rtl="0" eaLnBrk="1" latinLnBrk="0" hangingPunct="1">
              <a:lnSpc>
                <a:spcPct val="90000"/>
              </a:lnSpc>
              <a:spcBef>
                <a:spcPct val="20000"/>
              </a:spcBef>
              <a:buFont typeface="Segoe UI" pitchFamily="34" charset="0"/>
              <a:buChar char="−"/>
              <a:defRPr sz="2500" kern="1200">
                <a:gradFill>
                  <a:gsLst>
                    <a:gs pos="0">
                      <a:schemeClr val="accent6"/>
                    </a:gs>
                    <a:gs pos="86000">
                      <a:schemeClr val="accent6"/>
                    </a:gs>
                  </a:gsLst>
                  <a:lin ang="5400000" scaled="0"/>
                </a:gradFill>
                <a:latin typeface="Segoe UI" pitchFamily="34" charset="0"/>
                <a:ea typeface="+mn-ea"/>
                <a:cs typeface="+mn-cs"/>
              </a:defRPr>
            </a:lvl1pPr>
            <a:lvl2pPr marL="667503" indent="-308364" algn="l" defTabSz="713295" rtl="0" eaLnBrk="1" latinLnBrk="0" hangingPunct="1">
              <a:lnSpc>
                <a:spcPct val="90000"/>
              </a:lnSpc>
              <a:spcBef>
                <a:spcPct val="20000"/>
              </a:spcBef>
              <a:buFont typeface="Segoe UI" pitchFamily="34" charset="0"/>
              <a:buChar char="−"/>
              <a:defRPr sz="2200" kern="1200">
                <a:gradFill>
                  <a:gsLst>
                    <a:gs pos="0">
                      <a:schemeClr val="accent6"/>
                    </a:gs>
                    <a:gs pos="86000">
                      <a:schemeClr val="accent6"/>
                    </a:gs>
                  </a:gsLst>
                  <a:lin ang="5400000" scaled="0"/>
                </a:gradFill>
                <a:latin typeface="Segoe UI" pitchFamily="34" charset="0"/>
                <a:ea typeface="+mn-ea"/>
                <a:cs typeface="+mn-cs"/>
              </a:defRPr>
            </a:lvl2pPr>
            <a:lvl3pPr marL="982059" indent="-314556" algn="l" defTabSz="713295" rtl="0" eaLnBrk="1" latinLnBrk="0" hangingPunct="1">
              <a:lnSpc>
                <a:spcPct val="90000"/>
              </a:lnSpc>
              <a:spcBef>
                <a:spcPct val="20000"/>
              </a:spcBef>
              <a:buFont typeface="Segoe UI" pitchFamily="34" charset="0"/>
              <a:buChar char="−"/>
              <a:defRPr sz="1900" kern="1200">
                <a:gradFill>
                  <a:gsLst>
                    <a:gs pos="0">
                      <a:schemeClr val="accent6"/>
                    </a:gs>
                    <a:gs pos="86000">
                      <a:schemeClr val="accent6"/>
                    </a:gs>
                  </a:gsLst>
                  <a:lin ang="5400000" scaled="0"/>
                </a:gradFill>
                <a:latin typeface="Segoe UI" pitchFamily="34" charset="0"/>
                <a:ea typeface="+mn-ea"/>
                <a:cs typeface="+mn-cs"/>
              </a:defRPr>
            </a:lvl3pPr>
            <a:lvl4pPr marL="1252032" indent="-269973" algn="l" defTabSz="713295" rtl="0" eaLnBrk="1" latinLnBrk="0" hangingPunct="1">
              <a:lnSpc>
                <a:spcPct val="90000"/>
              </a:lnSpc>
              <a:spcBef>
                <a:spcPct val="20000"/>
              </a:spcBef>
              <a:buFont typeface="Segoe UI" pitchFamily="34" charset="0"/>
              <a:buChar char="−"/>
              <a:defRPr sz="1600" kern="1200">
                <a:gradFill>
                  <a:gsLst>
                    <a:gs pos="0">
                      <a:schemeClr val="accent6"/>
                    </a:gs>
                    <a:gs pos="86000">
                      <a:schemeClr val="accent6"/>
                    </a:gs>
                  </a:gsLst>
                  <a:lin ang="5400000" scaled="0"/>
                </a:gradFill>
                <a:latin typeface="Segoe UI" pitchFamily="34" charset="0"/>
                <a:ea typeface="+mn-ea"/>
                <a:cs typeface="+mn-cs"/>
              </a:defRPr>
            </a:lvl4pPr>
            <a:lvl5pPr marL="1514574" indent="-262543" algn="l" defTabSz="713295" rtl="0" eaLnBrk="1" latinLnBrk="0" hangingPunct="1">
              <a:lnSpc>
                <a:spcPct val="90000"/>
              </a:lnSpc>
              <a:spcBef>
                <a:spcPct val="20000"/>
              </a:spcBef>
              <a:buFont typeface="Segoe UI" pitchFamily="34" charset="0"/>
              <a:buChar char="−"/>
              <a:defRPr sz="1600" kern="1200">
                <a:gradFill>
                  <a:gsLst>
                    <a:gs pos="0">
                      <a:schemeClr val="accent6"/>
                    </a:gs>
                    <a:gs pos="86000">
                      <a:schemeClr val="accent6"/>
                    </a:gs>
                  </a:gsLst>
                  <a:lin ang="5400000" scaled="0"/>
                </a:gradFill>
                <a:latin typeface="Segoe UI" pitchFamily="34" charset="0"/>
                <a:ea typeface="+mn-ea"/>
                <a:cs typeface="+mn-cs"/>
              </a:defRPr>
            </a:lvl5pPr>
            <a:lvl6pPr marL="1961561"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208"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856"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504" indent="-178324" algn="l" defTabSz="713295"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US" sz="3200" dirty="0" smtClean="0">
                <a:solidFill>
                  <a:schemeClr val="tx2"/>
                </a:solidFill>
              </a:rPr>
              <a:t>Bring CPU debugging experience to GPU</a:t>
            </a:r>
            <a:endParaRPr lang="en-US" sz="3200" dirty="0">
              <a:solidFill>
                <a:schemeClr val="tx2"/>
              </a:solidFill>
            </a:endParaRPr>
          </a:p>
        </p:txBody>
      </p:sp>
    </p:spTree>
    <p:extLst>
      <p:ext uri="{BB962C8B-B14F-4D97-AF65-F5344CB8AC3E}">
        <p14:creationId xmlns="" xmlns:p14="http://schemas.microsoft.com/office/powerpoint/2010/main" val="35089400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76201"/>
            <a:ext cx="11680957" cy="1218795"/>
          </a:xfrm>
        </p:spPr>
        <p:txBody>
          <a:bodyPr>
            <a:noAutofit/>
          </a:bodyPr>
          <a:lstStyle/>
          <a:p>
            <a:r>
              <a:rPr lang="en-US" dirty="0" smtClean="0"/>
              <a:t>Concurrency Visualizer Support for GPGPU </a:t>
            </a:r>
            <a:endParaRPr lang="en-US" dirty="0">
              <a:solidFill>
                <a:srgbClr val="FFFF00"/>
              </a:solidFill>
            </a:endParaRPr>
          </a:p>
        </p:txBody>
      </p:sp>
      <p:sp>
        <p:nvSpPr>
          <p:cNvPr id="3" name="Content Placeholder 2"/>
          <p:cNvSpPr>
            <a:spLocks noGrp="1"/>
          </p:cNvSpPr>
          <p:nvPr>
            <p:ph idx="1"/>
          </p:nvPr>
        </p:nvSpPr>
        <p:spPr>
          <a:xfrm>
            <a:off x="609441" y="1428418"/>
            <a:ext cx="10775630" cy="3434786"/>
          </a:xfrm>
        </p:spPr>
        <p:txBody>
          <a:bodyPr/>
          <a:lstStyle/>
          <a:p>
            <a:r>
              <a:rPr lang="en-US" sz="2800" dirty="0" smtClean="0"/>
              <a:t>Profiler combines GPU support with the CPU threads experience</a:t>
            </a:r>
          </a:p>
          <a:p>
            <a:r>
              <a:rPr lang="en-US" sz="2800" dirty="0" smtClean="0"/>
              <a:t>Goal is to analyze high-level performance metrics</a:t>
            </a:r>
          </a:p>
          <a:p>
            <a:pPr lvl="1"/>
            <a:r>
              <a:rPr lang="en-US" sz="2400" dirty="0" smtClean="0"/>
              <a:t>Memory copy overheads</a:t>
            </a:r>
          </a:p>
          <a:p>
            <a:pPr lvl="1"/>
            <a:r>
              <a:rPr lang="en-US" sz="2400" dirty="0" smtClean="0"/>
              <a:t>Synchronization overheads across CPU/GPU</a:t>
            </a:r>
          </a:p>
          <a:p>
            <a:pPr lvl="1"/>
            <a:r>
              <a:rPr lang="en-US" sz="2400" dirty="0" smtClean="0"/>
              <a:t>GPU utilization and contention with other processes</a:t>
            </a:r>
          </a:p>
          <a:p>
            <a:r>
              <a:rPr lang="en-US" sz="2800" dirty="0" smtClean="0"/>
              <a:t>DirectX-centric</a:t>
            </a:r>
          </a:p>
          <a:p>
            <a:pPr lvl="1"/>
            <a:r>
              <a:rPr lang="en-US" sz="2400" dirty="0" smtClean="0"/>
              <a:t>Supports any library/programming model built on it</a:t>
            </a:r>
          </a:p>
          <a:p>
            <a:endParaRPr lang="en-US" sz="2800" dirty="0"/>
          </a:p>
        </p:txBody>
      </p:sp>
    </p:spTree>
    <p:extLst>
      <p:ext uri="{BB962C8B-B14F-4D97-AF65-F5344CB8AC3E}">
        <p14:creationId xmlns="" xmlns:p14="http://schemas.microsoft.com/office/powerpoint/2010/main" val="39127207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Concurrency Visualizer for GPU</a:t>
            </a:r>
            <a:endParaRPr lang="en-US" dirty="0"/>
          </a:p>
        </p:txBody>
      </p:sp>
      <p:pic>
        <p:nvPicPr>
          <p:cNvPr id="6" name="Picture 2" descr="cid:image002.jpg@01CAD01C.930795D0"/>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1015" y="1005840"/>
            <a:ext cx="10969943" cy="5120640"/>
          </a:xfrm>
          <a:prstGeom prst="rect">
            <a:avLst/>
          </a:prstGeom>
          <a:noFill/>
          <a:ln>
            <a:noFill/>
          </a:ln>
          <a:extLst/>
        </p:spPr>
      </p:pic>
      <p:sp>
        <p:nvSpPr>
          <p:cNvPr id="7" name="Oval 6"/>
          <p:cNvSpPr/>
          <p:nvPr/>
        </p:nvSpPr>
        <p:spPr>
          <a:xfrm>
            <a:off x="609441" y="3276601"/>
            <a:ext cx="812588" cy="31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69377" y="3429001"/>
            <a:ext cx="2437765" cy="1228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0509012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Taming GPGPU Compute</a:t>
            </a:r>
            <a:br>
              <a:rPr lang="en-US" dirty="0" smtClean="0"/>
            </a:br>
            <a:r>
              <a:rPr lang="en-US" dirty="0" smtClean="0"/>
              <a:t>with C++ AMP</a:t>
            </a:r>
            <a:endParaRPr lang="en-US" dirty="0"/>
          </a:p>
        </p:txBody>
      </p:sp>
      <p:sp>
        <p:nvSpPr>
          <p:cNvPr id="5" name="Text Placeholder 4"/>
          <p:cNvSpPr>
            <a:spLocks noGrp="1"/>
          </p:cNvSpPr>
          <p:nvPr>
            <p:ph type="body" sz="quarter" idx="10"/>
          </p:nvPr>
        </p:nvSpPr>
        <p:spPr/>
        <p:txBody>
          <a:bodyPr/>
          <a:lstStyle/>
          <a:p>
            <a:r>
              <a:rPr lang="en-US" dirty="0" smtClean="0"/>
              <a:t>Questions?</a:t>
            </a:r>
            <a:endParaRPr lang="en-US" dirty="0"/>
          </a:p>
        </p:txBody>
      </p:sp>
    </p:spTree>
    <p:extLst>
      <p:ext uri="{BB962C8B-B14F-4D97-AF65-F5344CB8AC3E}">
        <p14:creationId xmlns="" xmlns:p14="http://schemas.microsoft.com/office/powerpoint/2010/main" val="392928205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3797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a:xfrm>
            <a:off x="609441" y="1265238"/>
            <a:ext cx="10969943" cy="4525963"/>
          </a:xfrm>
        </p:spPr>
        <p:txBody>
          <a:bodyPr>
            <a:normAutofit/>
          </a:bodyPr>
          <a:lstStyle/>
          <a:p>
            <a:r>
              <a:rPr lang="en-US" sz="2800" dirty="0" smtClean="0"/>
              <a:t>Why GPU compute?</a:t>
            </a:r>
          </a:p>
          <a:p>
            <a:r>
              <a:rPr lang="en-US" sz="2800" dirty="0" smtClean="0"/>
              <a:t>Overview of C++AMP</a:t>
            </a:r>
          </a:p>
          <a:p>
            <a:r>
              <a:rPr lang="en-US" sz="2800" dirty="0" smtClean="0"/>
              <a:t>Full Visual Studio Integration and Support</a:t>
            </a:r>
          </a:p>
        </p:txBody>
      </p:sp>
    </p:spTree>
    <p:extLst>
      <p:ext uri="{BB962C8B-B14F-4D97-AF65-F5344CB8AC3E}">
        <p14:creationId xmlns="" xmlns:p14="http://schemas.microsoft.com/office/powerpoint/2010/main" val="196341147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498598"/>
          </a:xfrm>
        </p:spPr>
        <p:txBody>
          <a:bodyPr/>
          <a:lstStyle/>
          <a:p>
            <a:r>
              <a:rPr lang="en-US" sz="3600" dirty="0"/>
              <a:t>Rapidly </a:t>
            </a:r>
            <a:r>
              <a:rPr lang="en-US" sz="3600" dirty="0" smtClean="0"/>
              <a:t>Changing Processor Architectures</a:t>
            </a:r>
            <a:endParaRPr lang="en-US" sz="3600" dirty="0"/>
          </a:p>
        </p:txBody>
      </p:sp>
      <p:sp>
        <p:nvSpPr>
          <p:cNvPr id="3" name="Content Placeholder 2"/>
          <p:cNvSpPr>
            <a:spLocks noGrp="1"/>
          </p:cNvSpPr>
          <p:nvPr>
            <p:ph sz="half" idx="1"/>
          </p:nvPr>
        </p:nvSpPr>
        <p:spPr>
          <a:xfrm>
            <a:off x="304721" y="3489234"/>
            <a:ext cx="5676873" cy="2911566"/>
          </a:xfrm>
        </p:spPr>
        <p:txBody>
          <a:bodyPr/>
          <a:lstStyle/>
          <a:p>
            <a:r>
              <a:rPr lang="en-US" sz="2200" dirty="0"/>
              <a:t>~1 billion transistors @</a:t>
            </a:r>
            <a:r>
              <a:rPr lang="en-US" sz="2200" dirty="0" smtClean="0"/>
              <a:t>45 nm</a:t>
            </a:r>
            <a:endParaRPr lang="en-US" sz="2200" dirty="0"/>
          </a:p>
          <a:p>
            <a:r>
              <a:rPr lang="en-US" sz="2200" dirty="0"/>
              <a:t>Multi-tasking, I/O, virtualization</a:t>
            </a:r>
          </a:p>
          <a:p>
            <a:r>
              <a:rPr lang="en-US" sz="2200" dirty="0"/>
              <a:t>Supports general code</a:t>
            </a:r>
          </a:p>
          <a:p>
            <a:r>
              <a:rPr lang="en-US" sz="2200" dirty="0" smtClean="0"/>
              <a:t>Low </a:t>
            </a:r>
            <a:r>
              <a:rPr lang="en-US" sz="2200" dirty="0"/>
              <a:t>memory bandwidth</a:t>
            </a:r>
          </a:p>
          <a:p>
            <a:r>
              <a:rPr lang="en-US" sz="2200" dirty="0" smtClean="0"/>
              <a:t>Medium </a:t>
            </a:r>
            <a:r>
              <a:rPr lang="en-US" sz="2200" dirty="0"/>
              <a:t>level of parallelism</a:t>
            </a:r>
          </a:p>
          <a:p>
            <a:r>
              <a:rPr lang="en-US" sz="2200" dirty="0" smtClean="0"/>
              <a:t>Deep </a:t>
            </a:r>
            <a:r>
              <a:rPr lang="en-US" sz="2200" dirty="0"/>
              <a:t>execution pipelines</a:t>
            </a:r>
          </a:p>
          <a:p>
            <a:r>
              <a:rPr lang="en-US" sz="2200" dirty="0" smtClean="0"/>
              <a:t>Higher </a:t>
            </a:r>
            <a:r>
              <a:rPr lang="en-US" sz="2200" dirty="0"/>
              <a:t>power consumption</a:t>
            </a:r>
          </a:p>
          <a:p>
            <a:endParaRPr lang="en-US" sz="2200" dirty="0"/>
          </a:p>
        </p:txBody>
      </p:sp>
      <p:sp>
        <p:nvSpPr>
          <p:cNvPr id="4" name="Content Placeholder 3"/>
          <p:cNvSpPr>
            <a:spLocks noGrp="1"/>
          </p:cNvSpPr>
          <p:nvPr>
            <p:ph sz="half" idx="2"/>
          </p:nvPr>
        </p:nvSpPr>
        <p:spPr>
          <a:xfrm>
            <a:off x="6094412" y="3489235"/>
            <a:ext cx="6007102" cy="2911566"/>
          </a:xfrm>
        </p:spPr>
        <p:txBody>
          <a:bodyPr/>
          <a:lstStyle/>
          <a:p>
            <a:r>
              <a:rPr lang="en-US" sz="2200" dirty="0"/>
              <a:t>~2 billion transistors @</a:t>
            </a:r>
            <a:r>
              <a:rPr lang="en-US" sz="2200" dirty="0" smtClean="0"/>
              <a:t>40 nm</a:t>
            </a:r>
            <a:endParaRPr lang="en-US" sz="2200" dirty="0"/>
          </a:p>
          <a:p>
            <a:r>
              <a:rPr lang="en-US" sz="2200" dirty="0" smtClean="0"/>
              <a:t>Programmable and fixed function</a:t>
            </a:r>
          </a:p>
          <a:p>
            <a:r>
              <a:rPr lang="en-US" sz="2200" dirty="0" smtClean="0"/>
              <a:t>Graphics and </a:t>
            </a:r>
            <a:r>
              <a:rPr lang="en-US" sz="2200" dirty="0"/>
              <a:t>data-parallel code</a:t>
            </a:r>
          </a:p>
          <a:p>
            <a:r>
              <a:rPr lang="en-US" sz="2200" dirty="0" smtClean="0"/>
              <a:t>High </a:t>
            </a:r>
            <a:r>
              <a:rPr lang="en-US" sz="2200" dirty="0"/>
              <a:t>memory bandwidth</a:t>
            </a:r>
          </a:p>
          <a:p>
            <a:r>
              <a:rPr lang="en-US" sz="2200" dirty="0" smtClean="0"/>
              <a:t>High </a:t>
            </a:r>
            <a:r>
              <a:rPr lang="en-US" sz="2200" dirty="0"/>
              <a:t>level of parallelism</a:t>
            </a:r>
          </a:p>
          <a:p>
            <a:r>
              <a:rPr lang="en-US" sz="2200" dirty="0" smtClean="0"/>
              <a:t>Shallow </a:t>
            </a:r>
            <a:r>
              <a:rPr lang="en-US" sz="2200" dirty="0"/>
              <a:t>execution pipelines</a:t>
            </a:r>
          </a:p>
          <a:p>
            <a:r>
              <a:rPr lang="en-US" sz="2200" dirty="0" smtClean="0"/>
              <a:t>Lower </a:t>
            </a:r>
            <a:r>
              <a:rPr lang="en-US" sz="2200" dirty="0"/>
              <a:t>power consumption</a:t>
            </a:r>
          </a:p>
          <a:p>
            <a:endParaRPr lang="en-US" sz="2200"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3428" y="838201"/>
            <a:ext cx="5011544" cy="2557194"/>
          </a:xfrm>
          <a:prstGeom prst="rect">
            <a:avLst/>
          </a:prstGeom>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367557" y="838202"/>
            <a:ext cx="5110253" cy="2533854"/>
          </a:xfrm>
          <a:prstGeom prst="rect">
            <a:avLst/>
          </a:prstGeom>
        </p:spPr>
      </p:pic>
      <p:sp>
        <p:nvSpPr>
          <p:cNvPr id="5" name="TextBox 4"/>
          <p:cNvSpPr txBox="1"/>
          <p:nvPr/>
        </p:nvSpPr>
        <p:spPr>
          <a:xfrm>
            <a:off x="5706222" y="6447651"/>
            <a:ext cx="1322670" cy="276999"/>
          </a:xfrm>
          <a:prstGeom prst="rect">
            <a:avLst/>
          </a:prstGeom>
          <a:noFill/>
        </p:spPr>
        <p:txBody>
          <a:bodyPr wrap="none" lIns="0" tIns="0" rIns="0" bIns="0" rtlCol="0">
            <a:spAutoFit/>
          </a:bodyPr>
          <a:lstStyle/>
          <a:p>
            <a:r>
              <a:rPr lang="en-US" dirty="0" smtClean="0">
                <a:solidFill>
                  <a:schemeClr val="bg1">
                    <a:lumMod val="65000"/>
                  </a:schemeClr>
                </a:solidFill>
              </a:rPr>
              <a:t>Source: AMD</a:t>
            </a:r>
          </a:p>
        </p:txBody>
      </p:sp>
    </p:spTree>
    <p:extLst>
      <p:ext uri="{BB962C8B-B14F-4D97-AF65-F5344CB8AC3E}">
        <p14:creationId xmlns="" xmlns:p14="http://schemas.microsoft.com/office/powerpoint/2010/main" val="3500713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Gap Widens Further</a:t>
            </a:r>
            <a:endParaRPr lang="en-US"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6232" y="1412327"/>
            <a:ext cx="11769446" cy="4378873"/>
          </a:xfrm>
          <a:prstGeom prst="rect">
            <a:avLst/>
          </a:prstGeom>
        </p:spPr>
      </p:pic>
      <p:sp>
        <p:nvSpPr>
          <p:cNvPr id="5" name="TextBox 4"/>
          <p:cNvSpPr txBox="1"/>
          <p:nvPr/>
        </p:nvSpPr>
        <p:spPr>
          <a:xfrm>
            <a:off x="5706222" y="6447651"/>
            <a:ext cx="1553502" cy="276999"/>
          </a:xfrm>
          <a:prstGeom prst="rect">
            <a:avLst/>
          </a:prstGeom>
          <a:noFill/>
        </p:spPr>
        <p:txBody>
          <a:bodyPr wrap="none" lIns="0" tIns="0" rIns="0" bIns="0" rtlCol="0">
            <a:spAutoFit/>
          </a:bodyPr>
          <a:lstStyle/>
          <a:p>
            <a:r>
              <a:rPr lang="en-US" dirty="0" smtClean="0">
                <a:solidFill>
                  <a:schemeClr val="bg1">
                    <a:lumMod val="65000"/>
                  </a:schemeClr>
                </a:solidFill>
              </a:rPr>
              <a:t>Source: NVIDIA</a:t>
            </a:r>
          </a:p>
        </p:txBody>
      </p:sp>
    </p:spTree>
    <p:extLst>
      <p:ext uri="{BB962C8B-B14F-4D97-AF65-F5344CB8AC3E}">
        <p14:creationId xmlns="" xmlns:p14="http://schemas.microsoft.com/office/powerpoint/2010/main" val="379769956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GPU Performance</a:t>
            </a:r>
            <a:endParaRPr lang="en-US"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665223" y="5105400"/>
            <a:ext cx="909351" cy="640080"/>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929898" y="1427869"/>
            <a:ext cx="2485799" cy="1645920"/>
          </a:xfrm>
          <a:prstGeom prst="rect">
            <a:avLst/>
          </a:prstGeom>
        </p:spPr>
      </p:pic>
      <p:grpSp>
        <p:nvGrpSpPr>
          <p:cNvPr id="11" name="Group 10"/>
          <p:cNvGrpSpPr/>
          <p:nvPr/>
        </p:nvGrpSpPr>
        <p:grpSpPr>
          <a:xfrm>
            <a:off x="1422030" y="1447800"/>
            <a:ext cx="8141002" cy="4720132"/>
            <a:chOff x="849086" y="1305903"/>
            <a:chExt cx="6107342" cy="4720132"/>
          </a:xfrm>
        </p:grpSpPr>
        <p:pic>
          <p:nvPicPr>
            <p:cNvPr id="10" name="Picture 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49086" y="3099955"/>
              <a:ext cx="6107342" cy="2926080"/>
            </a:xfrm>
            <a:prstGeom prst="rect">
              <a:avLst/>
            </a:prstGeom>
          </p:spPr>
        </p:pic>
        <p:pic>
          <p:nvPicPr>
            <p:cNvPr id="9" name="Picture 8"/>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3363686" y="1305903"/>
              <a:ext cx="3229426" cy="1581371"/>
            </a:xfrm>
            <a:prstGeom prst="rect">
              <a:avLst/>
            </a:prstGeom>
          </p:spPr>
        </p:pic>
      </p:grpSp>
    </p:spTree>
    <p:extLst>
      <p:ext uri="{BB962C8B-B14F-4D97-AF65-F5344CB8AC3E}">
        <p14:creationId xmlns="" xmlns:p14="http://schemas.microsoft.com/office/powerpoint/2010/main" val="159337994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GPU vs. CPU Performance</a:t>
            </a:r>
            <a:endParaRPr lang="en-US" dirty="0"/>
          </a:p>
        </p:txBody>
      </p:sp>
      <p:sp>
        <p:nvSpPr>
          <p:cNvPr id="5" name="Subtitle 4"/>
          <p:cNvSpPr>
            <a:spLocks noGrp="1"/>
          </p:cNvSpPr>
          <p:nvPr>
            <p:ph type="subTitle" idx="1"/>
          </p:nvPr>
        </p:nvSpPr>
        <p:spPr/>
        <p:txBody>
          <a:bodyPr/>
          <a:lstStyle/>
          <a:p>
            <a:r>
              <a:rPr lang="en-US" dirty="0"/>
              <a:t>n</a:t>
            </a:r>
            <a:r>
              <a:rPr lang="en-US" dirty="0" smtClean="0"/>
              <a:t>-Bodies in C++AMP</a:t>
            </a:r>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 xmlns:p14="http://schemas.microsoft.com/office/powerpoint/2010/main" val="4465334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Parallel and GPU Acceleration</a:t>
            </a:r>
            <a:endParaRPr lang="en-US" dirty="0"/>
          </a:p>
        </p:txBody>
      </p:sp>
      <p:sp>
        <p:nvSpPr>
          <p:cNvPr id="3" name="Content Placeholder 2"/>
          <p:cNvSpPr>
            <a:spLocks noGrp="1"/>
          </p:cNvSpPr>
          <p:nvPr>
            <p:ph idx="1"/>
          </p:nvPr>
        </p:nvSpPr>
        <p:spPr>
          <a:xfrm>
            <a:off x="609441" y="1295400"/>
            <a:ext cx="5688118" cy="4525963"/>
          </a:xfrm>
        </p:spPr>
        <p:txBody>
          <a:bodyPr>
            <a:normAutofit/>
          </a:bodyPr>
          <a:lstStyle/>
          <a:p>
            <a:r>
              <a:rPr lang="en-US" sz="2400" dirty="0" smtClean="0"/>
              <a:t>Expose extreme performance of GPUs for graphics and computation</a:t>
            </a:r>
          </a:p>
          <a:p>
            <a:r>
              <a:rPr lang="en-US" sz="2400" dirty="0" smtClean="0"/>
              <a:t>Provide developers the ability to get significant performance gains </a:t>
            </a:r>
          </a:p>
          <a:p>
            <a:r>
              <a:rPr lang="en-US" sz="2400" dirty="0" smtClean="0"/>
              <a:t>Demand for a single application image that runs on GPU hardware from multiple vendors</a:t>
            </a:r>
            <a:endParaRPr lang="en-US" sz="2400"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08575" y="1600200"/>
            <a:ext cx="4022312" cy="1885950"/>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008574" y="3801292"/>
            <a:ext cx="3778536" cy="2599508"/>
          </a:xfrm>
          <a:prstGeom prst="rect">
            <a:avLst/>
          </a:prstGeom>
        </p:spPr>
      </p:pic>
      <p:sp>
        <p:nvSpPr>
          <p:cNvPr id="6" name="TextBox 5"/>
          <p:cNvSpPr txBox="1"/>
          <p:nvPr/>
        </p:nvSpPr>
        <p:spPr>
          <a:xfrm>
            <a:off x="7008574" y="1230868"/>
            <a:ext cx="1970527" cy="369332"/>
          </a:xfrm>
          <a:prstGeom prst="rect">
            <a:avLst/>
          </a:prstGeom>
          <a:noFill/>
        </p:spPr>
        <p:txBody>
          <a:bodyPr wrap="square" rtlCol="0">
            <a:spAutoFit/>
          </a:bodyPr>
          <a:lstStyle/>
          <a:p>
            <a:r>
              <a:rPr lang="en-US" dirty="0" smtClean="0">
                <a:solidFill>
                  <a:schemeClr val="tx2"/>
                </a:solidFill>
              </a:rPr>
              <a:t>Ray tracing</a:t>
            </a:r>
            <a:endParaRPr lang="en-US" dirty="0">
              <a:solidFill>
                <a:schemeClr val="tx2"/>
              </a:solidFill>
            </a:endParaRPr>
          </a:p>
        </p:txBody>
      </p:sp>
      <p:sp>
        <p:nvSpPr>
          <p:cNvPr id="7" name="TextBox 6"/>
          <p:cNvSpPr txBox="1"/>
          <p:nvPr/>
        </p:nvSpPr>
        <p:spPr>
          <a:xfrm>
            <a:off x="6907001" y="3440668"/>
            <a:ext cx="3250353" cy="369332"/>
          </a:xfrm>
          <a:prstGeom prst="rect">
            <a:avLst/>
          </a:prstGeom>
          <a:noFill/>
        </p:spPr>
        <p:txBody>
          <a:bodyPr wrap="square" rtlCol="0">
            <a:spAutoFit/>
          </a:bodyPr>
          <a:lstStyle/>
          <a:p>
            <a:r>
              <a:rPr lang="en-US" dirty="0" smtClean="0">
                <a:solidFill>
                  <a:schemeClr val="tx2"/>
                </a:solidFill>
              </a:rPr>
              <a:t>Medical tomography</a:t>
            </a:r>
            <a:endParaRPr lang="en-US" dirty="0">
              <a:solidFill>
                <a:schemeClr val="tx2"/>
              </a:solidFill>
            </a:endParaRPr>
          </a:p>
        </p:txBody>
      </p:sp>
    </p:spTree>
    <p:extLst>
      <p:ext uri="{BB962C8B-B14F-4D97-AF65-F5344CB8AC3E}">
        <p14:creationId xmlns="" xmlns:p14="http://schemas.microsoft.com/office/powerpoint/2010/main" val="201661720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304800"/>
            <a:ext cx="11173090" cy="872496"/>
          </a:xfrm>
        </p:spPr>
        <p:txBody>
          <a:bodyPr>
            <a:normAutofit/>
          </a:bodyPr>
          <a:lstStyle/>
          <a:p>
            <a:r>
              <a:rPr lang="en-US" dirty="0" smtClean="0"/>
              <a:t>Leveraging a C++ Programming Model</a:t>
            </a:r>
            <a:endParaRPr lang="en-US" dirty="0"/>
          </a:p>
        </p:txBody>
      </p:sp>
      <p:sp>
        <p:nvSpPr>
          <p:cNvPr id="3" name="Content Placeholder 2"/>
          <p:cNvSpPr>
            <a:spLocks noGrp="1"/>
          </p:cNvSpPr>
          <p:nvPr>
            <p:ph idx="1"/>
          </p:nvPr>
        </p:nvSpPr>
        <p:spPr>
          <a:xfrm>
            <a:off x="609441" y="1295400"/>
            <a:ext cx="11173090" cy="4054956"/>
          </a:xfrm>
        </p:spPr>
        <p:txBody>
          <a:bodyPr>
            <a:noAutofit/>
          </a:bodyPr>
          <a:lstStyle/>
          <a:p>
            <a:r>
              <a:rPr lang="en-US" dirty="0"/>
              <a:t>Goals</a:t>
            </a:r>
          </a:p>
          <a:p>
            <a:pPr lvl="1"/>
            <a:r>
              <a:rPr lang="en-US" sz="2400" b="1" dirty="0"/>
              <a:t>Performance</a:t>
            </a:r>
            <a:r>
              <a:rPr lang="en-US" sz="2400" dirty="0"/>
              <a:t>: Unleash the power of the </a:t>
            </a:r>
            <a:r>
              <a:rPr lang="en-US" sz="2400" dirty="0" smtClean="0"/>
              <a:t>hardware</a:t>
            </a:r>
          </a:p>
          <a:p>
            <a:pPr lvl="1"/>
            <a:r>
              <a:rPr lang="en-US" sz="2400" b="1" dirty="0" smtClean="0"/>
              <a:t>Productivity</a:t>
            </a:r>
            <a:r>
              <a:rPr lang="en-US" sz="2400" dirty="0"/>
              <a:t>: </a:t>
            </a:r>
            <a:r>
              <a:rPr lang="en-US" sz="2400" dirty="0" smtClean="0"/>
              <a:t>Use </a:t>
            </a:r>
            <a:r>
              <a:rPr lang="en-US" sz="2400" dirty="0"/>
              <a:t>C++ skills for commodity hardware</a:t>
            </a:r>
          </a:p>
          <a:p>
            <a:pPr lvl="1"/>
            <a:r>
              <a:rPr lang="en-US" sz="2400" b="1" dirty="0"/>
              <a:t>Portability</a:t>
            </a:r>
            <a:r>
              <a:rPr lang="en-US" sz="2400" dirty="0"/>
              <a:t>: Write once, run on multiple </a:t>
            </a:r>
            <a:r>
              <a:rPr lang="en-US" sz="2400" dirty="0" smtClean="0"/>
              <a:t>platforms</a:t>
            </a:r>
            <a:br>
              <a:rPr lang="en-US" sz="2400" dirty="0" smtClean="0"/>
            </a:br>
            <a:endParaRPr lang="en-US" dirty="0"/>
          </a:p>
          <a:p>
            <a:r>
              <a:rPr lang="en-US" dirty="0" smtClean="0"/>
              <a:t>Themes</a:t>
            </a:r>
          </a:p>
          <a:p>
            <a:pPr lvl="1"/>
            <a:r>
              <a:rPr lang="en-US" sz="2400" dirty="0" smtClean="0"/>
              <a:t>Protect coding investment in the long run</a:t>
            </a:r>
          </a:p>
          <a:p>
            <a:pPr lvl="1"/>
            <a:r>
              <a:rPr lang="en-US" sz="2400" dirty="0" smtClean="0"/>
              <a:t>Increase expressiveness as hardware evolves</a:t>
            </a:r>
          </a:p>
          <a:p>
            <a:pPr lvl="1"/>
            <a:r>
              <a:rPr lang="en-US" sz="2400" dirty="0" smtClean="0"/>
              <a:t>Leverage existing developer skills on language and tools</a:t>
            </a:r>
          </a:p>
        </p:txBody>
      </p:sp>
    </p:spTree>
    <p:extLst>
      <p:ext uri="{BB962C8B-B14F-4D97-AF65-F5344CB8AC3E}">
        <p14:creationId xmlns="" xmlns:p14="http://schemas.microsoft.com/office/powerpoint/2010/main" val="225223407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Gamefest2011_16x9_Template_FINAL">
  <a:themeElements>
    <a:clrScheme name="GameFest">
      <a:dk1>
        <a:srgbClr val="000000"/>
      </a:dk1>
      <a:lt1>
        <a:srgbClr val="FFFFFF"/>
      </a:lt1>
      <a:dk2>
        <a:srgbClr val="33C9D1"/>
      </a:dk2>
      <a:lt2>
        <a:srgbClr val="FFB601"/>
      </a:lt2>
      <a:accent1>
        <a:srgbClr val="F7E993"/>
      </a:accent1>
      <a:accent2>
        <a:srgbClr val="2D7CCF"/>
      </a:accent2>
      <a:accent3>
        <a:srgbClr val="ADE1E5"/>
      </a:accent3>
      <a:accent4>
        <a:srgbClr val="F4793A"/>
      </a:accent4>
      <a:accent5>
        <a:srgbClr val="FAF2C8"/>
      </a:accent5>
      <a:accent6>
        <a:srgbClr val="5CB95C"/>
      </a:accent6>
      <a:hlink>
        <a:srgbClr val="6699FF"/>
      </a:hlink>
      <a:folHlink>
        <a:srgbClr val="F98239"/>
      </a:folHlink>
    </a:clrScheme>
    <a:fontScheme name="GameFest">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White-Light Template-Template">
      <a:dk1>
        <a:srgbClr val="292929"/>
      </a:dk1>
      <a:lt1>
        <a:srgbClr val="FFFFFF"/>
      </a:lt1>
      <a:dk2>
        <a:srgbClr val="535965"/>
      </a:dk2>
      <a:lt2>
        <a:srgbClr val="C5E9FF"/>
      </a:lt2>
      <a:accent1>
        <a:srgbClr val="FFC000"/>
      </a:accent1>
      <a:accent2>
        <a:srgbClr val="699F37"/>
      </a:accent2>
      <a:accent3>
        <a:srgbClr val="DF8045"/>
      </a:accent3>
      <a:accent4>
        <a:srgbClr val="3C8EE8"/>
      </a:accent4>
      <a:accent5>
        <a:srgbClr val="777777"/>
      </a:accent5>
      <a:accent6>
        <a:srgbClr val="8993F3"/>
      </a:accent6>
      <a:hlink>
        <a:srgbClr val="3F3F9B"/>
      </a:hlink>
      <a:folHlink>
        <a:srgbClr val="3F3F9B"/>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Custom Tab">
        <group id="customGroup" label="Custom Group">
          <button id="customButton" label="Custom Button" imageMso="HappyFace" size="large" onAction="Callback"/>
        </group>
      </tab>
    </tabs>
  </ribbon>
</customUI>
</file>

<file path=docProps/app.xml><?xml version="1.0" encoding="utf-8"?>
<Properties xmlns="http://schemas.openxmlformats.org/officeDocument/2006/extended-properties" xmlns:vt="http://schemas.openxmlformats.org/officeDocument/2006/docPropsVTypes">
  <Template>Gamefest2011_16x9_Template_FINAL</Template>
  <TotalTime>0</TotalTime>
  <Words>1520</Words>
  <Application>Microsoft Office PowerPoint</Application>
  <PresentationFormat>Custom</PresentationFormat>
  <Paragraphs>397</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Gamefest2011_16x9_Template_FINAL</vt:lpstr>
      <vt:lpstr>White with Consolas font for code slides</vt:lpstr>
      <vt:lpstr>Slide 1</vt:lpstr>
      <vt:lpstr>Taming GPU Compute with C++ AMP C++ Accelerated Massive Parallelism</vt:lpstr>
      <vt:lpstr>Agenda</vt:lpstr>
      <vt:lpstr>Rapidly Changing Processor Architectures</vt:lpstr>
      <vt:lpstr>Performance Gap Widens Further</vt:lpstr>
      <vt:lpstr>Current GPU Performance</vt:lpstr>
      <vt:lpstr>GPU vs. CPU Performance</vt:lpstr>
      <vt:lpstr>Data Parallel and GPU Acceleration</vt:lpstr>
      <vt:lpstr>Leveraging a C++ Programming Model</vt:lpstr>
      <vt:lpstr>C++AMP</vt:lpstr>
      <vt:lpstr>Data Parallel Programming C = A * B</vt:lpstr>
      <vt:lpstr>grid, index, and array_view</vt:lpstr>
      <vt:lpstr>Restriction Qualifiers</vt:lpstr>
      <vt:lpstr>direct3d Restriction Qualifier</vt:lpstr>
      <vt:lpstr>restrict(direct3d) Compilation Chain</vt:lpstr>
      <vt:lpstr> Example: Target Restrictions</vt:lpstr>
      <vt:lpstr>‘auto’ restriction specifier</vt:lpstr>
      <vt:lpstr>parallel_for_each</vt:lpstr>
      <vt:lpstr>Data Parallel Accelerators</vt:lpstr>
      <vt:lpstr>Performance-oriented topics</vt:lpstr>
      <vt:lpstr>Matrix multiply with tiles</vt:lpstr>
      <vt:lpstr>Integrated Developer Tools</vt:lpstr>
      <vt:lpstr>Debugging Experience</vt:lpstr>
      <vt:lpstr>GPU Debugging</vt:lpstr>
      <vt:lpstr>Concurrency Visualizer Support for GPGPU </vt:lpstr>
      <vt:lpstr>Concurrency Visualizer for GPU</vt:lpstr>
      <vt:lpstr>Taming GPGPU Compute with C++ AMP</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2011-10-18T16:13:12Z</dcterms:created>
  <dcterms:modified xsi:type="dcterms:W3CDTF">2011-11-01T13:49:49Z</dcterms:modified>
</cp:coreProperties>
</file>