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62" r:id="rId2"/>
    <p:sldId id="366" r:id="rId3"/>
    <p:sldId id="367" r:id="rId4"/>
    <p:sldId id="372" r:id="rId5"/>
    <p:sldId id="374" r:id="rId6"/>
    <p:sldId id="376" r:id="rId7"/>
  </p:sldIdLst>
  <p:sldSz cx="9144000" cy="5143500" type="screen16x9"/>
  <p:notesSz cx="6858000" cy="9144000"/>
  <p:custDataLst>
    <p:tags r:id="rId10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1pPr>
    <a:lvl2pPr marL="422910" indent="-60325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2pPr>
    <a:lvl3pPr marL="847725" indent="-12192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3pPr>
    <a:lvl4pPr marL="1271905" indent="-18415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4pPr>
    <a:lvl5pPr marL="1695450" indent="-244475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5pPr>
    <a:lvl6pPr marL="1813560" algn="l" defTabSz="72517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6pPr>
    <a:lvl7pPr marL="2176145" algn="l" defTabSz="72517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7pPr>
    <a:lvl8pPr marL="2539365" algn="l" defTabSz="72517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8pPr>
    <a:lvl9pPr marL="2901950" algn="l" defTabSz="72517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BFED2"/>
    <a:srgbClr val="0F319D"/>
    <a:srgbClr val="FF0000"/>
    <a:srgbClr val="067C0C"/>
    <a:srgbClr val="08A810"/>
    <a:srgbClr val="045408"/>
    <a:srgbClr val="DE0000"/>
    <a:srgbClr val="AC0000"/>
    <a:srgbClr val="133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7" autoAdjust="0"/>
    <p:restoredTop sz="94651" autoAdjust="0"/>
  </p:normalViewPr>
  <p:slideViewPr>
    <p:cSldViewPr>
      <p:cViewPr varScale="1">
        <p:scale>
          <a:sx n="89" d="100"/>
          <a:sy n="89" d="100"/>
        </p:scale>
        <p:origin x="-882" y="-102"/>
      </p:cViewPr>
      <p:guideLst>
        <p:guide orient="horz" pos="1378"/>
        <p:guide orient="horz" pos="358"/>
        <p:guide orient="horz" pos="2437"/>
        <p:guide orient="horz" pos="2669"/>
        <p:guide orient="horz" pos="3071"/>
        <p:guide pos="295"/>
        <p:guide pos="2880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4" d="100"/>
        <a:sy n="124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3120" y="72"/>
      </p:cViewPr>
      <p:guideLst>
        <p:guide orient="horz" pos="2902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42A03D-396C-4399-9D1D-2352B44AA329}" type="datetimeFigureOut">
              <a:rPr lang="zh-CN" altLang="en-US" smtClean="0"/>
              <a:t>2021/5/17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F8B5F-B472-4A59-9D20-7875F3BF0A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07027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 b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b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 b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 b="0"/>
            </a:lvl1pPr>
          </a:lstStyle>
          <a:p>
            <a:pPr>
              <a:defRPr/>
            </a:pPr>
            <a:fld id="{CA5E8DB0-55DC-4221-A99C-988BCD133BF3}" type="slidenum">
              <a:rPr lang="en-US" altLang="zh-CN"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272017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2291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84772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27190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69545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120265" algn="l" defTabSz="8483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4445" algn="l" defTabSz="8483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67990" algn="l" defTabSz="8483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92170" algn="l" defTabSz="8483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E8DB0-55DC-4221-A99C-988BCD133BF3}" type="slidenum">
              <a:rPr lang="en-US" altLang="zh-CN" smtClean="0"/>
              <a:t>0</a:t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E8DB0-55DC-4221-A99C-988BCD133BF3}" type="slidenum">
              <a:rPr lang="en-US" altLang="zh-CN" smtClean="0"/>
              <a:t>2</a:t>
            </a:fld>
            <a:endParaRPr lang="en-US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2000">
        <p14:gallery dir="l"/>
      </p:transition>
    </mc:Choice>
    <mc:Fallback xmlns="">
      <p:transition spd="slow" advClick="0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2000">
        <p14:gallery dir="l"/>
      </p:transition>
    </mc:Choice>
    <mc:Fallback xmlns="">
      <p:transition spd="slow" advClick="0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2000">
        <p14:gallery dir="l"/>
      </p:transition>
    </mc:Choice>
    <mc:Fallback xmlns="">
      <p:transition spd="slow" advClick="0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2000">
        <p14:gallery dir="l"/>
      </p:transition>
    </mc:Choice>
    <mc:Fallback xmlns="">
      <p:transition spd="slow" advClick="0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2000">
        <p14:gallery dir="l"/>
      </p:transition>
    </mc:Choice>
    <mc:Fallback xmlns="">
      <p:transition spd="slow" advClick="0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2000">
        <p14:gallery dir="l"/>
      </p:transition>
    </mc:Choice>
    <mc:Fallback xmlns="">
      <p:transition spd="slow" advClick="0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4"/>
            <a:ext cx="5486400" cy="425055"/>
          </a:xfrm>
          <a:prstGeom prst="rect">
            <a:avLst/>
          </a:prstGeom>
        </p:spPr>
        <p:txBody>
          <a:bodyPr lIns="72545" tIns="36273" rIns="72545" bIns="36273" anchor="b"/>
          <a:lstStyle>
            <a:lvl1pPr algn="l">
              <a:defRPr sz="19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 lIns="72545" tIns="36273" rIns="72545" bIns="36273"/>
          <a:lstStyle>
            <a:lvl1pPr marL="0" indent="0">
              <a:buNone/>
              <a:defRPr sz="2900"/>
            </a:lvl1pPr>
            <a:lvl2pPr marL="424180" indent="0">
              <a:buNone/>
              <a:defRPr sz="2600"/>
            </a:lvl2pPr>
            <a:lvl3pPr marL="848360" indent="0">
              <a:buNone/>
              <a:defRPr sz="2200"/>
            </a:lvl3pPr>
            <a:lvl4pPr marL="1271905" indent="0">
              <a:buNone/>
              <a:defRPr sz="1900"/>
            </a:lvl4pPr>
            <a:lvl5pPr marL="1696085" indent="0">
              <a:buNone/>
              <a:defRPr sz="1900"/>
            </a:lvl5pPr>
            <a:lvl6pPr marL="2120265" indent="0">
              <a:buNone/>
              <a:defRPr sz="1900"/>
            </a:lvl6pPr>
            <a:lvl7pPr marL="2544445" indent="0">
              <a:buNone/>
              <a:defRPr sz="1900"/>
            </a:lvl7pPr>
            <a:lvl8pPr marL="2967990" indent="0">
              <a:buNone/>
              <a:defRPr sz="1900"/>
            </a:lvl8pPr>
            <a:lvl9pPr marL="3392170" indent="0">
              <a:buNone/>
              <a:defRPr sz="19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9"/>
            <a:ext cx="5486400" cy="603645"/>
          </a:xfrm>
          <a:prstGeom prst="rect">
            <a:avLst/>
          </a:prstGeom>
        </p:spPr>
        <p:txBody>
          <a:bodyPr lIns="72545" tIns="36273" rIns="72545" bIns="36273"/>
          <a:lstStyle>
            <a:lvl1pPr marL="0" indent="0">
              <a:buNone/>
              <a:defRPr sz="1300"/>
            </a:lvl1pPr>
            <a:lvl2pPr marL="424180" indent="0">
              <a:buNone/>
              <a:defRPr sz="1100"/>
            </a:lvl2pPr>
            <a:lvl3pPr marL="848360" indent="0">
              <a:buNone/>
              <a:defRPr sz="1000"/>
            </a:lvl3pPr>
            <a:lvl4pPr marL="1271905" indent="0">
              <a:buNone/>
              <a:defRPr sz="800"/>
            </a:lvl4pPr>
            <a:lvl5pPr marL="1696085" indent="0">
              <a:buNone/>
              <a:defRPr sz="800"/>
            </a:lvl5pPr>
            <a:lvl6pPr marL="2120265" indent="0">
              <a:buNone/>
              <a:defRPr sz="800"/>
            </a:lvl6pPr>
            <a:lvl7pPr marL="2544445" indent="0">
              <a:buNone/>
              <a:defRPr sz="800"/>
            </a:lvl7pPr>
            <a:lvl8pPr marL="2967990" indent="0">
              <a:buNone/>
              <a:defRPr sz="800"/>
            </a:lvl8pPr>
            <a:lvl9pPr marL="3392170" indent="0">
              <a:buNone/>
              <a:defRPr sz="8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2000">
        <p14:gallery dir="l"/>
      </p:transition>
    </mc:Choice>
    <mc:Fallback xmlns="">
      <p:transition spd="slow" advClick="0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8671" y="87314"/>
            <a:ext cx="8206671" cy="486455"/>
          </a:xfrm>
          <a:prstGeom prst="rect">
            <a:avLst/>
          </a:prstGeom>
        </p:spPr>
        <p:txBody>
          <a:bodyPr lIns="72545" tIns="36273" rIns="72545" bIns="3627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8671" y="735920"/>
            <a:ext cx="8206671" cy="4029982"/>
          </a:xfrm>
          <a:prstGeom prst="rect">
            <a:avLst/>
          </a:prstGeom>
        </p:spPr>
        <p:txBody>
          <a:bodyPr vert="eaVert" lIns="72545" tIns="36273" rIns="72545" bIns="3627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2000">
        <p14:gallery dir="l"/>
      </p:transition>
    </mc:Choice>
    <mc:Fallback xmlns="">
      <p:transition spd="slow" advClick="0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4638" y="86922"/>
            <a:ext cx="2051050" cy="4679156"/>
          </a:xfrm>
          <a:prstGeom prst="rect">
            <a:avLst/>
          </a:prstGeom>
        </p:spPr>
        <p:txBody>
          <a:bodyPr vert="eaVert" lIns="72545" tIns="36273" rIns="72545" bIns="3627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8318" y="86922"/>
            <a:ext cx="6003925" cy="4679156"/>
          </a:xfrm>
          <a:prstGeom prst="rect">
            <a:avLst/>
          </a:prstGeom>
        </p:spPr>
        <p:txBody>
          <a:bodyPr vert="eaVert" lIns="72545" tIns="36273" rIns="72545" bIns="3627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2000">
        <p14:gallery dir="l"/>
      </p:transition>
    </mc:Choice>
    <mc:Fallback xmlns="">
      <p:transition spd="slow" advClick="0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175320" y="152053"/>
            <a:ext cx="372660" cy="37265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矩形 5"/>
          <p:cNvSpPr/>
          <p:nvPr userDrawn="1"/>
        </p:nvSpPr>
        <p:spPr>
          <a:xfrm>
            <a:off x="358928" y="351869"/>
            <a:ext cx="248440" cy="2484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cxnSp>
        <p:nvCxnSpPr>
          <p:cNvPr id="8" name="直接连接符 46"/>
          <p:cNvCxnSpPr>
            <a:cxnSpLocks noChangeShapeType="1"/>
          </p:cNvCxnSpPr>
          <p:nvPr userDrawn="1"/>
        </p:nvCxnSpPr>
        <p:spPr bwMode="auto">
          <a:xfrm flipH="1">
            <a:off x="641352" y="654051"/>
            <a:ext cx="8351711" cy="0"/>
          </a:xfrm>
          <a:prstGeom prst="line">
            <a:avLst/>
          </a:prstGeom>
          <a:noFill/>
          <a:ln w="9525" cmpd="sng">
            <a:solidFill>
              <a:srgbClr val="4D4948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mc:AlternateContent xmlns:mc="http://schemas.openxmlformats.org/markup-compatibility/2006" xmlns:p14="http://schemas.microsoft.com/office/powerpoint/2010/main">
    <mc:Choice Requires="p14">
      <p:transition spd="slow" p14:dur="1750" advClick="0" advTm="2000">
        <p14:gallery dir="l"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宋体" panose="02010600030101010101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宋体" panose="02010600030101010101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宋体" panose="02010600030101010101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宋体" panose="02010600030101010101" pitchFamily="2" charset="-122"/>
        </a:defRPr>
      </a:lvl5pPr>
      <a:lvl6pPr marL="424180" algn="l" rtl="0" fontAlgn="base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宋体" panose="02010600030101010101" pitchFamily="2" charset="-122"/>
        </a:defRPr>
      </a:lvl6pPr>
      <a:lvl7pPr marL="848360" algn="l" rtl="0" fontAlgn="base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宋体" panose="02010600030101010101" pitchFamily="2" charset="-122"/>
        </a:defRPr>
      </a:lvl7pPr>
      <a:lvl8pPr marL="1271905" algn="l" rtl="0" fontAlgn="base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宋体" panose="02010600030101010101" pitchFamily="2" charset="-122"/>
        </a:defRPr>
      </a:lvl8pPr>
      <a:lvl9pPr marL="1696085" algn="l" rtl="0" fontAlgn="base"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  <a:cs typeface="宋体" panose="02010600030101010101" pitchFamily="2" charset="-122"/>
        </a:defRPr>
      </a:lvl9pPr>
    </p:titleStyle>
    <p:bodyStyle>
      <a:lvl1pPr marL="167640" indent="-16764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900" b="1">
          <a:solidFill>
            <a:schemeClr val="tx1"/>
          </a:solidFill>
          <a:latin typeface="+mn-lt"/>
          <a:ea typeface="+mn-ea"/>
          <a:cs typeface="+mn-cs"/>
        </a:defRPr>
      </a:lvl1pPr>
      <a:lvl2pPr marL="501015" indent="-16764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829945" indent="-16129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163955" indent="-16764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300">
          <a:solidFill>
            <a:schemeClr val="tx1"/>
          </a:solidFill>
          <a:latin typeface="+mn-lt"/>
          <a:ea typeface="+mn-ea"/>
          <a:cs typeface="+mn-cs"/>
        </a:defRPr>
      </a:lvl4pPr>
      <a:lvl5pPr marL="1501140" indent="-17018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100">
          <a:solidFill>
            <a:schemeClr val="tx1"/>
          </a:solidFill>
          <a:latin typeface="+mn-lt"/>
          <a:ea typeface="+mn-ea"/>
          <a:cs typeface="+mn-cs"/>
        </a:defRPr>
      </a:lvl5pPr>
      <a:lvl6pPr marL="1925955" indent="-170815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100">
          <a:solidFill>
            <a:schemeClr val="tx1"/>
          </a:solidFill>
          <a:latin typeface="+mn-lt"/>
          <a:ea typeface="+mn-ea"/>
          <a:cs typeface="+mn-cs"/>
        </a:defRPr>
      </a:lvl6pPr>
      <a:lvl7pPr marL="2350135" indent="-170815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100">
          <a:solidFill>
            <a:schemeClr val="tx1"/>
          </a:solidFill>
          <a:latin typeface="+mn-lt"/>
          <a:ea typeface="+mn-ea"/>
          <a:cs typeface="+mn-cs"/>
        </a:defRPr>
      </a:lvl7pPr>
      <a:lvl8pPr marL="2773680" indent="-170815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100">
          <a:solidFill>
            <a:schemeClr val="tx1"/>
          </a:solidFill>
          <a:latin typeface="+mn-lt"/>
          <a:ea typeface="+mn-ea"/>
          <a:cs typeface="+mn-cs"/>
        </a:defRPr>
      </a:lvl8pPr>
      <a:lvl9pPr marL="3197860" indent="-170815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1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8483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180" algn="l" defTabSz="8483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8360" algn="l" defTabSz="8483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1905" algn="l" defTabSz="8483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6085" algn="l" defTabSz="8483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0265" algn="l" defTabSz="8483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4445" algn="l" defTabSz="8483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67990" algn="l" defTabSz="8483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2170" algn="l" defTabSz="84836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矩形 37"/>
          <p:cNvSpPr/>
          <p:nvPr/>
        </p:nvSpPr>
        <p:spPr>
          <a:xfrm>
            <a:off x="2" y="569076"/>
            <a:ext cx="2435526" cy="430693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3" tIns="34286" rIns="68573" bIns="34286" spcCol="0" rtlCol="0" anchor="ctr"/>
          <a:lstStyle/>
          <a:p>
            <a:pPr algn="ctr"/>
            <a:endParaRPr lang="zh-CN" altLang="en-US"/>
          </a:p>
        </p:txBody>
      </p:sp>
      <p:grpSp>
        <p:nvGrpSpPr>
          <p:cNvPr id="39" name="组合 38"/>
          <p:cNvGrpSpPr/>
          <p:nvPr/>
        </p:nvGrpSpPr>
        <p:grpSpPr>
          <a:xfrm>
            <a:off x="1172237" y="1059159"/>
            <a:ext cx="1167515" cy="1656607"/>
            <a:chOff x="687345" y="1687325"/>
            <a:chExt cx="1167514" cy="1656607"/>
          </a:xfrm>
        </p:grpSpPr>
        <p:sp>
          <p:nvSpPr>
            <p:cNvPr id="40" name="TextBox 39"/>
            <p:cNvSpPr txBox="1"/>
            <p:nvPr/>
          </p:nvSpPr>
          <p:spPr>
            <a:xfrm>
              <a:off x="687345" y="1687325"/>
              <a:ext cx="1031050" cy="1656607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zh-CN" altLang="en-US" sz="5500" b="1" spc="599" dirty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</a:rPr>
                <a:t>目录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393194" y="1893690"/>
              <a:ext cx="461665" cy="1208023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en-US" altLang="zh-CN" b="1" spc="-15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CONTENTS</a:t>
              </a:r>
              <a:endParaRPr lang="zh-CN" altLang="en-US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2909138" y="927851"/>
            <a:ext cx="5184577" cy="723275"/>
            <a:chOff x="2987824" y="1300427"/>
            <a:chExt cx="5184576" cy="723276"/>
          </a:xfrm>
        </p:grpSpPr>
        <p:sp>
          <p:nvSpPr>
            <p:cNvPr id="43" name="TextBox 42"/>
            <p:cNvSpPr txBox="1"/>
            <p:nvPr/>
          </p:nvSpPr>
          <p:spPr>
            <a:xfrm>
              <a:off x="3625305" y="1407864"/>
              <a:ext cx="4547095" cy="460376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zh-CN" altLang="en-US" sz="2400" b="1" dirty="0" smtClean="0">
                  <a:solidFill>
                    <a:srgbClr val="C0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认识</a:t>
              </a:r>
              <a:r>
                <a:rPr lang="en-US" altLang="zh-CN" sz="2400" b="1" dirty="0" err="1" smtClean="0">
                  <a:solidFill>
                    <a:srgbClr val="C00000"/>
                  </a:solidFill>
                  <a:latin typeface="微软雅黑" panose="020B0503020204020204" charset="-122"/>
                  <a:ea typeface="微软雅黑" panose="020B0503020204020204" charset="-122"/>
                </a:rPr>
                <a:t>Git</a:t>
              </a:r>
              <a:endParaRPr lang="en-US" altLang="zh-CN" sz="2400" b="1" dirty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44" name="组合 43"/>
            <p:cNvGrpSpPr/>
            <p:nvPr/>
          </p:nvGrpSpPr>
          <p:grpSpPr>
            <a:xfrm>
              <a:off x="2987824" y="1300427"/>
              <a:ext cx="864096" cy="723276"/>
              <a:chOff x="2165941" y="1632858"/>
              <a:chExt cx="864096" cy="723276"/>
            </a:xfrm>
          </p:grpSpPr>
          <p:sp>
            <p:nvSpPr>
              <p:cNvPr id="45" name="五边形 44"/>
              <p:cNvSpPr/>
              <p:nvPr/>
            </p:nvSpPr>
            <p:spPr>
              <a:xfrm>
                <a:off x="2165941" y="1740295"/>
                <a:ext cx="864096" cy="461665"/>
              </a:xfrm>
              <a:prstGeom prst="homePlat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2216421" y="1632858"/>
                <a:ext cx="535724" cy="723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4100" b="1" dirty="0">
                    <a:solidFill>
                      <a:schemeClr val="bg1"/>
                    </a:solidFill>
                    <a:latin typeface="Arial Black" panose="020B0A04020102020204" pitchFamily="34" charset="0"/>
                    <a:ea typeface="Arial Unicode MS" pitchFamily="34" charset="-122"/>
                    <a:cs typeface="Arial Unicode MS" pitchFamily="34" charset="-122"/>
                  </a:rPr>
                  <a:t>1</a:t>
                </a:r>
                <a:endParaRPr lang="zh-CN" altLang="en-US" sz="4100" b="1" dirty="0">
                  <a:solidFill>
                    <a:schemeClr val="bg1"/>
                  </a:solidFill>
                  <a:latin typeface="Arial Black" panose="020B0A04020102020204" pitchFamily="34" charset="0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</p:grpSp>
      <p:grpSp>
        <p:nvGrpSpPr>
          <p:cNvPr id="47" name="组合 46"/>
          <p:cNvGrpSpPr/>
          <p:nvPr/>
        </p:nvGrpSpPr>
        <p:grpSpPr>
          <a:xfrm>
            <a:off x="2935942" y="1719937"/>
            <a:ext cx="5184577" cy="723275"/>
            <a:chOff x="2987824" y="2045907"/>
            <a:chExt cx="5184576" cy="723276"/>
          </a:xfrm>
        </p:grpSpPr>
        <p:sp>
          <p:nvSpPr>
            <p:cNvPr id="48" name="TextBox 47"/>
            <p:cNvSpPr txBox="1"/>
            <p:nvPr/>
          </p:nvSpPr>
          <p:spPr>
            <a:xfrm>
              <a:off x="3625305" y="2147553"/>
              <a:ext cx="4547095" cy="460376"/>
            </a:xfrm>
            <a:prstGeom prst="rect">
              <a:avLst/>
            </a:prstGeom>
            <a:ln>
              <a:solidFill>
                <a:srgbClr val="C800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zh-CN"/>
              </a:defPPr>
              <a:lvl1pPr algn="ctr">
                <a:defRPr sz="2400" b="1">
                  <a:solidFill>
                    <a:srgbClr val="0070C0"/>
                  </a:solidFill>
                  <a:latin typeface="微软雅黑" panose="020B0503020204020204" charset="-122"/>
                  <a:ea typeface="微软雅黑" panose="020B0503020204020204" charset="-122"/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en-US" altLang="zh-CN" dirty="0" err="1" smtClean="0">
                  <a:solidFill>
                    <a:srgbClr val="C00000"/>
                  </a:solidFill>
                </a:rPr>
                <a:t>Git</a:t>
              </a:r>
              <a:r>
                <a:rPr lang="zh-CN" altLang="en-US" dirty="0" smtClean="0">
                  <a:solidFill>
                    <a:srgbClr val="C00000"/>
                  </a:solidFill>
                </a:rPr>
                <a:t>常用命令</a:t>
              </a:r>
              <a:endParaRPr lang="zh-CN" altLang="en-US" dirty="0">
                <a:solidFill>
                  <a:srgbClr val="C00000"/>
                </a:solidFill>
              </a:endParaRPr>
            </a:p>
          </p:txBody>
        </p:sp>
        <p:grpSp>
          <p:nvGrpSpPr>
            <p:cNvPr id="49" name="组合 48"/>
            <p:cNvGrpSpPr/>
            <p:nvPr/>
          </p:nvGrpSpPr>
          <p:grpSpPr>
            <a:xfrm>
              <a:off x="2987824" y="2045907"/>
              <a:ext cx="864096" cy="723276"/>
              <a:chOff x="2165941" y="2378338"/>
              <a:chExt cx="864096" cy="723276"/>
            </a:xfrm>
          </p:grpSpPr>
          <p:sp>
            <p:nvSpPr>
              <p:cNvPr id="50" name="五边形 49"/>
              <p:cNvSpPr/>
              <p:nvPr/>
            </p:nvSpPr>
            <p:spPr>
              <a:xfrm>
                <a:off x="2165941" y="2479984"/>
                <a:ext cx="864096" cy="461665"/>
              </a:xfrm>
              <a:prstGeom prst="homePlat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2216421" y="2378338"/>
                <a:ext cx="535724" cy="723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4100" b="1" dirty="0">
                    <a:solidFill>
                      <a:schemeClr val="bg1"/>
                    </a:solidFill>
                    <a:latin typeface="Arial Black" panose="020B0A04020102020204" pitchFamily="34" charset="0"/>
                    <a:ea typeface="Arial Unicode MS" pitchFamily="34" charset="-122"/>
                    <a:cs typeface="Arial Unicode MS" pitchFamily="34" charset="-122"/>
                  </a:rPr>
                  <a:t>2</a:t>
                </a:r>
                <a:endParaRPr lang="zh-CN" altLang="en-US" sz="4100" b="1" dirty="0">
                  <a:solidFill>
                    <a:schemeClr val="bg1"/>
                  </a:solidFill>
                  <a:latin typeface="Arial Black" panose="020B0A04020102020204" pitchFamily="34" charset="0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</p:grpSp>
      <p:grpSp>
        <p:nvGrpSpPr>
          <p:cNvPr id="52" name="组合 51"/>
          <p:cNvGrpSpPr/>
          <p:nvPr/>
        </p:nvGrpSpPr>
        <p:grpSpPr>
          <a:xfrm>
            <a:off x="2945376" y="2512023"/>
            <a:ext cx="5184577" cy="723275"/>
            <a:chOff x="2987824" y="2783740"/>
            <a:chExt cx="5184576" cy="723276"/>
          </a:xfrm>
        </p:grpSpPr>
        <p:sp>
          <p:nvSpPr>
            <p:cNvPr id="53" name="TextBox 52"/>
            <p:cNvSpPr txBox="1"/>
            <p:nvPr/>
          </p:nvSpPr>
          <p:spPr>
            <a:xfrm>
              <a:off x="3625305" y="2887242"/>
              <a:ext cx="4547095" cy="460376"/>
            </a:xfrm>
            <a:prstGeom prst="rect">
              <a:avLst/>
            </a:prstGeom>
            <a:ln>
              <a:solidFill>
                <a:srgbClr val="C800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zh-CN"/>
              </a:defPPr>
              <a:lvl1pPr algn="ctr">
                <a:defRPr sz="2400" b="1">
                  <a:solidFill>
                    <a:srgbClr val="0070C0"/>
                  </a:solidFill>
                  <a:latin typeface="微软雅黑" panose="020B0503020204020204" charset="-122"/>
                  <a:ea typeface="微软雅黑" panose="020B0503020204020204" charset="-122"/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zh-CN" altLang="en-US" dirty="0" smtClean="0">
                  <a:solidFill>
                    <a:srgbClr val="C00000"/>
                  </a:solidFill>
                </a:rPr>
                <a:t>远程仓库</a:t>
              </a:r>
              <a:r>
                <a:rPr lang="en-US" altLang="zh-CN" dirty="0" err="1" smtClean="0">
                  <a:solidFill>
                    <a:srgbClr val="C00000"/>
                  </a:solidFill>
                </a:rPr>
                <a:t>github</a:t>
              </a:r>
              <a:endParaRPr lang="zh-CN" altLang="en-US" dirty="0">
                <a:solidFill>
                  <a:srgbClr val="C00000"/>
                </a:solidFill>
              </a:endParaRPr>
            </a:p>
          </p:txBody>
        </p:sp>
        <p:grpSp>
          <p:nvGrpSpPr>
            <p:cNvPr id="54" name="组合 53"/>
            <p:cNvGrpSpPr/>
            <p:nvPr/>
          </p:nvGrpSpPr>
          <p:grpSpPr>
            <a:xfrm>
              <a:off x="2987824" y="2783740"/>
              <a:ext cx="864096" cy="723276"/>
              <a:chOff x="2165941" y="3116171"/>
              <a:chExt cx="864096" cy="723276"/>
            </a:xfrm>
          </p:grpSpPr>
          <p:sp>
            <p:nvSpPr>
              <p:cNvPr id="55" name="五边形 54"/>
              <p:cNvSpPr/>
              <p:nvPr/>
            </p:nvSpPr>
            <p:spPr>
              <a:xfrm>
                <a:off x="2165941" y="3219673"/>
                <a:ext cx="864096" cy="461665"/>
              </a:xfrm>
              <a:prstGeom prst="homePlat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2216421" y="3116171"/>
                <a:ext cx="535724" cy="723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4100" b="1" dirty="0">
                    <a:solidFill>
                      <a:schemeClr val="bg1"/>
                    </a:solidFill>
                    <a:latin typeface="Arial Black" panose="020B0A04020102020204" pitchFamily="34" charset="0"/>
                    <a:ea typeface="Arial Unicode MS" pitchFamily="34" charset="-122"/>
                    <a:cs typeface="Arial Unicode MS" pitchFamily="34" charset="-122"/>
                  </a:rPr>
                  <a:t>3</a:t>
                </a:r>
                <a:endParaRPr lang="zh-CN" altLang="en-US" sz="4100" b="1" dirty="0">
                  <a:solidFill>
                    <a:schemeClr val="bg1"/>
                  </a:solidFill>
                  <a:latin typeface="Arial Black" panose="020B0A04020102020204" pitchFamily="34" charset="0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</p:grpSp>
      <p:grpSp>
        <p:nvGrpSpPr>
          <p:cNvPr id="57" name="组合 56"/>
          <p:cNvGrpSpPr/>
          <p:nvPr/>
        </p:nvGrpSpPr>
        <p:grpSpPr>
          <a:xfrm>
            <a:off x="2938774" y="3232354"/>
            <a:ext cx="5184577" cy="723275"/>
            <a:chOff x="2987824" y="3503820"/>
            <a:chExt cx="5184576" cy="723276"/>
          </a:xfrm>
        </p:grpSpPr>
        <p:sp>
          <p:nvSpPr>
            <p:cNvPr id="58" name="TextBox 57"/>
            <p:cNvSpPr txBox="1"/>
            <p:nvPr/>
          </p:nvSpPr>
          <p:spPr>
            <a:xfrm>
              <a:off x="3625305" y="3626931"/>
              <a:ext cx="4547095" cy="460376"/>
            </a:xfrm>
            <a:prstGeom prst="rect">
              <a:avLst/>
            </a:prstGeom>
            <a:ln>
              <a:solidFill>
                <a:srgbClr val="C800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zh-CN"/>
              </a:defPPr>
              <a:lvl1pPr algn="ctr">
                <a:defRPr sz="2400" b="1">
                  <a:solidFill>
                    <a:srgbClr val="0070C0"/>
                  </a:solidFill>
                  <a:latin typeface="微软雅黑" panose="020B0503020204020204" charset="-122"/>
                  <a:ea typeface="微软雅黑" panose="020B0503020204020204" charset="-122"/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en-US" altLang="zh-CN" dirty="0" err="1" smtClean="0">
                  <a:solidFill>
                    <a:srgbClr val="C00000"/>
                  </a:solidFill>
                </a:rPr>
                <a:t>Git</a:t>
              </a:r>
              <a:r>
                <a:rPr lang="zh-CN" altLang="en-US" dirty="0" smtClean="0">
                  <a:solidFill>
                    <a:srgbClr val="C00000"/>
                  </a:solidFill>
                </a:rPr>
                <a:t>的分支和标签管理</a:t>
              </a:r>
              <a:endParaRPr lang="zh-CN" altLang="en-US" dirty="0">
                <a:solidFill>
                  <a:srgbClr val="C00000"/>
                </a:solidFill>
              </a:endParaRPr>
            </a:p>
          </p:txBody>
        </p:sp>
        <p:grpSp>
          <p:nvGrpSpPr>
            <p:cNvPr id="59" name="组合 58"/>
            <p:cNvGrpSpPr/>
            <p:nvPr/>
          </p:nvGrpSpPr>
          <p:grpSpPr>
            <a:xfrm>
              <a:off x="2987824" y="3503820"/>
              <a:ext cx="864096" cy="723276"/>
              <a:chOff x="2165941" y="3836251"/>
              <a:chExt cx="864096" cy="723276"/>
            </a:xfrm>
          </p:grpSpPr>
          <p:sp>
            <p:nvSpPr>
              <p:cNvPr id="60" name="五边形 59"/>
              <p:cNvSpPr/>
              <p:nvPr/>
            </p:nvSpPr>
            <p:spPr>
              <a:xfrm>
                <a:off x="2165941" y="3959362"/>
                <a:ext cx="864096" cy="461665"/>
              </a:xfrm>
              <a:prstGeom prst="homePlat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2216421" y="3836251"/>
                <a:ext cx="535724" cy="723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4100" b="1" dirty="0">
                    <a:solidFill>
                      <a:schemeClr val="bg1"/>
                    </a:solidFill>
                    <a:latin typeface="Arial Black" panose="020B0A04020102020204" pitchFamily="34" charset="0"/>
                    <a:ea typeface="Arial Unicode MS" pitchFamily="34" charset="-122"/>
                    <a:cs typeface="Arial Unicode MS" pitchFamily="34" charset="-122"/>
                  </a:rPr>
                  <a:t>4</a:t>
                </a:r>
                <a:endParaRPr lang="zh-CN" altLang="en-US" sz="4100" b="1" dirty="0">
                  <a:solidFill>
                    <a:schemeClr val="bg1"/>
                  </a:solidFill>
                  <a:latin typeface="Arial Black" panose="020B0A04020102020204" pitchFamily="34" charset="0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</p:grpSp>
      <p:grpSp>
        <p:nvGrpSpPr>
          <p:cNvPr id="2" name="组合 1"/>
          <p:cNvGrpSpPr/>
          <p:nvPr/>
        </p:nvGrpSpPr>
        <p:grpSpPr>
          <a:xfrm>
            <a:off x="2894324" y="4019754"/>
            <a:ext cx="5199182" cy="721995"/>
            <a:chOff x="2987824" y="3503820"/>
            <a:chExt cx="5199181" cy="721996"/>
          </a:xfrm>
        </p:grpSpPr>
        <p:sp>
          <p:nvSpPr>
            <p:cNvPr id="3" name="TextBox 57"/>
            <p:cNvSpPr txBox="1"/>
            <p:nvPr/>
          </p:nvSpPr>
          <p:spPr>
            <a:xfrm>
              <a:off x="3639910" y="3626931"/>
              <a:ext cx="4547095" cy="460376"/>
            </a:xfrm>
            <a:prstGeom prst="rect">
              <a:avLst/>
            </a:prstGeom>
            <a:ln>
              <a:solidFill>
                <a:srgbClr val="C800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zh-CN"/>
              </a:defPPr>
              <a:lvl1pPr algn="ctr">
                <a:defRPr sz="2400" b="1">
                  <a:solidFill>
                    <a:srgbClr val="0070C0"/>
                  </a:solidFill>
                  <a:latin typeface="微软雅黑" panose="020B0503020204020204" charset="-122"/>
                  <a:ea typeface="微软雅黑" panose="020B0503020204020204" charset="-122"/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en-US" altLang="zh-CN" dirty="0" err="1" smtClean="0">
                  <a:solidFill>
                    <a:srgbClr val="C00000"/>
                  </a:solidFill>
                </a:rPr>
                <a:t>git</a:t>
              </a:r>
              <a:r>
                <a:rPr lang="zh-CN" altLang="en-US" dirty="0" smtClean="0">
                  <a:solidFill>
                    <a:srgbClr val="C00000"/>
                  </a:solidFill>
                </a:rPr>
                <a:t>私服和</a:t>
              </a:r>
              <a:r>
                <a:rPr lang="en-US" altLang="zh-CN" dirty="0" err="1" smtClean="0">
                  <a:solidFill>
                    <a:srgbClr val="C00000"/>
                  </a:solidFill>
                </a:rPr>
                <a:t>Gitee</a:t>
              </a:r>
              <a:r>
                <a:rPr lang="zh-CN" altLang="en-US" dirty="0" smtClean="0">
                  <a:solidFill>
                    <a:srgbClr val="C00000"/>
                  </a:solidFill>
                </a:rPr>
                <a:t>的使用</a:t>
              </a:r>
              <a:endParaRPr lang="zh-CN" altLang="en-US" dirty="0">
                <a:solidFill>
                  <a:srgbClr val="C00000"/>
                </a:solidFill>
              </a:endParaRPr>
            </a:p>
          </p:txBody>
        </p:sp>
        <p:grpSp>
          <p:nvGrpSpPr>
            <p:cNvPr id="4" name="组合 3"/>
            <p:cNvGrpSpPr/>
            <p:nvPr/>
          </p:nvGrpSpPr>
          <p:grpSpPr>
            <a:xfrm>
              <a:off x="2987824" y="3503820"/>
              <a:ext cx="864096" cy="721996"/>
              <a:chOff x="2165941" y="3836251"/>
              <a:chExt cx="864096" cy="721996"/>
            </a:xfrm>
          </p:grpSpPr>
          <p:sp>
            <p:nvSpPr>
              <p:cNvPr id="5" name="五边形 4"/>
              <p:cNvSpPr/>
              <p:nvPr/>
            </p:nvSpPr>
            <p:spPr>
              <a:xfrm>
                <a:off x="2165941" y="3959362"/>
                <a:ext cx="864096" cy="461665"/>
              </a:xfrm>
              <a:prstGeom prst="homePlat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" name="TextBox 60"/>
              <p:cNvSpPr txBox="1"/>
              <p:nvPr/>
            </p:nvSpPr>
            <p:spPr>
              <a:xfrm>
                <a:off x="2216421" y="3836251"/>
                <a:ext cx="530860" cy="7219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4100" b="1" dirty="0">
                    <a:solidFill>
                      <a:schemeClr val="bg1"/>
                    </a:solidFill>
                    <a:latin typeface="Arial Black" panose="020B0A04020102020204" pitchFamily="34" charset="0"/>
                    <a:ea typeface="Arial Unicode MS" pitchFamily="34" charset="-122"/>
                    <a:cs typeface="Arial Unicode MS" pitchFamily="34" charset="-122"/>
                  </a:rPr>
                  <a:t>5</a:t>
                </a:r>
                <a:endParaRPr lang="zh-CN" altLang="en-US" sz="4100" b="1" dirty="0">
                  <a:solidFill>
                    <a:schemeClr val="bg1"/>
                  </a:solidFill>
                  <a:latin typeface="Arial Black" panose="020B0A04020102020204" pitchFamily="34" charset="0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Click="0" advTm="8000">
        <p14:switch dir="r"/>
      </p:transition>
    </mc:Choice>
    <mc:Fallback xmlns="">
      <p:transition spd="slow" advClick="0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172096" y="901155"/>
            <a:ext cx="7072312" cy="3482975"/>
            <a:chOff x="1358950" y="1173758"/>
            <a:chExt cx="7072312" cy="3482975"/>
          </a:xfrm>
        </p:grpSpPr>
        <p:sp>
          <p:nvSpPr>
            <p:cNvPr id="3" name="Freeform 5"/>
            <p:cNvSpPr/>
            <p:nvPr/>
          </p:nvSpPr>
          <p:spPr bwMode="auto">
            <a:xfrm>
              <a:off x="1358950" y="1173758"/>
              <a:ext cx="7072312" cy="3482975"/>
            </a:xfrm>
            <a:custGeom>
              <a:avLst/>
              <a:gdLst>
                <a:gd name="T0" fmla="*/ 97 w 9549"/>
                <a:gd name="T1" fmla="*/ 0 h 4700"/>
                <a:gd name="T2" fmla="*/ 9452 w 9549"/>
                <a:gd name="T3" fmla="*/ 0 h 4700"/>
                <a:gd name="T4" fmla="*/ 9549 w 9549"/>
                <a:gd name="T5" fmla="*/ 97 h 4700"/>
                <a:gd name="T6" fmla="*/ 9549 w 9549"/>
                <a:gd name="T7" fmla="*/ 4603 h 4700"/>
                <a:gd name="T8" fmla="*/ 9452 w 9549"/>
                <a:gd name="T9" fmla="*/ 4700 h 4700"/>
                <a:gd name="T10" fmla="*/ 97 w 9549"/>
                <a:gd name="T11" fmla="*/ 4700 h 4700"/>
                <a:gd name="T12" fmla="*/ 0 w 9549"/>
                <a:gd name="T13" fmla="*/ 4603 h 4700"/>
                <a:gd name="T14" fmla="*/ 0 w 9549"/>
                <a:gd name="T15" fmla="*/ 97 h 4700"/>
                <a:gd name="T16" fmla="*/ 97 w 9549"/>
                <a:gd name="T17" fmla="*/ 0 h 4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549" h="4700">
                  <a:moveTo>
                    <a:pt x="97" y="0"/>
                  </a:moveTo>
                  <a:lnTo>
                    <a:pt x="9452" y="0"/>
                  </a:lnTo>
                  <a:cubicBezTo>
                    <a:pt x="9505" y="0"/>
                    <a:pt x="9549" y="43"/>
                    <a:pt x="9549" y="97"/>
                  </a:cubicBezTo>
                  <a:lnTo>
                    <a:pt x="9549" y="4603"/>
                  </a:lnTo>
                  <a:cubicBezTo>
                    <a:pt x="9549" y="4656"/>
                    <a:pt x="9505" y="4700"/>
                    <a:pt x="9452" y="4700"/>
                  </a:cubicBezTo>
                  <a:lnTo>
                    <a:pt x="97" y="4700"/>
                  </a:lnTo>
                  <a:cubicBezTo>
                    <a:pt x="44" y="4700"/>
                    <a:pt x="0" y="4656"/>
                    <a:pt x="0" y="4603"/>
                  </a:cubicBezTo>
                  <a:lnTo>
                    <a:pt x="0" y="97"/>
                  </a:lnTo>
                  <a:cubicBezTo>
                    <a:pt x="0" y="43"/>
                    <a:pt x="44" y="0"/>
                    <a:pt x="97" y="0"/>
                  </a:cubicBezTo>
                  <a:close/>
                </a:path>
              </a:pathLst>
            </a:custGeom>
            <a:gradFill flip="none" rotWithShape="1">
              <a:gsLst>
                <a:gs pos="4500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18000000" scaled="0"/>
              <a:tileRect/>
            </a:gradFill>
            <a:ln w="6350"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/>
                  </a:gs>
                </a:gsLst>
                <a:lin ang="17400000" scaled="0"/>
              </a:gradFill>
            </a:ln>
            <a:effectLst>
              <a:outerShdw blurRad="152400" dist="38100" dir="8100000" algn="tr" rotWithShape="0">
                <a:prstClr val="black">
                  <a:alpha val="34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4" name="Freeform 8"/>
            <p:cNvSpPr/>
            <p:nvPr/>
          </p:nvSpPr>
          <p:spPr bwMode="auto">
            <a:xfrm>
              <a:off x="7851825" y="4077295"/>
              <a:ext cx="579437" cy="579438"/>
            </a:xfrm>
            <a:custGeom>
              <a:avLst/>
              <a:gdLst>
                <a:gd name="T0" fmla="*/ 782 w 782"/>
                <a:gd name="T1" fmla="*/ 0 h 782"/>
                <a:gd name="T2" fmla="*/ 782 w 782"/>
                <a:gd name="T3" fmla="*/ 685 h 782"/>
                <a:gd name="T4" fmla="*/ 685 w 782"/>
                <a:gd name="T5" fmla="*/ 782 h 782"/>
                <a:gd name="T6" fmla="*/ 0 w 782"/>
                <a:gd name="T7" fmla="*/ 782 h 782"/>
                <a:gd name="T8" fmla="*/ 782 w 782"/>
                <a:gd name="T9" fmla="*/ 0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2" h="782">
                  <a:moveTo>
                    <a:pt x="782" y="0"/>
                  </a:moveTo>
                  <a:lnTo>
                    <a:pt x="782" y="685"/>
                  </a:lnTo>
                  <a:cubicBezTo>
                    <a:pt x="782" y="738"/>
                    <a:pt x="738" y="782"/>
                    <a:pt x="685" y="782"/>
                  </a:cubicBezTo>
                  <a:lnTo>
                    <a:pt x="0" y="782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srgbClr val="FEAE0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5" name="Freeform 6"/>
          <p:cNvSpPr/>
          <p:nvPr/>
        </p:nvSpPr>
        <p:spPr bwMode="auto">
          <a:xfrm>
            <a:off x="1073671" y="699542"/>
            <a:ext cx="2422525" cy="193675"/>
          </a:xfrm>
          <a:custGeom>
            <a:avLst/>
            <a:gdLst>
              <a:gd name="T0" fmla="*/ 249 w 3270"/>
              <a:gd name="T1" fmla="*/ 261 h 261"/>
              <a:gd name="T2" fmla="*/ 3270 w 3270"/>
              <a:gd name="T3" fmla="*/ 261 h 261"/>
              <a:gd name="T4" fmla="*/ 3022 w 3270"/>
              <a:gd name="T5" fmla="*/ 0 h 261"/>
              <a:gd name="T6" fmla="*/ 0 w 3270"/>
              <a:gd name="T7" fmla="*/ 0 h 261"/>
              <a:gd name="T8" fmla="*/ 249 w 3270"/>
              <a:gd name="T9" fmla="*/ 261 h 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70" h="261">
                <a:moveTo>
                  <a:pt x="249" y="261"/>
                </a:moveTo>
                <a:lnTo>
                  <a:pt x="3270" y="261"/>
                </a:lnTo>
                <a:lnTo>
                  <a:pt x="3022" y="0"/>
                </a:lnTo>
                <a:lnTo>
                  <a:pt x="0" y="0"/>
                </a:lnTo>
                <a:lnTo>
                  <a:pt x="249" y="261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rgbClr val="FEAE0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Freeform 7"/>
          <p:cNvSpPr/>
          <p:nvPr/>
        </p:nvSpPr>
        <p:spPr bwMode="auto">
          <a:xfrm>
            <a:off x="1073671" y="699542"/>
            <a:ext cx="2238375" cy="1554163"/>
          </a:xfrm>
          <a:custGeom>
            <a:avLst/>
            <a:gdLst>
              <a:gd name="T0" fmla="*/ 3022 w 3022"/>
              <a:gd name="T1" fmla="*/ 0 h 2098"/>
              <a:gd name="T2" fmla="*/ 0 w 3022"/>
              <a:gd name="T3" fmla="*/ 0 h 2098"/>
              <a:gd name="T4" fmla="*/ 0 w 3022"/>
              <a:gd name="T5" fmla="*/ 2098 h 2098"/>
              <a:gd name="T6" fmla="*/ 2165 w 3022"/>
              <a:gd name="T7" fmla="*/ 2098 h 2098"/>
              <a:gd name="T8" fmla="*/ 3022 w 3022"/>
              <a:gd name="T9" fmla="*/ 0 h 20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22" h="2098">
                <a:moveTo>
                  <a:pt x="3022" y="0"/>
                </a:moveTo>
                <a:lnTo>
                  <a:pt x="0" y="0"/>
                </a:lnTo>
                <a:lnTo>
                  <a:pt x="0" y="2098"/>
                </a:lnTo>
                <a:lnTo>
                  <a:pt x="2165" y="2098"/>
                </a:lnTo>
                <a:lnTo>
                  <a:pt x="3022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rgbClr val="FEAE0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Freeform 9"/>
          <p:cNvSpPr>
            <a:spLocks noEditPoints="1"/>
          </p:cNvSpPr>
          <p:nvPr/>
        </p:nvSpPr>
        <p:spPr bwMode="auto">
          <a:xfrm>
            <a:off x="7966596" y="4130130"/>
            <a:ext cx="198437" cy="198438"/>
          </a:xfrm>
          <a:custGeom>
            <a:avLst/>
            <a:gdLst>
              <a:gd name="T0" fmla="*/ 146 w 268"/>
              <a:gd name="T1" fmla="*/ 226 h 268"/>
              <a:gd name="T2" fmla="*/ 125 w 268"/>
              <a:gd name="T3" fmla="*/ 209 h 268"/>
              <a:gd name="T4" fmla="*/ 177 w 268"/>
              <a:gd name="T5" fmla="*/ 148 h 268"/>
              <a:gd name="T6" fmla="*/ 43 w 268"/>
              <a:gd name="T7" fmla="*/ 148 h 268"/>
              <a:gd name="T8" fmla="*/ 43 w 268"/>
              <a:gd name="T9" fmla="*/ 120 h 268"/>
              <a:gd name="T10" fmla="*/ 177 w 268"/>
              <a:gd name="T11" fmla="*/ 120 h 268"/>
              <a:gd name="T12" fmla="*/ 125 w 268"/>
              <a:gd name="T13" fmla="*/ 60 h 268"/>
              <a:gd name="T14" fmla="*/ 146 w 268"/>
              <a:gd name="T15" fmla="*/ 42 h 268"/>
              <a:gd name="T16" fmla="*/ 224 w 268"/>
              <a:gd name="T17" fmla="*/ 134 h 268"/>
              <a:gd name="T18" fmla="*/ 146 w 268"/>
              <a:gd name="T19" fmla="*/ 226 h 268"/>
              <a:gd name="T20" fmla="*/ 134 w 268"/>
              <a:gd name="T21" fmla="*/ 0 h 268"/>
              <a:gd name="T22" fmla="*/ 268 w 268"/>
              <a:gd name="T23" fmla="*/ 134 h 268"/>
              <a:gd name="T24" fmla="*/ 134 w 268"/>
              <a:gd name="T25" fmla="*/ 268 h 268"/>
              <a:gd name="T26" fmla="*/ 0 w 268"/>
              <a:gd name="T27" fmla="*/ 134 h 268"/>
              <a:gd name="T28" fmla="*/ 134 w 268"/>
              <a:gd name="T29" fmla="*/ 0 h 268"/>
              <a:gd name="T30" fmla="*/ 134 w 268"/>
              <a:gd name="T31" fmla="*/ 17 h 268"/>
              <a:gd name="T32" fmla="*/ 250 w 268"/>
              <a:gd name="T33" fmla="*/ 134 h 268"/>
              <a:gd name="T34" fmla="*/ 134 w 268"/>
              <a:gd name="T35" fmla="*/ 251 h 268"/>
              <a:gd name="T36" fmla="*/ 17 w 268"/>
              <a:gd name="T37" fmla="*/ 134 h 268"/>
              <a:gd name="T38" fmla="*/ 134 w 268"/>
              <a:gd name="T39" fmla="*/ 17 h 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68" h="268">
                <a:moveTo>
                  <a:pt x="146" y="226"/>
                </a:moveTo>
                <a:lnTo>
                  <a:pt x="125" y="209"/>
                </a:lnTo>
                <a:lnTo>
                  <a:pt x="177" y="148"/>
                </a:lnTo>
                <a:lnTo>
                  <a:pt x="43" y="148"/>
                </a:lnTo>
                <a:lnTo>
                  <a:pt x="43" y="120"/>
                </a:lnTo>
                <a:lnTo>
                  <a:pt x="177" y="120"/>
                </a:lnTo>
                <a:lnTo>
                  <a:pt x="125" y="60"/>
                </a:lnTo>
                <a:lnTo>
                  <a:pt x="146" y="42"/>
                </a:lnTo>
                <a:lnTo>
                  <a:pt x="224" y="134"/>
                </a:lnTo>
                <a:lnTo>
                  <a:pt x="146" y="226"/>
                </a:lnTo>
                <a:close/>
                <a:moveTo>
                  <a:pt x="134" y="0"/>
                </a:moveTo>
                <a:cubicBezTo>
                  <a:pt x="208" y="0"/>
                  <a:pt x="268" y="60"/>
                  <a:pt x="268" y="134"/>
                </a:cubicBezTo>
                <a:cubicBezTo>
                  <a:pt x="268" y="208"/>
                  <a:pt x="208" y="268"/>
                  <a:pt x="134" y="268"/>
                </a:cubicBezTo>
                <a:cubicBezTo>
                  <a:pt x="60" y="268"/>
                  <a:pt x="0" y="208"/>
                  <a:pt x="0" y="134"/>
                </a:cubicBezTo>
                <a:cubicBezTo>
                  <a:pt x="0" y="60"/>
                  <a:pt x="60" y="0"/>
                  <a:pt x="134" y="0"/>
                </a:cubicBezTo>
                <a:close/>
                <a:moveTo>
                  <a:pt x="134" y="17"/>
                </a:moveTo>
                <a:cubicBezTo>
                  <a:pt x="198" y="17"/>
                  <a:pt x="250" y="70"/>
                  <a:pt x="250" y="134"/>
                </a:cubicBezTo>
                <a:cubicBezTo>
                  <a:pt x="250" y="199"/>
                  <a:pt x="198" y="251"/>
                  <a:pt x="134" y="251"/>
                </a:cubicBezTo>
                <a:cubicBezTo>
                  <a:pt x="69" y="251"/>
                  <a:pt x="17" y="199"/>
                  <a:pt x="17" y="134"/>
                </a:cubicBezTo>
                <a:cubicBezTo>
                  <a:pt x="17" y="70"/>
                  <a:pt x="69" y="17"/>
                  <a:pt x="134" y="1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rgbClr val="FEAE0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83547" y="864839"/>
            <a:ext cx="6987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0" b="1" dirty="0">
                <a:solidFill>
                  <a:srgbClr val="F8F8F8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endParaRPr lang="zh-CN" altLang="en-US" sz="8000" b="1" dirty="0">
              <a:solidFill>
                <a:srgbClr val="F8F8F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95761" y="1264949"/>
            <a:ext cx="4038847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认识</a:t>
            </a:r>
            <a:r>
              <a:rPr lang="en-US" altLang="zh-CN" sz="3200" dirty="0" err="1" smtClean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Git</a:t>
            </a:r>
            <a:endParaRPr lang="zh-CN" altLang="en-US" sz="3200" b="1" dirty="0">
              <a:solidFill>
                <a:srgbClr val="2B2A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1164213" y="1580206"/>
            <a:ext cx="566502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spAutoFit/>
          </a:bodyPr>
          <a:lstStyle/>
          <a:p>
            <a:pPr>
              <a:buFontTx/>
              <a:buNone/>
            </a:pPr>
            <a:r>
              <a:rPr lang="zh-CN" altLang="zh-CN" sz="2300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Part</a:t>
            </a:r>
            <a:endParaRPr lang="zh-CN" altLang="zh-CN" dirty="0">
              <a:solidFill>
                <a:srgbClr val="FEAE0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12046" y="2188278"/>
            <a:ext cx="4276204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rPr>
              <a:t>◎ </a:t>
            </a:r>
            <a:r>
              <a:rPr lang="zh-CN" altLang="en-US" dirty="0"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rPr>
              <a:t>什么</a:t>
            </a:r>
            <a:r>
              <a:rPr lang="zh-CN" altLang="en-US" dirty="0" smtClean="0"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rPr>
              <a:t>是</a:t>
            </a:r>
            <a:r>
              <a:rPr lang="en-US" altLang="zh-CN" dirty="0" err="1" smtClean="0"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rPr>
              <a:t>git</a:t>
            </a:r>
            <a:endParaRPr lang="zh-CN" altLang="en-US" dirty="0">
              <a:solidFill>
                <a:srgbClr val="2B2A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312046" y="2663755"/>
            <a:ext cx="4572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en-US" altLang="zh-CN" dirty="0"/>
              <a:t>◎ </a:t>
            </a:r>
            <a:r>
              <a:rPr lang="en-US" altLang="zh-CN" dirty="0" err="1" smtClean="0"/>
              <a:t>svn</a:t>
            </a:r>
            <a:r>
              <a:rPr lang="zh-CN" altLang="en-US" dirty="0" smtClean="0"/>
              <a:t>与</a:t>
            </a:r>
            <a:r>
              <a:rPr lang="en-US" altLang="zh-CN" dirty="0" err="1" smtClean="0"/>
              <a:t>git</a:t>
            </a:r>
            <a:r>
              <a:rPr lang="zh-CN" altLang="en-US" dirty="0" smtClean="0"/>
              <a:t>的区别</a:t>
            </a:r>
            <a:endParaRPr lang="zh-CN" altLang="en-US" dirty="0"/>
          </a:p>
        </p:txBody>
      </p:sp>
      <p:sp>
        <p:nvSpPr>
          <p:cNvPr id="13" name="文本框 14"/>
          <p:cNvSpPr txBox="1"/>
          <p:nvPr/>
        </p:nvSpPr>
        <p:spPr>
          <a:xfrm>
            <a:off x="3312368" y="3199537"/>
            <a:ext cx="4572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en-US" altLang="zh-CN" dirty="0"/>
              <a:t>◎ </a:t>
            </a:r>
            <a:r>
              <a:rPr lang="en-US" altLang="zh-CN" dirty="0" err="1" smtClean="0"/>
              <a:t>git</a:t>
            </a:r>
            <a:r>
              <a:rPr lang="zh-CN" altLang="en-US" dirty="0" smtClean="0"/>
              <a:t>的安装</a:t>
            </a:r>
            <a:endParaRPr lang="zh-CN" altLang="en-US" dirty="0"/>
          </a:p>
        </p:txBody>
      </p:sp>
      <p:sp>
        <p:nvSpPr>
          <p:cNvPr id="14" name="文本框 14"/>
          <p:cNvSpPr txBox="1"/>
          <p:nvPr/>
        </p:nvSpPr>
        <p:spPr>
          <a:xfrm>
            <a:off x="3275856" y="3718043"/>
            <a:ext cx="4572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en-US" altLang="zh-CN" dirty="0"/>
              <a:t>◎ </a:t>
            </a:r>
            <a:r>
              <a:rPr lang="en-US" altLang="zh-CN" dirty="0" err="1" smtClean="0"/>
              <a:t>git</a:t>
            </a:r>
            <a:r>
              <a:rPr lang="zh-CN" altLang="en-US" dirty="0" smtClean="0"/>
              <a:t>的工作流程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8000">
        <p:checker/>
      </p:transition>
    </mc:Choice>
    <mc:Fallback xmlns="">
      <p:transition spd="slow" advClick="0" advTm="8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/>
      <p:bldP spid="9" grpId="0"/>
      <p:bldP spid="10" grpId="0"/>
      <p:bldP spid="12" grpId="0"/>
      <p:bldP spid="15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组合 35"/>
          <p:cNvGrpSpPr/>
          <p:nvPr/>
        </p:nvGrpSpPr>
        <p:grpSpPr>
          <a:xfrm>
            <a:off x="1163841" y="1024736"/>
            <a:ext cx="7072312" cy="3482975"/>
            <a:chOff x="1358950" y="1173758"/>
            <a:chExt cx="7072312" cy="3482975"/>
          </a:xfrm>
        </p:grpSpPr>
        <p:sp>
          <p:nvSpPr>
            <p:cNvPr id="37" name="Freeform 5"/>
            <p:cNvSpPr/>
            <p:nvPr/>
          </p:nvSpPr>
          <p:spPr bwMode="auto">
            <a:xfrm>
              <a:off x="1358950" y="1173758"/>
              <a:ext cx="7072312" cy="3482975"/>
            </a:xfrm>
            <a:custGeom>
              <a:avLst/>
              <a:gdLst>
                <a:gd name="T0" fmla="*/ 97 w 9549"/>
                <a:gd name="T1" fmla="*/ 0 h 4700"/>
                <a:gd name="T2" fmla="*/ 9452 w 9549"/>
                <a:gd name="T3" fmla="*/ 0 h 4700"/>
                <a:gd name="T4" fmla="*/ 9549 w 9549"/>
                <a:gd name="T5" fmla="*/ 97 h 4700"/>
                <a:gd name="T6" fmla="*/ 9549 w 9549"/>
                <a:gd name="T7" fmla="*/ 4603 h 4700"/>
                <a:gd name="T8" fmla="*/ 9452 w 9549"/>
                <a:gd name="T9" fmla="*/ 4700 h 4700"/>
                <a:gd name="T10" fmla="*/ 97 w 9549"/>
                <a:gd name="T11" fmla="*/ 4700 h 4700"/>
                <a:gd name="T12" fmla="*/ 0 w 9549"/>
                <a:gd name="T13" fmla="*/ 4603 h 4700"/>
                <a:gd name="T14" fmla="*/ 0 w 9549"/>
                <a:gd name="T15" fmla="*/ 97 h 4700"/>
                <a:gd name="T16" fmla="*/ 97 w 9549"/>
                <a:gd name="T17" fmla="*/ 0 h 4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549" h="4700">
                  <a:moveTo>
                    <a:pt x="97" y="0"/>
                  </a:moveTo>
                  <a:lnTo>
                    <a:pt x="9452" y="0"/>
                  </a:lnTo>
                  <a:cubicBezTo>
                    <a:pt x="9505" y="0"/>
                    <a:pt x="9549" y="43"/>
                    <a:pt x="9549" y="97"/>
                  </a:cubicBezTo>
                  <a:lnTo>
                    <a:pt x="9549" y="4603"/>
                  </a:lnTo>
                  <a:cubicBezTo>
                    <a:pt x="9549" y="4656"/>
                    <a:pt x="9505" y="4700"/>
                    <a:pt x="9452" y="4700"/>
                  </a:cubicBezTo>
                  <a:lnTo>
                    <a:pt x="97" y="4700"/>
                  </a:lnTo>
                  <a:cubicBezTo>
                    <a:pt x="44" y="4700"/>
                    <a:pt x="0" y="4656"/>
                    <a:pt x="0" y="4603"/>
                  </a:cubicBezTo>
                  <a:lnTo>
                    <a:pt x="0" y="97"/>
                  </a:lnTo>
                  <a:cubicBezTo>
                    <a:pt x="0" y="43"/>
                    <a:pt x="44" y="0"/>
                    <a:pt x="97" y="0"/>
                  </a:cubicBezTo>
                  <a:close/>
                </a:path>
              </a:pathLst>
            </a:custGeom>
            <a:gradFill flip="none" rotWithShape="1">
              <a:gsLst>
                <a:gs pos="4500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18000000" scaled="0"/>
              <a:tileRect/>
            </a:gradFill>
            <a:ln w="6350"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/>
                  </a:gs>
                </a:gsLst>
                <a:lin ang="17400000" scaled="0"/>
              </a:gradFill>
            </a:ln>
            <a:effectLst>
              <a:outerShdw blurRad="152400" dist="38100" dir="8100000" algn="tr" rotWithShape="0">
                <a:prstClr val="black">
                  <a:alpha val="34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38" name="Freeform 8"/>
            <p:cNvSpPr/>
            <p:nvPr/>
          </p:nvSpPr>
          <p:spPr bwMode="auto">
            <a:xfrm>
              <a:off x="7851825" y="4077295"/>
              <a:ext cx="579437" cy="579438"/>
            </a:xfrm>
            <a:custGeom>
              <a:avLst/>
              <a:gdLst>
                <a:gd name="T0" fmla="*/ 782 w 782"/>
                <a:gd name="T1" fmla="*/ 0 h 782"/>
                <a:gd name="T2" fmla="*/ 782 w 782"/>
                <a:gd name="T3" fmla="*/ 685 h 782"/>
                <a:gd name="T4" fmla="*/ 685 w 782"/>
                <a:gd name="T5" fmla="*/ 782 h 782"/>
                <a:gd name="T6" fmla="*/ 0 w 782"/>
                <a:gd name="T7" fmla="*/ 782 h 782"/>
                <a:gd name="T8" fmla="*/ 782 w 782"/>
                <a:gd name="T9" fmla="*/ 0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2" h="782">
                  <a:moveTo>
                    <a:pt x="782" y="0"/>
                  </a:moveTo>
                  <a:lnTo>
                    <a:pt x="782" y="685"/>
                  </a:lnTo>
                  <a:cubicBezTo>
                    <a:pt x="782" y="738"/>
                    <a:pt x="738" y="782"/>
                    <a:pt x="685" y="782"/>
                  </a:cubicBezTo>
                  <a:lnTo>
                    <a:pt x="0" y="782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srgbClr val="FEAE0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39" name="Freeform 6"/>
          <p:cNvSpPr/>
          <p:nvPr/>
        </p:nvSpPr>
        <p:spPr bwMode="auto">
          <a:xfrm>
            <a:off x="1073671" y="831378"/>
            <a:ext cx="2422525" cy="193675"/>
          </a:xfrm>
          <a:custGeom>
            <a:avLst/>
            <a:gdLst>
              <a:gd name="T0" fmla="*/ 249 w 3270"/>
              <a:gd name="T1" fmla="*/ 261 h 261"/>
              <a:gd name="T2" fmla="*/ 3270 w 3270"/>
              <a:gd name="T3" fmla="*/ 261 h 261"/>
              <a:gd name="T4" fmla="*/ 3022 w 3270"/>
              <a:gd name="T5" fmla="*/ 0 h 261"/>
              <a:gd name="T6" fmla="*/ 0 w 3270"/>
              <a:gd name="T7" fmla="*/ 0 h 261"/>
              <a:gd name="T8" fmla="*/ 249 w 3270"/>
              <a:gd name="T9" fmla="*/ 261 h 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70" h="261">
                <a:moveTo>
                  <a:pt x="249" y="261"/>
                </a:moveTo>
                <a:lnTo>
                  <a:pt x="3270" y="261"/>
                </a:lnTo>
                <a:lnTo>
                  <a:pt x="3022" y="0"/>
                </a:lnTo>
                <a:lnTo>
                  <a:pt x="0" y="0"/>
                </a:lnTo>
                <a:lnTo>
                  <a:pt x="249" y="261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rgbClr val="FEAE0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0" name="Freeform 7"/>
          <p:cNvSpPr/>
          <p:nvPr/>
        </p:nvSpPr>
        <p:spPr bwMode="auto">
          <a:xfrm>
            <a:off x="1073671" y="831378"/>
            <a:ext cx="2238375" cy="1554163"/>
          </a:xfrm>
          <a:custGeom>
            <a:avLst/>
            <a:gdLst>
              <a:gd name="T0" fmla="*/ 3022 w 3022"/>
              <a:gd name="T1" fmla="*/ 0 h 2098"/>
              <a:gd name="T2" fmla="*/ 0 w 3022"/>
              <a:gd name="T3" fmla="*/ 0 h 2098"/>
              <a:gd name="T4" fmla="*/ 0 w 3022"/>
              <a:gd name="T5" fmla="*/ 2098 h 2098"/>
              <a:gd name="T6" fmla="*/ 2165 w 3022"/>
              <a:gd name="T7" fmla="*/ 2098 h 2098"/>
              <a:gd name="T8" fmla="*/ 3022 w 3022"/>
              <a:gd name="T9" fmla="*/ 0 h 20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22" h="2098">
                <a:moveTo>
                  <a:pt x="3022" y="0"/>
                </a:moveTo>
                <a:lnTo>
                  <a:pt x="0" y="0"/>
                </a:lnTo>
                <a:lnTo>
                  <a:pt x="0" y="2098"/>
                </a:lnTo>
                <a:lnTo>
                  <a:pt x="2165" y="2098"/>
                </a:lnTo>
                <a:lnTo>
                  <a:pt x="3022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rgbClr val="FEAE0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1" name="Freeform 9"/>
          <p:cNvSpPr>
            <a:spLocks noEditPoints="1"/>
          </p:cNvSpPr>
          <p:nvPr/>
        </p:nvSpPr>
        <p:spPr bwMode="auto">
          <a:xfrm>
            <a:off x="7966596" y="4261966"/>
            <a:ext cx="198437" cy="198438"/>
          </a:xfrm>
          <a:custGeom>
            <a:avLst/>
            <a:gdLst>
              <a:gd name="T0" fmla="*/ 146 w 268"/>
              <a:gd name="T1" fmla="*/ 226 h 268"/>
              <a:gd name="T2" fmla="*/ 125 w 268"/>
              <a:gd name="T3" fmla="*/ 209 h 268"/>
              <a:gd name="T4" fmla="*/ 177 w 268"/>
              <a:gd name="T5" fmla="*/ 148 h 268"/>
              <a:gd name="T6" fmla="*/ 43 w 268"/>
              <a:gd name="T7" fmla="*/ 148 h 268"/>
              <a:gd name="T8" fmla="*/ 43 w 268"/>
              <a:gd name="T9" fmla="*/ 120 h 268"/>
              <a:gd name="T10" fmla="*/ 177 w 268"/>
              <a:gd name="T11" fmla="*/ 120 h 268"/>
              <a:gd name="T12" fmla="*/ 125 w 268"/>
              <a:gd name="T13" fmla="*/ 60 h 268"/>
              <a:gd name="T14" fmla="*/ 146 w 268"/>
              <a:gd name="T15" fmla="*/ 42 h 268"/>
              <a:gd name="T16" fmla="*/ 224 w 268"/>
              <a:gd name="T17" fmla="*/ 134 h 268"/>
              <a:gd name="T18" fmla="*/ 146 w 268"/>
              <a:gd name="T19" fmla="*/ 226 h 268"/>
              <a:gd name="T20" fmla="*/ 134 w 268"/>
              <a:gd name="T21" fmla="*/ 0 h 268"/>
              <a:gd name="T22" fmla="*/ 268 w 268"/>
              <a:gd name="T23" fmla="*/ 134 h 268"/>
              <a:gd name="T24" fmla="*/ 134 w 268"/>
              <a:gd name="T25" fmla="*/ 268 h 268"/>
              <a:gd name="T26" fmla="*/ 0 w 268"/>
              <a:gd name="T27" fmla="*/ 134 h 268"/>
              <a:gd name="T28" fmla="*/ 134 w 268"/>
              <a:gd name="T29" fmla="*/ 0 h 268"/>
              <a:gd name="T30" fmla="*/ 134 w 268"/>
              <a:gd name="T31" fmla="*/ 17 h 268"/>
              <a:gd name="T32" fmla="*/ 250 w 268"/>
              <a:gd name="T33" fmla="*/ 134 h 268"/>
              <a:gd name="T34" fmla="*/ 134 w 268"/>
              <a:gd name="T35" fmla="*/ 251 h 268"/>
              <a:gd name="T36" fmla="*/ 17 w 268"/>
              <a:gd name="T37" fmla="*/ 134 h 268"/>
              <a:gd name="T38" fmla="*/ 134 w 268"/>
              <a:gd name="T39" fmla="*/ 17 h 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68" h="268">
                <a:moveTo>
                  <a:pt x="146" y="226"/>
                </a:moveTo>
                <a:lnTo>
                  <a:pt x="125" y="209"/>
                </a:lnTo>
                <a:lnTo>
                  <a:pt x="177" y="148"/>
                </a:lnTo>
                <a:lnTo>
                  <a:pt x="43" y="148"/>
                </a:lnTo>
                <a:lnTo>
                  <a:pt x="43" y="120"/>
                </a:lnTo>
                <a:lnTo>
                  <a:pt x="177" y="120"/>
                </a:lnTo>
                <a:lnTo>
                  <a:pt x="125" y="60"/>
                </a:lnTo>
                <a:lnTo>
                  <a:pt x="146" y="42"/>
                </a:lnTo>
                <a:lnTo>
                  <a:pt x="224" y="134"/>
                </a:lnTo>
                <a:lnTo>
                  <a:pt x="146" y="226"/>
                </a:lnTo>
                <a:close/>
                <a:moveTo>
                  <a:pt x="134" y="0"/>
                </a:moveTo>
                <a:cubicBezTo>
                  <a:pt x="208" y="0"/>
                  <a:pt x="268" y="60"/>
                  <a:pt x="268" y="134"/>
                </a:cubicBezTo>
                <a:cubicBezTo>
                  <a:pt x="268" y="208"/>
                  <a:pt x="208" y="268"/>
                  <a:pt x="134" y="268"/>
                </a:cubicBezTo>
                <a:cubicBezTo>
                  <a:pt x="60" y="268"/>
                  <a:pt x="0" y="208"/>
                  <a:pt x="0" y="134"/>
                </a:cubicBezTo>
                <a:cubicBezTo>
                  <a:pt x="0" y="60"/>
                  <a:pt x="60" y="0"/>
                  <a:pt x="134" y="0"/>
                </a:cubicBezTo>
                <a:close/>
                <a:moveTo>
                  <a:pt x="134" y="17"/>
                </a:moveTo>
                <a:cubicBezTo>
                  <a:pt x="198" y="17"/>
                  <a:pt x="250" y="70"/>
                  <a:pt x="250" y="134"/>
                </a:cubicBezTo>
                <a:cubicBezTo>
                  <a:pt x="250" y="199"/>
                  <a:pt x="198" y="251"/>
                  <a:pt x="134" y="251"/>
                </a:cubicBezTo>
                <a:cubicBezTo>
                  <a:pt x="69" y="251"/>
                  <a:pt x="17" y="199"/>
                  <a:pt x="17" y="134"/>
                </a:cubicBezTo>
                <a:cubicBezTo>
                  <a:pt x="17" y="70"/>
                  <a:pt x="69" y="17"/>
                  <a:pt x="134" y="1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rgbClr val="FEAE0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683547" y="996675"/>
            <a:ext cx="6987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0" dirty="0">
                <a:solidFill>
                  <a:srgbClr val="F8F8F8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endParaRPr lang="zh-CN" altLang="en-US" sz="8000" dirty="0">
              <a:solidFill>
                <a:srgbClr val="F8F8F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195761" y="1396785"/>
            <a:ext cx="4038847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err="1" smtClean="0">
                <a:solidFill>
                  <a:srgbClr val="C00000"/>
                </a:solidFill>
                <a:sym typeface="+mn-ea"/>
              </a:rPr>
              <a:t>Git</a:t>
            </a:r>
            <a:r>
              <a:rPr lang="zh-CN" altLang="en-US" sz="3200" dirty="0" smtClean="0">
                <a:solidFill>
                  <a:srgbClr val="C00000"/>
                </a:solidFill>
                <a:sym typeface="+mn-ea"/>
              </a:rPr>
              <a:t>常用命令</a:t>
            </a:r>
            <a:endParaRPr lang="zh-CN" altLang="en-US" sz="3200" dirty="0">
              <a:solidFill>
                <a:srgbClr val="2B2A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4" name="Rectangle 13"/>
          <p:cNvSpPr>
            <a:spLocks noChangeArrowheads="1"/>
          </p:cNvSpPr>
          <p:nvPr/>
        </p:nvSpPr>
        <p:spPr bwMode="auto">
          <a:xfrm>
            <a:off x="1164213" y="1712042"/>
            <a:ext cx="566502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spAutoFit/>
          </a:bodyPr>
          <a:lstStyle/>
          <a:p>
            <a:pPr>
              <a:buFontTx/>
              <a:buNone/>
            </a:pPr>
            <a:r>
              <a:rPr lang="zh-CN" altLang="zh-CN" sz="2300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Part</a:t>
            </a:r>
            <a:endParaRPr lang="zh-CN" altLang="zh-CN" dirty="0">
              <a:solidFill>
                <a:srgbClr val="FEAE0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12046" y="2193993"/>
            <a:ext cx="4276204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rPr>
              <a:t>◎ </a:t>
            </a:r>
            <a:r>
              <a:rPr lang="en-US" altLang="zh-CN" dirty="0" err="1" smtClean="0"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Git</a:t>
            </a:r>
            <a:r>
              <a:rPr lang="zh-CN" altLang="en-US" dirty="0" smtClean="0"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操作本地仓库的命令</a:t>
            </a:r>
            <a:endParaRPr lang="zh-CN" altLang="en-US" dirty="0">
              <a:solidFill>
                <a:srgbClr val="2B2A3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TextBox 11"/>
          <p:cNvSpPr txBox="1"/>
          <p:nvPr/>
        </p:nvSpPr>
        <p:spPr>
          <a:xfrm>
            <a:off x="3317126" y="2703898"/>
            <a:ext cx="4276204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rPr>
              <a:t>◎ </a:t>
            </a:r>
            <a:r>
              <a:rPr lang="zh-CN" altLang="en-US" dirty="0" smtClean="0"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rPr>
              <a:t>工作区和暂存区</a:t>
            </a:r>
            <a:endParaRPr lang="zh-CN" altLang="en-US" dirty="0">
              <a:solidFill>
                <a:srgbClr val="2B2A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TextBox 11"/>
          <p:cNvSpPr txBox="1"/>
          <p:nvPr/>
        </p:nvSpPr>
        <p:spPr>
          <a:xfrm>
            <a:off x="3317126" y="3193483"/>
            <a:ext cx="4276204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rPr>
              <a:t>◎ tortoise</a:t>
            </a:r>
            <a:r>
              <a:rPr lang="zh-CN" altLang="en-US" dirty="0" smtClean="0"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rPr>
              <a:t>工具的使用</a:t>
            </a:r>
            <a:endParaRPr lang="zh-CN" altLang="en-US" dirty="0">
              <a:solidFill>
                <a:srgbClr val="2B2A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Click="0" advTm="7000">
        <p:comb/>
      </p:transition>
    </mc:Choice>
    <mc:Fallback xmlns="">
      <p:transition spd="slow" advClick="0" advTm="7000">
        <p:comb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2" grpId="0"/>
      <p:bldP spid="43" grpId="0"/>
      <p:bldP spid="44" grpId="0"/>
      <p:bldP spid="12" grpId="0"/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163841" y="893535"/>
            <a:ext cx="7072312" cy="3482975"/>
            <a:chOff x="1358950" y="1173758"/>
            <a:chExt cx="7072312" cy="3482975"/>
          </a:xfrm>
        </p:grpSpPr>
        <p:sp>
          <p:nvSpPr>
            <p:cNvPr id="3" name="Freeform 5"/>
            <p:cNvSpPr/>
            <p:nvPr/>
          </p:nvSpPr>
          <p:spPr bwMode="auto">
            <a:xfrm>
              <a:off x="1358950" y="1173758"/>
              <a:ext cx="7072312" cy="3482975"/>
            </a:xfrm>
            <a:custGeom>
              <a:avLst/>
              <a:gdLst>
                <a:gd name="T0" fmla="*/ 97 w 9549"/>
                <a:gd name="T1" fmla="*/ 0 h 4700"/>
                <a:gd name="T2" fmla="*/ 9452 w 9549"/>
                <a:gd name="T3" fmla="*/ 0 h 4700"/>
                <a:gd name="T4" fmla="*/ 9549 w 9549"/>
                <a:gd name="T5" fmla="*/ 97 h 4700"/>
                <a:gd name="T6" fmla="*/ 9549 w 9549"/>
                <a:gd name="T7" fmla="*/ 4603 h 4700"/>
                <a:gd name="T8" fmla="*/ 9452 w 9549"/>
                <a:gd name="T9" fmla="*/ 4700 h 4700"/>
                <a:gd name="T10" fmla="*/ 97 w 9549"/>
                <a:gd name="T11" fmla="*/ 4700 h 4700"/>
                <a:gd name="T12" fmla="*/ 0 w 9549"/>
                <a:gd name="T13" fmla="*/ 4603 h 4700"/>
                <a:gd name="T14" fmla="*/ 0 w 9549"/>
                <a:gd name="T15" fmla="*/ 97 h 4700"/>
                <a:gd name="T16" fmla="*/ 97 w 9549"/>
                <a:gd name="T17" fmla="*/ 0 h 4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549" h="4700">
                  <a:moveTo>
                    <a:pt x="97" y="0"/>
                  </a:moveTo>
                  <a:lnTo>
                    <a:pt x="9452" y="0"/>
                  </a:lnTo>
                  <a:cubicBezTo>
                    <a:pt x="9505" y="0"/>
                    <a:pt x="9549" y="43"/>
                    <a:pt x="9549" y="97"/>
                  </a:cubicBezTo>
                  <a:lnTo>
                    <a:pt x="9549" y="4603"/>
                  </a:lnTo>
                  <a:cubicBezTo>
                    <a:pt x="9549" y="4656"/>
                    <a:pt x="9505" y="4700"/>
                    <a:pt x="9452" y="4700"/>
                  </a:cubicBezTo>
                  <a:lnTo>
                    <a:pt x="97" y="4700"/>
                  </a:lnTo>
                  <a:cubicBezTo>
                    <a:pt x="44" y="4700"/>
                    <a:pt x="0" y="4656"/>
                    <a:pt x="0" y="4603"/>
                  </a:cubicBezTo>
                  <a:lnTo>
                    <a:pt x="0" y="97"/>
                  </a:lnTo>
                  <a:cubicBezTo>
                    <a:pt x="0" y="43"/>
                    <a:pt x="44" y="0"/>
                    <a:pt x="97" y="0"/>
                  </a:cubicBezTo>
                  <a:close/>
                </a:path>
              </a:pathLst>
            </a:custGeom>
            <a:gradFill flip="none" rotWithShape="1">
              <a:gsLst>
                <a:gs pos="4500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18000000" scaled="0"/>
              <a:tileRect/>
            </a:gradFill>
            <a:ln w="6350"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/>
                  </a:gs>
                </a:gsLst>
                <a:lin ang="17400000" scaled="0"/>
              </a:gradFill>
            </a:ln>
            <a:effectLst>
              <a:outerShdw blurRad="152400" dist="38100" dir="8100000" algn="tr" rotWithShape="0">
                <a:prstClr val="black">
                  <a:alpha val="34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4" name="Freeform 8"/>
            <p:cNvSpPr/>
            <p:nvPr/>
          </p:nvSpPr>
          <p:spPr bwMode="auto">
            <a:xfrm>
              <a:off x="7851825" y="4077295"/>
              <a:ext cx="579437" cy="579438"/>
            </a:xfrm>
            <a:custGeom>
              <a:avLst/>
              <a:gdLst>
                <a:gd name="T0" fmla="*/ 782 w 782"/>
                <a:gd name="T1" fmla="*/ 0 h 782"/>
                <a:gd name="T2" fmla="*/ 782 w 782"/>
                <a:gd name="T3" fmla="*/ 685 h 782"/>
                <a:gd name="T4" fmla="*/ 685 w 782"/>
                <a:gd name="T5" fmla="*/ 782 h 782"/>
                <a:gd name="T6" fmla="*/ 0 w 782"/>
                <a:gd name="T7" fmla="*/ 782 h 782"/>
                <a:gd name="T8" fmla="*/ 782 w 782"/>
                <a:gd name="T9" fmla="*/ 0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2" h="782">
                  <a:moveTo>
                    <a:pt x="782" y="0"/>
                  </a:moveTo>
                  <a:lnTo>
                    <a:pt x="782" y="685"/>
                  </a:lnTo>
                  <a:cubicBezTo>
                    <a:pt x="782" y="738"/>
                    <a:pt x="738" y="782"/>
                    <a:pt x="685" y="782"/>
                  </a:cubicBezTo>
                  <a:lnTo>
                    <a:pt x="0" y="782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srgbClr val="FEAE0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5" name="Freeform 6"/>
          <p:cNvSpPr/>
          <p:nvPr/>
        </p:nvSpPr>
        <p:spPr bwMode="auto">
          <a:xfrm>
            <a:off x="1073671" y="699542"/>
            <a:ext cx="2422525" cy="193675"/>
          </a:xfrm>
          <a:custGeom>
            <a:avLst/>
            <a:gdLst>
              <a:gd name="T0" fmla="*/ 249 w 3270"/>
              <a:gd name="T1" fmla="*/ 261 h 261"/>
              <a:gd name="T2" fmla="*/ 3270 w 3270"/>
              <a:gd name="T3" fmla="*/ 261 h 261"/>
              <a:gd name="T4" fmla="*/ 3022 w 3270"/>
              <a:gd name="T5" fmla="*/ 0 h 261"/>
              <a:gd name="T6" fmla="*/ 0 w 3270"/>
              <a:gd name="T7" fmla="*/ 0 h 261"/>
              <a:gd name="T8" fmla="*/ 249 w 3270"/>
              <a:gd name="T9" fmla="*/ 261 h 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70" h="261">
                <a:moveTo>
                  <a:pt x="249" y="261"/>
                </a:moveTo>
                <a:lnTo>
                  <a:pt x="3270" y="261"/>
                </a:lnTo>
                <a:lnTo>
                  <a:pt x="3022" y="0"/>
                </a:lnTo>
                <a:lnTo>
                  <a:pt x="0" y="0"/>
                </a:lnTo>
                <a:lnTo>
                  <a:pt x="249" y="261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rgbClr val="FEAE0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Freeform 7"/>
          <p:cNvSpPr/>
          <p:nvPr/>
        </p:nvSpPr>
        <p:spPr bwMode="auto">
          <a:xfrm>
            <a:off x="1073671" y="699542"/>
            <a:ext cx="2238375" cy="1554163"/>
          </a:xfrm>
          <a:custGeom>
            <a:avLst/>
            <a:gdLst>
              <a:gd name="T0" fmla="*/ 3022 w 3022"/>
              <a:gd name="T1" fmla="*/ 0 h 2098"/>
              <a:gd name="T2" fmla="*/ 0 w 3022"/>
              <a:gd name="T3" fmla="*/ 0 h 2098"/>
              <a:gd name="T4" fmla="*/ 0 w 3022"/>
              <a:gd name="T5" fmla="*/ 2098 h 2098"/>
              <a:gd name="T6" fmla="*/ 2165 w 3022"/>
              <a:gd name="T7" fmla="*/ 2098 h 2098"/>
              <a:gd name="T8" fmla="*/ 3022 w 3022"/>
              <a:gd name="T9" fmla="*/ 0 h 20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22" h="2098">
                <a:moveTo>
                  <a:pt x="3022" y="0"/>
                </a:moveTo>
                <a:lnTo>
                  <a:pt x="0" y="0"/>
                </a:lnTo>
                <a:lnTo>
                  <a:pt x="0" y="2098"/>
                </a:lnTo>
                <a:lnTo>
                  <a:pt x="2165" y="2098"/>
                </a:lnTo>
                <a:lnTo>
                  <a:pt x="3022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rgbClr val="FEAE0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Freeform 9"/>
          <p:cNvSpPr>
            <a:spLocks noEditPoints="1"/>
          </p:cNvSpPr>
          <p:nvPr/>
        </p:nvSpPr>
        <p:spPr bwMode="auto">
          <a:xfrm>
            <a:off x="7966596" y="4130130"/>
            <a:ext cx="198437" cy="198438"/>
          </a:xfrm>
          <a:custGeom>
            <a:avLst/>
            <a:gdLst>
              <a:gd name="T0" fmla="*/ 146 w 268"/>
              <a:gd name="T1" fmla="*/ 226 h 268"/>
              <a:gd name="T2" fmla="*/ 125 w 268"/>
              <a:gd name="T3" fmla="*/ 209 h 268"/>
              <a:gd name="T4" fmla="*/ 177 w 268"/>
              <a:gd name="T5" fmla="*/ 148 h 268"/>
              <a:gd name="T6" fmla="*/ 43 w 268"/>
              <a:gd name="T7" fmla="*/ 148 h 268"/>
              <a:gd name="T8" fmla="*/ 43 w 268"/>
              <a:gd name="T9" fmla="*/ 120 h 268"/>
              <a:gd name="T10" fmla="*/ 177 w 268"/>
              <a:gd name="T11" fmla="*/ 120 h 268"/>
              <a:gd name="T12" fmla="*/ 125 w 268"/>
              <a:gd name="T13" fmla="*/ 60 h 268"/>
              <a:gd name="T14" fmla="*/ 146 w 268"/>
              <a:gd name="T15" fmla="*/ 42 h 268"/>
              <a:gd name="T16" fmla="*/ 224 w 268"/>
              <a:gd name="T17" fmla="*/ 134 h 268"/>
              <a:gd name="T18" fmla="*/ 146 w 268"/>
              <a:gd name="T19" fmla="*/ 226 h 268"/>
              <a:gd name="T20" fmla="*/ 134 w 268"/>
              <a:gd name="T21" fmla="*/ 0 h 268"/>
              <a:gd name="T22" fmla="*/ 268 w 268"/>
              <a:gd name="T23" fmla="*/ 134 h 268"/>
              <a:gd name="T24" fmla="*/ 134 w 268"/>
              <a:gd name="T25" fmla="*/ 268 h 268"/>
              <a:gd name="T26" fmla="*/ 0 w 268"/>
              <a:gd name="T27" fmla="*/ 134 h 268"/>
              <a:gd name="T28" fmla="*/ 134 w 268"/>
              <a:gd name="T29" fmla="*/ 0 h 268"/>
              <a:gd name="T30" fmla="*/ 134 w 268"/>
              <a:gd name="T31" fmla="*/ 17 h 268"/>
              <a:gd name="T32" fmla="*/ 250 w 268"/>
              <a:gd name="T33" fmla="*/ 134 h 268"/>
              <a:gd name="T34" fmla="*/ 134 w 268"/>
              <a:gd name="T35" fmla="*/ 251 h 268"/>
              <a:gd name="T36" fmla="*/ 17 w 268"/>
              <a:gd name="T37" fmla="*/ 134 h 268"/>
              <a:gd name="T38" fmla="*/ 134 w 268"/>
              <a:gd name="T39" fmla="*/ 17 h 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68" h="268">
                <a:moveTo>
                  <a:pt x="146" y="226"/>
                </a:moveTo>
                <a:lnTo>
                  <a:pt x="125" y="209"/>
                </a:lnTo>
                <a:lnTo>
                  <a:pt x="177" y="148"/>
                </a:lnTo>
                <a:lnTo>
                  <a:pt x="43" y="148"/>
                </a:lnTo>
                <a:lnTo>
                  <a:pt x="43" y="120"/>
                </a:lnTo>
                <a:lnTo>
                  <a:pt x="177" y="120"/>
                </a:lnTo>
                <a:lnTo>
                  <a:pt x="125" y="60"/>
                </a:lnTo>
                <a:lnTo>
                  <a:pt x="146" y="42"/>
                </a:lnTo>
                <a:lnTo>
                  <a:pt x="224" y="134"/>
                </a:lnTo>
                <a:lnTo>
                  <a:pt x="146" y="226"/>
                </a:lnTo>
                <a:close/>
                <a:moveTo>
                  <a:pt x="134" y="0"/>
                </a:moveTo>
                <a:cubicBezTo>
                  <a:pt x="208" y="0"/>
                  <a:pt x="268" y="60"/>
                  <a:pt x="268" y="134"/>
                </a:cubicBezTo>
                <a:cubicBezTo>
                  <a:pt x="268" y="208"/>
                  <a:pt x="208" y="268"/>
                  <a:pt x="134" y="268"/>
                </a:cubicBezTo>
                <a:cubicBezTo>
                  <a:pt x="60" y="268"/>
                  <a:pt x="0" y="208"/>
                  <a:pt x="0" y="134"/>
                </a:cubicBezTo>
                <a:cubicBezTo>
                  <a:pt x="0" y="60"/>
                  <a:pt x="60" y="0"/>
                  <a:pt x="134" y="0"/>
                </a:cubicBezTo>
                <a:close/>
                <a:moveTo>
                  <a:pt x="134" y="17"/>
                </a:moveTo>
                <a:cubicBezTo>
                  <a:pt x="198" y="17"/>
                  <a:pt x="250" y="70"/>
                  <a:pt x="250" y="134"/>
                </a:cubicBezTo>
                <a:cubicBezTo>
                  <a:pt x="250" y="199"/>
                  <a:pt x="198" y="251"/>
                  <a:pt x="134" y="251"/>
                </a:cubicBezTo>
                <a:cubicBezTo>
                  <a:pt x="69" y="251"/>
                  <a:pt x="17" y="199"/>
                  <a:pt x="17" y="134"/>
                </a:cubicBezTo>
                <a:cubicBezTo>
                  <a:pt x="17" y="70"/>
                  <a:pt x="69" y="17"/>
                  <a:pt x="134" y="1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rgbClr val="FEAE0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83547" y="864839"/>
            <a:ext cx="6987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0" dirty="0">
                <a:solidFill>
                  <a:srgbClr val="F8F8F8"/>
                </a:solidFill>
                <a:latin typeface="微软雅黑" panose="020B0503020204020204" charset="-122"/>
                <a:ea typeface="微软雅黑" panose="020B0503020204020204" charset="-122"/>
              </a:rPr>
              <a:t>3</a:t>
            </a:r>
            <a:endParaRPr lang="zh-CN" altLang="en-US" sz="8000" b="1" dirty="0">
              <a:solidFill>
                <a:srgbClr val="F8F8F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72281" y="1247849"/>
            <a:ext cx="4038847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C00000"/>
                </a:solidFill>
                <a:sym typeface="+mn-ea"/>
              </a:rPr>
              <a:t>远程仓库</a:t>
            </a:r>
            <a:r>
              <a:rPr lang="en-US" altLang="zh-CN" sz="3200" dirty="0" err="1" smtClean="0">
                <a:solidFill>
                  <a:srgbClr val="C00000"/>
                </a:solidFill>
                <a:sym typeface="+mn-ea"/>
              </a:rPr>
              <a:t>github</a:t>
            </a:r>
            <a:endParaRPr lang="zh-CN" altLang="en-US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1164213" y="1580206"/>
            <a:ext cx="566502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spAutoFit/>
          </a:bodyPr>
          <a:lstStyle/>
          <a:p>
            <a:pPr>
              <a:buFontTx/>
              <a:buNone/>
            </a:pPr>
            <a:r>
              <a:rPr lang="zh-CN" altLang="zh-CN" sz="2300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Part</a:t>
            </a:r>
            <a:endParaRPr lang="zh-CN" altLang="zh-CN" dirty="0">
              <a:solidFill>
                <a:srgbClr val="FEAE0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12046" y="2188278"/>
            <a:ext cx="4276204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rPr>
              <a:t>◎ </a:t>
            </a:r>
            <a:r>
              <a:rPr lang="zh-CN" altLang="en-US" dirty="0" smtClean="0"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rPr>
              <a:t>创建远程仓库</a:t>
            </a:r>
            <a:endParaRPr lang="zh-CN" altLang="en-US" dirty="0">
              <a:solidFill>
                <a:srgbClr val="2B2A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312046" y="2663755"/>
            <a:ext cx="4572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en-US" altLang="zh-CN" dirty="0" smtClean="0"/>
              <a:t>◎ </a:t>
            </a:r>
            <a:r>
              <a:rPr lang="en-US" altLang="zh-CN" dirty="0" err="1" smtClean="0"/>
              <a:t>github</a:t>
            </a:r>
            <a:r>
              <a:rPr lang="zh-CN" altLang="en-US" dirty="0" smtClean="0"/>
              <a:t>上配置密钥</a:t>
            </a:r>
            <a:endParaRPr lang="en-US" altLang="zh-CN" dirty="0"/>
          </a:p>
        </p:txBody>
      </p:sp>
      <p:sp>
        <p:nvSpPr>
          <p:cNvPr id="16" name="文本框 15"/>
          <p:cNvSpPr txBox="1"/>
          <p:nvPr/>
        </p:nvSpPr>
        <p:spPr>
          <a:xfrm>
            <a:off x="3312046" y="3134251"/>
            <a:ext cx="4572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en-US" altLang="zh-CN" dirty="0"/>
              <a:t>◎ </a:t>
            </a:r>
            <a:r>
              <a:rPr lang="zh-CN" altLang="en-US" dirty="0" smtClean="0"/>
              <a:t>常用远程仓库命令</a:t>
            </a:r>
            <a:endParaRPr lang="en-US" altLang="zh-CN" dirty="0"/>
          </a:p>
        </p:txBody>
      </p:sp>
      <p:sp>
        <p:nvSpPr>
          <p:cNvPr id="11" name="文本框 10"/>
          <p:cNvSpPr txBox="1"/>
          <p:nvPr/>
        </p:nvSpPr>
        <p:spPr>
          <a:xfrm>
            <a:off x="3312046" y="3626376"/>
            <a:ext cx="4572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en-US" altLang="zh-CN" dirty="0"/>
              <a:t>◎ </a:t>
            </a:r>
            <a:r>
              <a:rPr lang="zh-CN" altLang="en-US" dirty="0" smtClean="0"/>
              <a:t>解决文件冲突</a:t>
            </a:r>
            <a:endParaRPr lang="en-US" altLang="zh-CN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8000">
        <p:checker/>
      </p:transition>
    </mc:Choice>
    <mc:Fallback xmlns="">
      <p:transition spd="slow" advClick="0" advTm="8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/>
      <p:bldP spid="9" grpId="0"/>
      <p:bldP spid="10" grpId="0"/>
      <p:bldP spid="12" grpId="0"/>
      <p:bldP spid="15" grpId="0"/>
      <p:bldP spid="16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163841" y="893535"/>
            <a:ext cx="7072312" cy="3482975"/>
            <a:chOff x="1358950" y="1173758"/>
            <a:chExt cx="7072312" cy="3482975"/>
          </a:xfrm>
        </p:grpSpPr>
        <p:sp>
          <p:nvSpPr>
            <p:cNvPr id="3" name="Freeform 5"/>
            <p:cNvSpPr/>
            <p:nvPr/>
          </p:nvSpPr>
          <p:spPr bwMode="auto">
            <a:xfrm>
              <a:off x="1358950" y="1173758"/>
              <a:ext cx="7072312" cy="3482975"/>
            </a:xfrm>
            <a:custGeom>
              <a:avLst/>
              <a:gdLst>
                <a:gd name="T0" fmla="*/ 97 w 9549"/>
                <a:gd name="T1" fmla="*/ 0 h 4700"/>
                <a:gd name="T2" fmla="*/ 9452 w 9549"/>
                <a:gd name="T3" fmla="*/ 0 h 4700"/>
                <a:gd name="T4" fmla="*/ 9549 w 9549"/>
                <a:gd name="T5" fmla="*/ 97 h 4700"/>
                <a:gd name="T6" fmla="*/ 9549 w 9549"/>
                <a:gd name="T7" fmla="*/ 4603 h 4700"/>
                <a:gd name="T8" fmla="*/ 9452 w 9549"/>
                <a:gd name="T9" fmla="*/ 4700 h 4700"/>
                <a:gd name="T10" fmla="*/ 97 w 9549"/>
                <a:gd name="T11" fmla="*/ 4700 h 4700"/>
                <a:gd name="T12" fmla="*/ 0 w 9549"/>
                <a:gd name="T13" fmla="*/ 4603 h 4700"/>
                <a:gd name="T14" fmla="*/ 0 w 9549"/>
                <a:gd name="T15" fmla="*/ 97 h 4700"/>
                <a:gd name="T16" fmla="*/ 97 w 9549"/>
                <a:gd name="T17" fmla="*/ 0 h 4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549" h="4700">
                  <a:moveTo>
                    <a:pt x="97" y="0"/>
                  </a:moveTo>
                  <a:lnTo>
                    <a:pt x="9452" y="0"/>
                  </a:lnTo>
                  <a:cubicBezTo>
                    <a:pt x="9505" y="0"/>
                    <a:pt x="9549" y="43"/>
                    <a:pt x="9549" y="97"/>
                  </a:cubicBezTo>
                  <a:lnTo>
                    <a:pt x="9549" y="4603"/>
                  </a:lnTo>
                  <a:cubicBezTo>
                    <a:pt x="9549" y="4656"/>
                    <a:pt x="9505" y="4700"/>
                    <a:pt x="9452" y="4700"/>
                  </a:cubicBezTo>
                  <a:lnTo>
                    <a:pt x="97" y="4700"/>
                  </a:lnTo>
                  <a:cubicBezTo>
                    <a:pt x="44" y="4700"/>
                    <a:pt x="0" y="4656"/>
                    <a:pt x="0" y="4603"/>
                  </a:cubicBezTo>
                  <a:lnTo>
                    <a:pt x="0" y="97"/>
                  </a:lnTo>
                  <a:cubicBezTo>
                    <a:pt x="0" y="43"/>
                    <a:pt x="44" y="0"/>
                    <a:pt x="97" y="0"/>
                  </a:cubicBezTo>
                  <a:close/>
                </a:path>
              </a:pathLst>
            </a:custGeom>
            <a:gradFill flip="none" rotWithShape="1">
              <a:gsLst>
                <a:gs pos="4500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18000000" scaled="0"/>
              <a:tileRect/>
            </a:gradFill>
            <a:ln w="6350"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/>
                  </a:gs>
                </a:gsLst>
                <a:lin ang="17400000" scaled="0"/>
              </a:gradFill>
            </a:ln>
            <a:effectLst>
              <a:outerShdw blurRad="152400" dist="38100" dir="8100000" algn="tr" rotWithShape="0">
                <a:prstClr val="black">
                  <a:alpha val="34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4" name="Freeform 8"/>
            <p:cNvSpPr/>
            <p:nvPr/>
          </p:nvSpPr>
          <p:spPr bwMode="auto">
            <a:xfrm>
              <a:off x="7851825" y="4077295"/>
              <a:ext cx="579437" cy="579438"/>
            </a:xfrm>
            <a:custGeom>
              <a:avLst/>
              <a:gdLst>
                <a:gd name="T0" fmla="*/ 782 w 782"/>
                <a:gd name="T1" fmla="*/ 0 h 782"/>
                <a:gd name="T2" fmla="*/ 782 w 782"/>
                <a:gd name="T3" fmla="*/ 685 h 782"/>
                <a:gd name="T4" fmla="*/ 685 w 782"/>
                <a:gd name="T5" fmla="*/ 782 h 782"/>
                <a:gd name="T6" fmla="*/ 0 w 782"/>
                <a:gd name="T7" fmla="*/ 782 h 782"/>
                <a:gd name="T8" fmla="*/ 782 w 782"/>
                <a:gd name="T9" fmla="*/ 0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2" h="782">
                  <a:moveTo>
                    <a:pt x="782" y="0"/>
                  </a:moveTo>
                  <a:lnTo>
                    <a:pt x="782" y="685"/>
                  </a:lnTo>
                  <a:cubicBezTo>
                    <a:pt x="782" y="738"/>
                    <a:pt x="738" y="782"/>
                    <a:pt x="685" y="782"/>
                  </a:cubicBezTo>
                  <a:lnTo>
                    <a:pt x="0" y="782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srgbClr val="FEAE0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5" name="Freeform 6"/>
          <p:cNvSpPr/>
          <p:nvPr/>
        </p:nvSpPr>
        <p:spPr bwMode="auto">
          <a:xfrm>
            <a:off x="1073671" y="699542"/>
            <a:ext cx="2422525" cy="193675"/>
          </a:xfrm>
          <a:custGeom>
            <a:avLst/>
            <a:gdLst>
              <a:gd name="T0" fmla="*/ 249 w 3270"/>
              <a:gd name="T1" fmla="*/ 261 h 261"/>
              <a:gd name="T2" fmla="*/ 3270 w 3270"/>
              <a:gd name="T3" fmla="*/ 261 h 261"/>
              <a:gd name="T4" fmla="*/ 3022 w 3270"/>
              <a:gd name="T5" fmla="*/ 0 h 261"/>
              <a:gd name="T6" fmla="*/ 0 w 3270"/>
              <a:gd name="T7" fmla="*/ 0 h 261"/>
              <a:gd name="T8" fmla="*/ 249 w 3270"/>
              <a:gd name="T9" fmla="*/ 261 h 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70" h="261">
                <a:moveTo>
                  <a:pt x="249" y="261"/>
                </a:moveTo>
                <a:lnTo>
                  <a:pt x="3270" y="261"/>
                </a:lnTo>
                <a:lnTo>
                  <a:pt x="3022" y="0"/>
                </a:lnTo>
                <a:lnTo>
                  <a:pt x="0" y="0"/>
                </a:lnTo>
                <a:lnTo>
                  <a:pt x="249" y="261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rgbClr val="FEAE0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Freeform 7"/>
          <p:cNvSpPr/>
          <p:nvPr/>
        </p:nvSpPr>
        <p:spPr bwMode="auto">
          <a:xfrm>
            <a:off x="1073671" y="699542"/>
            <a:ext cx="2238375" cy="1554163"/>
          </a:xfrm>
          <a:custGeom>
            <a:avLst/>
            <a:gdLst>
              <a:gd name="T0" fmla="*/ 3022 w 3022"/>
              <a:gd name="T1" fmla="*/ 0 h 2098"/>
              <a:gd name="T2" fmla="*/ 0 w 3022"/>
              <a:gd name="T3" fmla="*/ 0 h 2098"/>
              <a:gd name="T4" fmla="*/ 0 w 3022"/>
              <a:gd name="T5" fmla="*/ 2098 h 2098"/>
              <a:gd name="T6" fmla="*/ 2165 w 3022"/>
              <a:gd name="T7" fmla="*/ 2098 h 2098"/>
              <a:gd name="T8" fmla="*/ 3022 w 3022"/>
              <a:gd name="T9" fmla="*/ 0 h 20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22" h="2098">
                <a:moveTo>
                  <a:pt x="3022" y="0"/>
                </a:moveTo>
                <a:lnTo>
                  <a:pt x="0" y="0"/>
                </a:lnTo>
                <a:lnTo>
                  <a:pt x="0" y="2098"/>
                </a:lnTo>
                <a:lnTo>
                  <a:pt x="2165" y="2098"/>
                </a:lnTo>
                <a:lnTo>
                  <a:pt x="3022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rgbClr val="FEAE0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Freeform 9"/>
          <p:cNvSpPr>
            <a:spLocks noEditPoints="1"/>
          </p:cNvSpPr>
          <p:nvPr/>
        </p:nvSpPr>
        <p:spPr bwMode="auto">
          <a:xfrm>
            <a:off x="7966596" y="4130130"/>
            <a:ext cx="198437" cy="198438"/>
          </a:xfrm>
          <a:custGeom>
            <a:avLst/>
            <a:gdLst>
              <a:gd name="T0" fmla="*/ 146 w 268"/>
              <a:gd name="T1" fmla="*/ 226 h 268"/>
              <a:gd name="T2" fmla="*/ 125 w 268"/>
              <a:gd name="T3" fmla="*/ 209 h 268"/>
              <a:gd name="T4" fmla="*/ 177 w 268"/>
              <a:gd name="T5" fmla="*/ 148 h 268"/>
              <a:gd name="T6" fmla="*/ 43 w 268"/>
              <a:gd name="T7" fmla="*/ 148 h 268"/>
              <a:gd name="T8" fmla="*/ 43 w 268"/>
              <a:gd name="T9" fmla="*/ 120 h 268"/>
              <a:gd name="T10" fmla="*/ 177 w 268"/>
              <a:gd name="T11" fmla="*/ 120 h 268"/>
              <a:gd name="T12" fmla="*/ 125 w 268"/>
              <a:gd name="T13" fmla="*/ 60 h 268"/>
              <a:gd name="T14" fmla="*/ 146 w 268"/>
              <a:gd name="T15" fmla="*/ 42 h 268"/>
              <a:gd name="T16" fmla="*/ 224 w 268"/>
              <a:gd name="T17" fmla="*/ 134 h 268"/>
              <a:gd name="T18" fmla="*/ 146 w 268"/>
              <a:gd name="T19" fmla="*/ 226 h 268"/>
              <a:gd name="T20" fmla="*/ 134 w 268"/>
              <a:gd name="T21" fmla="*/ 0 h 268"/>
              <a:gd name="T22" fmla="*/ 268 w 268"/>
              <a:gd name="T23" fmla="*/ 134 h 268"/>
              <a:gd name="T24" fmla="*/ 134 w 268"/>
              <a:gd name="T25" fmla="*/ 268 h 268"/>
              <a:gd name="T26" fmla="*/ 0 w 268"/>
              <a:gd name="T27" fmla="*/ 134 h 268"/>
              <a:gd name="T28" fmla="*/ 134 w 268"/>
              <a:gd name="T29" fmla="*/ 0 h 268"/>
              <a:gd name="T30" fmla="*/ 134 w 268"/>
              <a:gd name="T31" fmla="*/ 17 h 268"/>
              <a:gd name="T32" fmla="*/ 250 w 268"/>
              <a:gd name="T33" fmla="*/ 134 h 268"/>
              <a:gd name="T34" fmla="*/ 134 w 268"/>
              <a:gd name="T35" fmla="*/ 251 h 268"/>
              <a:gd name="T36" fmla="*/ 17 w 268"/>
              <a:gd name="T37" fmla="*/ 134 h 268"/>
              <a:gd name="T38" fmla="*/ 134 w 268"/>
              <a:gd name="T39" fmla="*/ 17 h 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68" h="268">
                <a:moveTo>
                  <a:pt x="146" y="226"/>
                </a:moveTo>
                <a:lnTo>
                  <a:pt x="125" y="209"/>
                </a:lnTo>
                <a:lnTo>
                  <a:pt x="177" y="148"/>
                </a:lnTo>
                <a:lnTo>
                  <a:pt x="43" y="148"/>
                </a:lnTo>
                <a:lnTo>
                  <a:pt x="43" y="120"/>
                </a:lnTo>
                <a:lnTo>
                  <a:pt x="177" y="120"/>
                </a:lnTo>
                <a:lnTo>
                  <a:pt x="125" y="60"/>
                </a:lnTo>
                <a:lnTo>
                  <a:pt x="146" y="42"/>
                </a:lnTo>
                <a:lnTo>
                  <a:pt x="224" y="134"/>
                </a:lnTo>
                <a:lnTo>
                  <a:pt x="146" y="226"/>
                </a:lnTo>
                <a:close/>
                <a:moveTo>
                  <a:pt x="134" y="0"/>
                </a:moveTo>
                <a:cubicBezTo>
                  <a:pt x="208" y="0"/>
                  <a:pt x="268" y="60"/>
                  <a:pt x="268" y="134"/>
                </a:cubicBezTo>
                <a:cubicBezTo>
                  <a:pt x="268" y="208"/>
                  <a:pt x="208" y="268"/>
                  <a:pt x="134" y="268"/>
                </a:cubicBezTo>
                <a:cubicBezTo>
                  <a:pt x="60" y="268"/>
                  <a:pt x="0" y="208"/>
                  <a:pt x="0" y="134"/>
                </a:cubicBezTo>
                <a:cubicBezTo>
                  <a:pt x="0" y="60"/>
                  <a:pt x="60" y="0"/>
                  <a:pt x="134" y="0"/>
                </a:cubicBezTo>
                <a:close/>
                <a:moveTo>
                  <a:pt x="134" y="17"/>
                </a:moveTo>
                <a:cubicBezTo>
                  <a:pt x="198" y="17"/>
                  <a:pt x="250" y="70"/>
                  <a:pt x="250" y="134"/>
                </a:cubicBezTo>
                <a:cubicBezTo>
                  <a:pt x="250" y="199"/>
                  <a:pt x="198" y="251"/>
                  <a:pt x="134" y="251"/>
                </a:cubicBezTo>
                <a:cubicBezTo>
                  <a:pt x="69" y="251"/>
                  <a:pt x="17" y="199"/>
                  <a:pt x="17" y="134"/>
                </a:cubicBezTo>
                <a:cubicBezTo>
                  <a:pt x="17" y="70"/>
                  <a:pt x="69" y="17"/>
                  <a:pt x="134" y="1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rgbClr val="FEAE0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83547" y="864839"/>
            <a:ext cx="6987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0" dirty="0">
                <a:solidFill>
                  <a:srgbClr val="F8F8F8"/>
                </a:solidFill>
                <a:latin typeface="微软雅黑" panose="020B0503020204020204" charset="-122"/>
                <a:ea typeface="微软雅黑" panose="020B0503020204020204" charset="-122"/>
              </a:rPr>
              <a:t>4</a:t>
            </a:r>
            <a:endParaRPr lang="zh-CN" altLang="en-US" sz="8000" b="1" dirty="0">
              <a:solidFill>
                <a:srgbClr val="F8F8F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95761" y="1264949"/>
            <a:ext cx="4038847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err="1">
                <a:solidFill>
                  <a:srgbClr val="C00000"/>
                </a:solidFill>
                <a:sym typeface="+mn-ea"/>
              </a:rPr>
              <a:t>Git</a:t>
            </a:r>
            <a:r>
              <a:rPr lang="zh-CN" altLang="en-US" sz="3200" dirty="0">
                <a:solidFill>
                  <a:srgbClr val="C00000"/>
                </a:solidFill>
                <a:sym typeface="+mn-ea"/>
              </a:rPr>
              <a:t>的分支和标签管理</a:t>
            </a:r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1164213" y="1580206"/>
            <a:ext cx="566502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spAutoFit/>
          </a:bodyPr>
          <a:lstStyle/>
          <a:p>
            <a:pPr>
              <a:buFontTx/>
              <a:buNone/>
            </a:pPr>
            <a:r>
              <a:rPr lang="zh-CN" altLang="zh-CN" sz="2300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Part</a:t>
            </a:r>
            <a:endParaRPr lang="zh-CN" altLang="zh-CN" dirty="0">
              <a:solidFill>
                <a:srgbClr val="FEAE0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12046" y="2188278"/>
            <a:ext cx="4276204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rPr>
              <a:t>◎ </a:t>
            </a:r>
            <a:r>
              <a:rPr lang="en-US" altLang="zh-CN" dirty="0" err="1" smtClean="0"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rPr>
              <a:t>git</a:t>
            </a:r>
            <a:r>
              <a:rPr lang="zh-CN" altLang="en-US" dirty="0" smtClean="0"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rPr>
              <a:t>对分支的管理</a:t>
            </a:r>
            <a:endParaRPr lang="zh-CN" altLang="en-US" dirty="0">
              <a:solidFill>
                <a:srgbClr val="2B2A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312046" y="2663755"/>
            <a:ext cx="4572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en-US" altLang="zh-CN" dirty="0"/>
              <a:t>◎ </a:t>
            </a:r>
            <a:r>
              <a:rPr lang="en-US" altLang="zh-CN" dirty="0" err="1" smtClean="0"/>
              <a:t>git</a:t>
            </a:r>
            <a:r>
              <a:rPr lang="zh-CN" altLang="en-US" dirty="0" smtClean="0"/>
              <a:t>对标签的管理</a:t>
            </a:r>
            <a:endParaRPr lang="zh-CN" altLang="en-US" dirty="0"/>
          </a:p>
        </p:txBody>
      </p:sp>
      <p:sp>
        <p:nvSpPr>
          <p:cNvPr id="16" name="文本框 15"/>
          <p:cNvSpPr txBox="1"/>
          <p:nvPr/>
        </p:nvSpPr>
        <p:spPr>
          <a:xfrm>
            <a:off x="3312046" y="3134251"/>
            <a:ext cx="4572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en-US" altLang="zh-CN" dirty="0"/>
              <a:t>◎ </a:t>
            </a:r>
            <a:r>
              <a:rPr lang="en-US" altLang="zh-CN" dirty="0" smtClean="0"/>
              <a:t>ideal</a:t>
            </a:r>
            <a:r>
              <a:rPr lang="zh-CN" altLang="en-US" dirty="0" smtClean="0"/>
              <a:t>中使用</a:t>
            </a:r>
            <a:r>
              <a:rPr lang="en-US" altLang="zh-CN" dirty="0" err="1" smtClean="0"/>
              <a:t>git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8000">
        <p:comb/>
      </p:transition>
    </mc:Choice>
    <mc:Fallback xmlns="">
      <p:transition spd="slow" advClick="0" advTm="8000">
        <p:comb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/>
      <p:bldP spid="9" grpId="0"/>
      <p:bldP spid="10" grpId="0"/>
      <p:bldP spid="12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163841" y="893535"/>
            <a:ext cx="7072312" cy="3482975"/>
            <a:chOff x="1358950" y="1173758"/>
            <a:chExt cx="7072312" cy="3482975"/>
          </a:xfrm>
        </p:grpSpPr>
        <p:sp>
          <p:nvSpPr>
            <p:cNvPr id="3" name="Freeform 5"/>
            <p:cNvSpPr/>
            <p:nvPr/>
          </p:nvSpPr>
          <p:spPr bwMode="auto">
            <a:xfrm>
              <a:off x="1358950" y="1173758"/>
              <a:ext cx="7072312" cy="3482975"/>
            </a:xfrm>
            <a:custGeom>
              <a:avLst/>
              <a:gdLst>
                <a:gd name="T0" fmla="*/ 97 w 9549"/>
                <a:gd name="T1" fmla="*/ 0 h 4700"/>
                <a:gd name="T2" fmla="*/ 9452 w 9549"/>
                <a:gd name="T3" fmla="*/ 0 h 4700"/>
                <a:gd name="T4" fmla="*/ 9549 w 9549"/>
                <a:gd name="T5" fmla="*/ 97 h 4700"/>
                <a:gd name="T6" fmla="*/ 9549 w 9549"/>
                <a:gd name="T7" fmla="*/ 4603 h 4700"/>
                <a:gd name="T8" fmla="*/ 9452 w 9549"/>
                <a:gd name="T9" fmla="*/ 4700 h 4700"/>
                <a:gd name="T10" fmla="*/ 97 w 9549"/>
                <a:gd name="T11" fmla="*/ 4700 h 4700"/>
                <a:gd name="T12" fmla="*/ 0 w 9549"/>
                <a:gd name="T13" fmla="*/ 4603 h 4700"/>
                <a:gd name="T14" fmla="*/ 0 w 9549"/>
                <a:gd name="T15" fmla="*/ 97 h 4700"/>
                <a:gd name="T16" fmla="*/ 97 w 9549"/>
                <a:gd name="T17" fmla="*/ 0 h 4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549" h="4700">
                  <a:moveTo>
                    <a:pt x="97" y="0"/>
                  </a:moveTo>
                  <a:lnTo>
                    <a:pt x="9452" y="0"/>
                  </a:lnTo>
                  <a:cubicBezTo>
                    <a:pt x="9505" y="0"/>
                    <a:pt x="9549" y="43"/>
                    <a:pt x="9549" y="97"/>
                  </a:cubicBezTo>
                  <a:lnTo>
                    <a:pt x="9549" y="4603"/>
                  </a:lnTo>
                  <a:cubicBezTo>
                    <a:pt x="9549" y="4656"/>
                    <a:pt x="9505" y="4700"/>
                    <a:pt x="9452" y="4700"/>
                  </a:cubicBezTo>
                  <a:lnTo>
                    <a:pt x="97" y="4700"/>
                  </a:lnTo>
                  <a:cubicBezTo>
                    <a:pt x="44" y="4700"/>
                    <a:pt x="0" y="4656"/>
                    <a:pt x="0" y="4603"/>
                  </a:cubicBezTo>
                  <a:lnTo>
                    <a:pt x="0" y="97"/>
                  </a:lnTo>
                  <a:cubicBezTo>
                    <a:pt x="0" y="43"/>
                    <a:pt x="44" y="0"/>
                    <a:pt x="97" y="0"/>
                  </a:cubicBezTo>
                  <a:close/>
                </a:path>
              </a:pathLst>
            </a:custGeom>
            <a:gradFill flip="none" rotWithShape="1">
              <a:gsLst>
                <a:gs pos="4500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18000000" scaled="0"/>
              <a:tileRect/>
            </a:gradFill>
            <a:ln w="6350">
              <a:gradFill>
                <a:gsLst>
                  <a:gs pos="0">
                    <a:schemeClr val="bg1">
                      <a:lumMod val="85000"/>
                    </a:schemeClr>
                  </a:gs>
                  <a:gs pos="100000">
                    <a:schemeClr val="bg1"/>
                  </a:gs>
                </a:gsLst>
                <a:lin ang="17400000" scaled="0"/>
              </a:gradFill>
            </a:ln>
            <a:effectLst>
              <a:outerShdw blurRad="152400" dist="38100" dir="8100000" algn="tr" rotWithShape="0">
                <a:prstClr val="black">
                  <a:alpha val="34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4" name="Freeform 8"/>
            <p:cNvSpPr/>
            <p:nvPr/>
          </p:nvSpPr>
          <p:spPr bwMode="auto">
            <a:xfrm>
              <a:off x="7851825" y="4077295"/>
              <a:ext cx="579437" cy="579438"/>
            </a:xfrm>
            <a:custGeom>
              <a:avLst/>
              <a:gdLst>
                <a:gd name="T0" fmla="*/ 782 w 782"/>
                <a:gd name="T1" fmla="*/ 0 h 782"/>
                <a:gd name="T2" fmla="*/ 782 w 782"/>
                <a:gd name="T3" fmla="*/ 685 h 782"/>
                <a:gd name="T4" fmla="*/ 685 w 782"/>
                <a:gd name="T5" fmla="*/ 782 h 782"/>
                <a:gd name="T6" fmla="*/ 0 w 782"/>
                <a:gd name="T7" fmla="*/ 782 h 782"/>
                <a:gd name="T8" fmla="*/ 782 w 782"/>
                <a:gd name="T9" fmla="*/ 0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2" h="782">
                  <a:moveTo>
                    <a:pt x="782" y="0"/>
                  </a:moveTo>
                  <a:lnTo>
                    <a:pt x="782" y="685"/>
                  </a:lnTo>
                  <a:cubicBezTo>
                    <a:pt x="782" y="738"/>
                    <a:pt x="738" y="782"/>
                    <a:pt x="685" y="782"/>
                  </a:cubicBezTo>
                  <a:lnTo>
                    <a:pt x="0" y="782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srgbClr val="FEAE0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5" name="Freeform 6"/>
          <p:cNvSpPr/>
          <p:nvPr/>
        </p:nvSpPr>
        <p:spPr bwMode="auto">
          <a:xfrm>
            <a:off x="1073671" y="699542"/>
            <a:ext cx="2422525" cy="193675"/>
          </a:xfrm>
          <a:custGeom>
            <a:avLst/>
            <a:gdLst>
              <a:gd name="T0" fmla="*/ 249 w 3270"/>
              <a:gd name="T1" fmla="*/ 261 h 261"/>
              <a:gd name="T2" fmla="*/ 3270 w 3270"/>
              <a:gd name="T3" fmla="*/ 261 h 261"/>
              <a:gd name="T4" fmla="*/ 3022 w 3270"/>
              <a:gd name="T5" fmla="*/ 0 h 261"/>
              <a:gd name="T6" fmla="*/ 0 w 3270"/>
              <a:gd name="T7" fmla="*/ 0 h 261"/>
              <a:gd name="T8" fmla="*/ 249 w 3270"/>
              <a:gd name="T9" fmla="*/ 261 h 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70" h="261">
                <a:moveTo>
                  <a:pt x="249" y="261"/>
                </a:moveTo>
                <a:lnTo>
                  <a:pt x="3270" y="261"/>
                </a:lnTo>
                <a:lnTo>
                  <a:pt x="3022" y="0"/>
                </a:lnTo>
                <a:lnTo>
                  <a:pt x="0" y="0"/>
                </a:lnTo>
                <a:lnTo>
                  <a:pt x="249" y="261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rgbClr val="FEAE0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Freeform 7"/>
          <p:cNvSpPr/>
          <p:nvPr/>
        </p:nvSpPr>
        <p:spPr bwMode="auto">
          <a:xfrm>
            <a:off x="1073671" y="699542"/>
            <a:ext cx="2238375" cy="1554163"/>
          </a:xfrm>
          <a:custGeom>
            <a:avLst/>
            <a:gdLst>
              <a:gd name="T0" fmla="*/ 3022 w 3022"/>
              <a:gd name="T1" fmla="*/ 0 h 2098"/>
              <a:gd name="T2" fmla="*/ 0 w 3022"/>
              <a:gd name="T3" fmla="*/ 0 h 2098"/>
              <a:gd name="T4" fmla="*/ 0 w 3022"/>
              <a:gd name="T5" fmla="*/ 2098 h 2098"/>
              <a:gd name="T6" fmla="*/ 2165 w 3022"/>
              <a:gd name="T7" fmla="*/ 2098 h 2098"/>
              <a:gd name="T8" fmla="*/ 3022 w 3022"/>
              <a:gd name="T9" fmla="*/ 0 h 20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22" h="2098">
                <a:moveTo>
                  <a:pt x="3022" y="0"/>
                </a:moveTo>
                <a:lnTo>
                  <a:pt x="0" y="0"/>
                </a:lnTo>
                <a:lnTo>
                  <a:pt x="0" y="2098"/>
                </a:lnTo>
                <a:lnTo>
                  <a:pt x="2165" y="2098"/>
                </a:lnTo>
                <a:lnTo>
                  <a:pt x="3022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rgbClr val="FEAE0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Freeform 9"/>
          <p:cNvSpPr>
            <a:spLocks noEditPoints="1"/>
          </p:cNvSpPr>
          <p:nvPr/>
        </p:nvSpPr>
        <p:spPr bwMode="auto">
          <a:xfrm>
            <a:off x="7966596" y="4130130"/>
            <a:ext cx="198437" cy="198438"/>
          </a:xfrm>
          <a:custGeom>
            <a:avLst/>
            <a:gdLst>
              <a:gd name="T0" fmla="*/ 146 w 268"/>
              <a:gd name="T1" fmla="*/ 226 h 268"/>
              <a:gd name="T2" fmla="*/ 125 w 268"/>
              <a:gd name="T3" fmla="*/ 209 h 268"/>
              <a:gd name="T4" fmla="*/ 177 w 268"/>
              <a:gd name="T5" fmla="*/ 148 h 268"/>
              <a:gd name="T6" fmla="*/ 43 w 268"/>
              <a:gd name="T7" fmla="*/ 148 h 268"/>
              <a:gd name="T8" fmla="*/ 43 w 268"/>
              <a:gd name="T9" fmla="*/ 120 h 268"/>
              <a:gd name="T10" fmla="*/ 177 w 268"/>
              <a:gd name="T11" fmla="*/ 120 h 268"/>
              <a:gd name="T12" fmla="*/ 125 w 268"/>
              <a:gd name="T13" fmla="*/ 60 h 268"/>
              <a:gd name="T14" fmla="*/ 146 w 268"/>
              <a:gd name="T15" fmla="*/ 42 h 268"/>
              <a:gd name="T16" fmla="*/ 224 w 268"/>
              <a:gd name="T17" fmla="*/ 134 h 268"/>
              <a:gd name="T18" fmla="*/ 146 w 268"/>
              <a:gd name="T19" fmla="*/ 226 h 268"/>
              <a:gd name="T20" fmla="*/ 134 w 268"/>
              <a:gd name="T21" fmla="*/ 0 h 268"/>
              <a:gd name="T22" fmla="*/ 268 w 268"/>
              <a:gd name="T23" fmla="*/ 134 h 268"/>
              <a:gd name="T24" fmla="*/ 134 w 268"/>
              <a:gd name="T25" fmla="*/ 268 h 268"/>
              <a:gd name="T26" fmla="*/ 0 w 268"/>
              <a:gd name="T27" fmla="*/ 134 h 268"/>
              <a:gd name="T28" fmla="*/ 134 w 268"/>
              <a:gd name="T29" fmla="*/ 0 h 268"/>
              <a:gd name="T30" fmla="*/ 134 w 268"/>
              <a:gd name="T31" fmla="*/ 17 h 268"/>
              <a:gd name="T32" fmla="*/ 250 w 268"/>
              <a:gd name="T33" fmla="*/ 134 h 268"/>
              <a:gd name="T34" fmla="*/ 134 w 268"/>
              <a:gd name="T35" fmla="*/ 251 h 268"/>
              <a:gd name="T36" fmla="*/ 17 w 268"/>
              <a:gd name="T37" fmla="*/ 134 h 268"/>
              <a:gd name="T38" fmla="*/ 134 w 268"/>
              <a:gd name="T39" fmla="*/ 17 h 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68" h="268">
                <a:moveTo>
                  <a:pt x="146" y="226"/>
                </a:moveTo>
                <a:lnTo>
                  <a:pt x="125" y="209"/>
                </a:lnTo>
                <a:lnTo>
                  <a:pt x="177" y="148"/>
                </a:lnTo>
                <a:lnTo>
                  <a:pt x="43" y="148"/>
                </a:lnTo>
                <a:lnTo>
                  <a:pt x="43" y="120"/>
                </a:lnTo>
                <a:lnTo>
                  <a:pt x="177" y="120"/>
                </a:lnTo>
                <a:lnTo>
                  <a:pt x="125" y="60"/>
                </a:lnTo>
                <a:lnTo>
                  <a:pt x="146" y="42"/>
                </a:lnTo>
                <a:lnTo>
                  <a:pt x="224" y="134"/>
                </a:lnTo>
                <a:lnTo>
                  <a:pt x="146" y="226"/>
                </a:lnTo>
                <a:close/>
                <a:moveTo>
                  <a:pt x="134" y="0"/>
                </a:moveTo>
                <a:cubicBezTo>
                  <a:pt x="208" y="0"/>
                  <a:pt x="268" y="60"/>
                  <a:pt x="268" y="134"/>
                </a:cubicBezTo>
                <a:cubicBezTo>
                  <a:pt x="268" y="208"/>
                  <a:pt x="208" y="268"/>
                  <a:pt x="134" y="268"/>
                </a:cubicBezTo>
                <a:cubicBezTo>
                  <a:pt x="60" y="268"/>
                  <a:pt x="0" y="208"/>
                  <a:pt x="0" y="134"/>
                </a:cubicBezTo>
                <a:cubicBezTo>
                  <a:pt x="0" y="60"/>
                  <a:pt x="60" y="0"/>
                  <a:pt x="134" y="0"/>
                </a:cubicBezTo>
                <a:close/>
                <a:moveTo>
                  <a:pt x="134" y="17"/>
                </a:moveTo>
                <a:cubicBezTo>
                  <a:pt x="198" y="17"/>
                  <a:pt x="250" y="70"/>
                  <a:pt x="250" y="134"/>
                </a:cubicBezTo>
                <a:cubicBezTo>
                  <a:pt x="250" y="199"/>
                  <a:pt x="198" y="251"/>
                  <a:pt x="134" y="251"/>
                </a:cubicBezTo>
                <a:cubicBezTo>
                  <a:pt x="69" y="251"/>
                  <a:pt x="17" y="199"/>
                  <a:pt x="17" y="134"/>
                </a:cubicBezTo>
                <a:cubicBezTo>
                  <a:pt x="17" y="70"/>
                  <a:pt x="69" y="17"/>
                  <a:pt x="134" y="1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srgbClr val="FEAE0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83547" y="864839"/>
            <a:ext cx="6987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0" dirty="0">
                <a:solidFill>
                  <a:srgbClr val="F8F8F8"/>
                </a:solidFill>
                <a:latin typeface="微软雅黑" panose="020B0503020204020204" charset="-122"/>
                <a:ea typeface="微软雅黑" panose="020B0503020204020204" charset="-122"/>
              </a:rPr>
              <a:t>5</a:t>
            </a:r>
            <a:endParaRPr lang="zh-CN" altLang="en-US" sz="8000" b="1" dirty="0">
              <a:solidFill>
                <a:srgbClr val="F8F8F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95761" y="1264949"/>
            <a:ext cx="44609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err="1">
                <a:solidFill>
                  <a:srgbClr val="C00000"/>
                </a:solidFill>
                <a:sym typeface="+mn-ea"/>
              </a:rPr>
              <a:t>git</a:t>
            </a:r>
            <a:r>
              <a:rPr lang="zh-CN" altLang="en-US" sz="3200" dirty="0">
                <a:solidFill>
                  <a:srgbClr val="C00000"/>
                </a:solidFill>
                <a:sym typeface="+mn-ea"/>
              </a:rPr>
              <a:t>私服和</a:t>
            </a:r>
            <a:r>
              <a:rPr lang="en-US" altLang="zh-CN" sz="3200" dirty="0" err="1">
                <a:solidFill>
                  <a:srgbClr val="C00000"/>
                </a:solidFill>
                <a:sym typeface="+mn-ea"/>
              </a:rPr>
              <a:t>Gitee</a:t>
            </a:r>
            <a:r>
              <a:rPr lang="zh-CN" altLang="en-US" sz="3200" dirty="0">
                <a:solidFill>
                  <a:srgbClr val="C00000"/>
                </a:solidFill>
                <a:sym typeface="+mn-ea"/>
              </a:rPr>
              <a:t>的使用</a:t>
            </a:r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1164213" y="1580206"/>
            <a:ext cx="566502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spAutoFit/>
          </a:bodyPr>
          <a:lstStyle/>
          <a:p>
            <a:pPr>
              <a:buFontTx/>
              <a:buNone/>
            </a:pPr>
            <a:r>
              <a:rPr lang="zh-CN" altLang="zh-CN" sz="2300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Part</a:t>
            </a:r>
            <a:endParaRPr lang="zh-CN" altLang="zh-CN" dirty="0">
              <a:solidFill>
                <a:srgbClr val="FEAE0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12046" y="2044768"/>
            <a:ext cx="4276204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rPr>
              <a:t>◎ </a:t>
            </a:r>
            <a:r>
              <a:rPr lang="en-US" altLang="zh-CN" dirty="0" err="1" smtClean="0"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rPr>
              <a:t>git</a:t>
            </a:r>
            <a:r>
              <a:rPr lang="zh-CN" altLang="en-US" dirty="0" smtClean="0"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rPr>
              <a:t>私服的作用</a:t>
            </a:r>
            <a:endParaRPr lang="zh-CN" altLang="en-US" dirty="0">
              <a:solidFill>
                <a:srgbClr val="2B2A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312046" y="2448490"/>
            <a:ext cx="4572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en-US" altLang="zh-CN" dirty="0"/>
              <a:t>◎ </a:t>
            </a:r>
            <a:r>
              <a:rPr lang="zh-CN" altLang="en-US" dirty="0" smtClean="0"/>
              <a:t>搭建</a:t>
            </a:r>
            <a:r>
              <a:rPr lang="en-US" altLang="zh-CN" dirty="0" err="1" smtClean="0"/>
              <a:t>git</a:t>
            </a:r>
            <a:r>
              <a:rPr lang="zh-CN" altLang="en-US" dirty="0" smtClean="0"/>
              <a:t>私服</a:t>
            </a:r>
            <a:endParaRPr lang="en-US" altLang="zh-CN" dirty="0"/>
          </a:p>
        </p:txBody>
      </p:sp>
      <p:sp>
        <p:nvSpPr>
          <p:cNvPr id="16" name="文本框 15"/>
          <p:cNvSpPr txBox="1"/>
          <p:nvPr/>
        </p:nvSpPr>
        <p:spPr>
          <a:xfrm>
            <a:off x="3312046" y="2847231"/>
            <a:ext cx="4572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en-US" altLang="zh-CN" dirty="0" smtClean="0"/>
              <a:t>◎ </a:t>
            </a:r>
            <a:r>
              <a:rPr lang="en-US" altLang="zh-CN" dirty="0" err="1" smtClean="0"/>
              <a:t>gitee</a:t>
            </a:r>
            <a:r>
              <a:rPr lang="zh-CN" altLang="en-US" dirty="0"/>
              <a:t>介绍</a:t>
            </a:r>
            <a:endParaRPr lang="en-US" altLang="zh-CN" dirty="0"/>
          </a:p>
        </p:txBody>
      </p:sp>
      <p:sp>
        <p:nvSpPr>
          <p:cNvPr id="11" name="文本框 10"/>
          <p:cNvSpPr txBox="1"/>
          <p:nvPr/>
        </p:nvSpPr>
        <p:spPr>
          <a:xfrm>
            <a:off x="3312046" y="3285381"/>
            <a:ext cx="4572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>
                <a:solidFill>
                  <a:srgbClr val="2B2A30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en-US" altLang="zh-CN" dirty="0"/>
              <a:t>◎ </a:t>
            </a:r>
            <a:r>
              <a:rPr lang="en-US" altLang="zh-CN" dirty="0" err="1" smtClean="0"/>
              <a:t>gitee</a:t>
            </a:r>
            <a:r>
              <a:rPr lang="zh-CN" altLang="en-US" dirty="0" smtClean="0"/>
              <a:t>上创建远程仓库</a:t>
            </a:r>
            <a:endParaRPr lang="en-US" altLang="zh-CN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 advTm="8000">
        <p:checker/>
      </p:transition>
    </mc:Choice>
    <mc:Fallback xmlns="">
      <p:transition spd="slow" advClick="0" advTm="8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/>
      <p:bldP spid="9" grpId="0"/>
      <p:bldP spid="10" grpId="0"/>
      <p:bldP spid="12" grpId="0"/>
      <p:bldP spid="15" grpId="0"/>
      <p:bldP spid="16" grpId="0"/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SLIDE_COUNT" val="1"/>
  <p:tag name="ISPRING_SCORM_RATE_SLIDES" val="0"/>
  <p:tag name="ISPRING_SCORM_RATE_QUIZZES" val="0"/>
  <p:tag name="ISPRING_SCORM_PASSING_SCORE" val="0.0000000000"/>
  <p:tag name="GENSWF_OUTPUT_FILE_NAME" val="22-"/>
  <p:tag name="ISPRING_RESOURCE_PATHS_HASH_2" val="dd605faedef9b7b7285347d268bb89f5f81ab715"/>
</p:tagLst>
</file>

<file path=ppt/theme/theme1.xml><?xml version="1.0" encoding="utf-8"?>
<a:theme xmlns:a="http://schemas.openxmlformats.org/drawingml/2006/main" name="微笑PPT - 小A">
  <a:themeElements>
    <a:clrScheme name="自定义 5">
      <a:dk1>
        <a:sysClr val="windowText" lastClr="000000"/>
      </a:dk1>
      <a:lt1>
        <a:sysClr val="window" lastClr="FFFFFF"/>
      </a:lt1>
      <a:dk2>
        <a:srgbClr val="1F497D"/>
      </a:dk2>
      <a:lt2>
        <a:srgbClr val="FFC000"/>
      </a:lt2>
      <a:accent1>
        <a:srgbClr val="FF6600"/>
      </a:accent1>
      <a:accent2>
        <a:srgbClr val="FF0000"/>
      </a:accent2>
      <a:accent3>
        <a:srgbClr val="FFC000"/>
      </a:accent3>
      <a:accent4>
        <a:srgbClr val="FFC000"/>
      </a:accent4>
      <a:accent5>
        <a:srgbClr val="FF6600"/>
      </a:accent5>
      <a:accent6>
        <a:srgbClr val="F79646"/>
      </a:accent6>
      <a:hlink>
        <a:srgbClr val="0000FF"/>
      </a:hlink>
      <a:folHlink>
        <a:srgbClr val="800080"/>
      </a:folHlink>
    </a:clrScheme>
    <a:fontScheme name="微笑PPT - 小A">
      <a:majorFont>
        <a:latin typeface="Arial"/>
        <a:ea typeface="微软雅黑"/>
        <a:cs typeface="宋体"/>
      </a:majorFont>
      <a:minorFont>
        <a:latin typeface="Arial"/>
        <a:ea typeface="微软雅黑"/>
        <a:cs typeface="宋体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华文细黑" panose="0201060004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华文细黑" panose="02010600040101010101" pitchFamily="2" charset="-122"/>
          </a:defRPr>
        </a:defPPr>
      </a:lstStyle>
    </a:lnDef>
  </a:objectDefaults>
  <a:extraClrSchemeLst>
    <a:extraClrScheme>
      <a:clrScheme name="微笑PPT - 小A 1">
        <a:dk1>
          <a:srgbClr val="000000"/>
        </a:dk1>
        <a:lt1>
          <a:srgbClr val="FFFFFF"/>
        </a:lt1>
        <a:dk2>
          <a:srgbClr val="FFFFFF"/>
        </a:dk2>
        <a:lt2>
          <a:srgbClr val="B2B2B2"/>
        </a:lt2>
        <a:accent1>
          <a:srgbClr val="E20000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EEAAAA"/>
        </a:accent5>
        <a:accent6>
          <a:srgbClr val="B90000"/>
        </a:accent6>
        <a:hlink>
          <a:srgbClr val="8000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153</Words>
  <Application>Microsoft Office PowerPoint</Application>
  <PresentationFormat>全屏显示(16:9)</PresentationFormat>
  <Paragraphs>47</Paragraphs>
  <Slides>6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微笑PPT - 小A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186</dc:title>
  <dc:creator>Administrator</dc:creator>
  <cp:lastModifiedBy>cjc</cp:lastModifiedBy>
  <cp:revision>332</cp:revision>
  <dcterms:created xsi:type="dcterms:W3CDTF">2010-02-22T07:41:00Z</dcterms:created>
  <dcterms:modified xsi:type="dcterms:W3CDTF">2021-05-17T13:40:52Z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2052-11.1.0.10463</vt:lpwstr>
  </property>
  <property fmtid="{D5CDD505-2E9C-101B-9397-08002B2CF9AE}" pid="3" name="ICV">
    <vt:lpwstr>5A313F150B674EA99E6887673CDA8E24</vt:lpwstr>
  </property>
</Properties>
</file>