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6">
  <p:sldMasterIdLst>
    <p:sldMasterId id="2147483784" r:id="rId1"/>
  </p:sldMasterIdLst>
  <p:notesMasterIdLst>
    <p:notesMasterId r:id="rId33"/>
  </p:notesMasterIdLst>
  <p:handoutMasterIdLst>
    <p:handoutMasterId r:id="rId34"/>
  </p:handoutMasterIdLst>
  <p:sldIdLst>
    <p:sldId id="341" r:id="rId2"/>
    <p:sldId id="316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7" r:id="rId12"/>
    <p:sldId id="326" r:id="rId13"/>
    <p:sldId id="329" r:id="rId14"/>
    <p:sldId id="328" r:id="rId15"/>
    <p:sldId id="330" r:id="rId16"/>
    <p:sldId id="333" r:id="rId17"/>
    <p:sldId id="331" r:id="rId18"/>
    <p:sldId id="334" r:id="rId19"/>
    <p:sldId id="335" r:id="rId20"/>
    <p:sldId id="332" r:id="rId21"/>
    <p:sldId id="336" r:id="rId22"/>
    <p:sldId id="346" r:id="rId23"/>
    <p:sldId id="337" r:id="rId24"/>
    <p:sldId id="347" r:id="rId25"/>
    <p:sldId id="348" r:id="rId26"/>
    <p:sldId id="338" r:id="rId27"/>
    <p:sldId id="339" r:id="rId28"/>
    <p:sldId id="345" r:id="rId29"/>
    <p:sldId id="342" r:id="rId30"/>
    <p:sldId id="343" r:id="rId31"/>
    <p:sldId id="344" r:id="rId32"/>
  </p:sldIdLst>
  <p:sldSz cx="9144000" cy="6858000" type="letter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0A0EF876-8928-48A6-A122-FACA3FF7BE05}">
          <p14:sldIdLst>
            <p14:sldId id="341"/>
            <p14:sldId id="316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7"/>
            <p14:sldId id="326"/>
            <p14:sldId id="329"/>
            <p14:sldId id="328"/>
            <p14:sldId id="330"/>
            <p14:sldId id="333"/>
            <p14:sldId id="331"/>
            <p14:sldId id="334"/>
            <p14:sldId id="335"/>
            <p14:sldId id="332"/>
            <p14:sldId id="336"/>
            <p14:sldId id="346"/>
            <p14:sldId id="337"/>
            <p14:sldId id="347"/>
            <p14:sldId id="348"/>
            <p14:sldId id="338"/>
            <p14:sldId id="339"/>
            <p14:sldId id="345"/>
            <p14:sldId id="342"/>
            <p14:sldId id="343"/>
            <p14:sldId id="344"/>
          </p14:sldIdLst>
        </p14:section>
        <p14:section name="无标题节" id="{9FFD6A15-B5AB-4553-8930-6F93358D639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170C1"/>
    <a:srgbClr val="333333"/>
    <a:srgbClr val="CCCCCC"/>
    <a:srgbClr val="080808"/>
    <a:srgbClr val="F7F7F7"/>
    <a:srgbClr val="999999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中度样式 4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24" autoAdjust="0"/>
    <p:restoredTop sz="94424" autoAdjust="0"/>
  </p:normalViewPr>
  <p:slideViewPr>
    <p:cSldViewPr>
      <p:cViewPr varScale="1">
        <p:scale>
          <a:sx n="104" d="100"/>
          <a:sy n="104" d="100"/>
        </p:scale>
        <p:origin x="81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44DFF5F-DB09-406E-9A07-051CACE717A0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6204261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EF967F5-1DBF-4F25-BEDC-6C53EB677B1E}" type="slidenum">
              <a:rPr lang="fi-FI" altLang="zh-CN"/>
              <a:pPr/>
              <a:t>‹#›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38246215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726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3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42456432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12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15066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13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25734449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14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16674224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15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7941037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16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18609765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17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4277688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18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17100121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19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3284468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20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27469062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21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1257576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4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22080399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22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35010587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23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17129217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24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30643922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25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10862622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26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19198463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27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26365599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28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917785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5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3301171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6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1869575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7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1987509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8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33117948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9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1366172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10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36507712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CB37E-9823-4113-8356-29E88B1C3884}" type="slidenum">
              <a:rPr lang="fi-FI" altLang="zh-CN" smtClean="0"/>
              <a:pPr>
                <a:defRPr/>
              </a:pPr>
              <a:t>11</a:t>
            </a:fld>
            <a:endParaRPr lang="fi-FI" altLang="zh-CN"/>
          </a:p>
        </p:txBody>
      </p:sp>
    </p:spTree>
    <p:extLst>
      <p:ext uri="{BB962C8B-B14F-4D97-AF65-F5344CB8AC3E}">
        <p14:creationId xmlns:p14="http://schemas.microsoft.com/office/powerpoint/2010/main" val="1855863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图片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9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37250"/>
            <a:ext cx="24479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866527"/>
          </a:xfrm>
        </p:spPr>
        <p:txBody>
          <a:bodyPr/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996952"/>
            <a:ext cx="6400800" cy="1152128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715952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0" y="692150"/>
            <a:ext cx="91440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ct val="20000"/>
              </a:spcBef>
              <a:buFont typeface="Arial" charset="0"/>
              <a:buNone/>
              <a:defRPr/>
            </a:pPr>
            <a:endParaRPr lang="zh-CN" altLang="en-US"/>
          </a:p>
        </p:txBody>
      </p:sp>
      <p:pic>
        <p:nvPicPr>
          <p:cNvPr id="5" name="Picture 7" descr="图片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88088"/>
            <a:ext cx="91440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未标题-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7072330" cy="857232"/>
          </a:xfrm>
          <a:prstGeom prst="rect">
            <a:avLst/>
          </a:prstGeom>
          <a:solidFill>
            <a:srgbClr val="0070C0"/>
          </a:solidFill>
        </p:spPr>
        <p:txBody>
          <a:bodyPr rtlCol="0">
            <a:noAutofit/>
          </a:bodyPr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42844" y="1000108"/>
            <a:ext cx="8786874" cy="5073427"/>
          </a:xfrm>
        </p:spPr>
        <p:txBody>
          <a:bodyPr/>
          <a:lstStyle>
            <a:lvl1pPr>
              <a:defRPr sz="2400">
                <a:latin typeface="微软雅黑" pitchFamily="34" charset="-122"/>
                <a:ea typeface="微软雅黑" pitchFamily="34" charset="-122"/>
              </a:defRPr>
            </a:lvl1pPr>
            <a:lvl2pPr>
              <a:defRPr sz="2000">
                <a:latin typeface="微软雅黑" pitchFamily="34" charset="-122"/>
                <a:ea typeface="微软雅黑" pitchFamily="34" charset="-122"/>
              </a:defRPr>
            </a:lvl2pPr>
            <a:lvl3pPr>
              <a:defRPr sz="1800">
                <a:latin typeface="微软雅黑" pitchFamily="34" charset="-122"/>
                <a:ea typeface="微软雅黑" pitchFamily="34" charset="-122"/>
              </a:defRPr>
            </a:lvl3pPr>
            <a:lvl4pPr>
              <a:defRPr sz="1600">
                <a:latin typeface="微软雅黑" pitchFamily="34" charset="-122"/>
                <a:ea typeface="微软雅黑" pitchFamily="34" charset="-122"/>
              </a:defRPr>
            </a:lvl4pPr>
            <a:lvl5pPr>
              <a:defRPr sz="1600"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873945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81C75-D8EE-41C9-BFA4-F18E8053FD19}" type="datetimeFigureOut">
              <a:rPr lang="zh-CN" altLang="en-US"/>
              <a:pPr>
                <a:defRPr/>
              </a:pPr>
              <a:t>2016/3/3 Thursday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A2FF0E-E682-483B-B3AB-03B298001C77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2016/3/3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14001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20000"/>
              </a:spcBef>
              <a:buFont typeface="Arial" charset="0"/>
              <a:buNone/>
              <a:defRPr sz="1400">
                <a:latin typeface="Trebuchet MS" pitchFamily="96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None/>
              <a:defRPr/>
            </a:lvl1pPr>
          </a:lstStyle>
          <a:p>
            <a:r>
              <a:rPr lang="en-GB" altLang="zh-CN"/>
              <a:t>www.globalintelligence.com – </a:t>
            </a:r>
            <a:r>
              <a:rPr lang="en-GB" altLang="zh-CN">
                <a:solidFill>
                  <a:schemeClr val="bg2"/>
                </a:solidFill>
              </a:rPr>
              <a:t>page </a:t>
            </a:r>
            <a:fld id="{D174B622-F790-4B1D-AF3B-FDA25F2E4074}" type="slidenum">
              <a:rPr lang="en-GB" altLang="zh-CN">
                <a:solidFill>
                  <a:schemeClr val="bg2"/>
                </a:solidFill>
              </a:rPr>
              <a:pPr/>
              <a:t>‹#›</a:t>
            </a:fld>
            <a:endParaRPr lang="en-GB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7" r:id="rId3"/>
    <p:sldLayoutId id="2147483798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quirrelsql.org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51520" y="692696"/>
            <a:ext cx="8383960" cy="649895"/>
          </a:xfrm>
        </p:spPr>
        <p:txBody>
          <a:bodyPr/>
          <a:lstStyle/>
          <a:p>
            <a:r>
              <a:rPr lang="en-US" altLang="zh-CN" dirty="0" err="1">
                <a:solidFill>
                  <a:srgbClr val="FFFF00"/>
                </a:solidFill>
              </a:rPr>
              <a:t>Hbase</a:t>
            </a:r>
            <a:r>
              <a:rPr lang="zh-CN" altLang="en-US" dirty="0">
                <a:solidFill>
                  <a:srgbClr val="FFFF00"/>
                </a:solidFill>
              </a:rPr>
              <a:t>之</a:t>
            </a:r>
            <a:r>
              <a:rPr lang="en-US" altLang="zh-CN" dirty="0" err="1" smtClean="0">
                <a:solidFill>
                  <a:srgbClr val="FFFF00"/>
                </a:solidFill>
              </a:rPr>
              <a:t>phonenix</a:t>
            </a:r>
            <a:r>
              <a:rPr lang="en-US" altLang="zh-CN" dirty="0" smtClean="0">
                <a:solidFill>
                  <a:srgbClr val="FFFF00"/>
                </a:solidFill>
              </a:rPr>
              <a:t>(</a:t>
            </a:r>
            <a:r>
              <a:rPr lang="zh-CN" altLang="en-US" dirty="0" smtClean="0">
                <a:solidFill>
                  <a:srgbClr val="FFFF00"/>
                </a:solidFill>
              </a:rPr>
              <a:t>二</a:t>
            </a:r>
            <a:r>
              <a:rPr lang="en-US" altLang="zh-CN" dirty="0" smtClean="0">
                <a:solidFill>
                  <a:srgbClr val="FFFF00"/>
                </a:solidFill>
              </a:rPr>
              <a:t>)</a:t>
            </a:r>
            <a:r>
              <a:rPr lang="zh-CN" altLang="en-US" dirty="0" smtClean="0">
                <a:solidFill>
                  <a:srgbClr val="FFFF00"/>
                </a:solidFill>
              </a:rPr>
              <a:t>    </a:t>
            </a:r>
            <a:r>
              <a:rPr lang="en-US" altLang="zh-CN" dirty="0">
                <a:solidFill>
                  <a:srgbClr val="FFFF00"/>
                </a:solidFill>
              </a:rPr>
              <a:t>20:30</a:t>
            </a:r>
            <a:r>
              <a:rPr lang="zh-CN" altLang="en-US" dirty="0">
                <a:solidFill>
                  <a:srgbClr val="FFFF00"/>
                </a:solidFill>
              </a:rPr>
              <a:t>开始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24206" y="1414599"/>
            <a:ext cx="7836226" cy="4030625"/>
          </a:xfrm>
        </p:spPr>
        <p:txBody>
          <a:bodyPr/>
          <a:lstStyle/>
          <a:p>
            <a:r>
              <a:rPr lang="zh-CN" altLang="en-US" sz="2000" dirty="0" smtClean="0">
                <a:solidFill>
                  <a:srgbClr val="FFFF00"/>
                </a:solidFill>
              </a:rPr>
              <a:t>好消息！！！</a:t>
            </a:r>
            <a:endParaRPr lang="en-US" altLang="zh-CN" sz="2000" dirty="0" smtClean="0">
              <a:solidFill>
                <a:srgbClr val="FFFF00"/>
              </a:solidFill>
            </a:endParaRPr>
          </a:p>
          <a:p>
            <a:r>
              <a:rPr lang="zh-CN" altLang="en-US" sz="2000" dirty="0" smtClean="0">
                <a:solidFill>
                  <a:srgbClr val="FFFF00"/>
                </a:solidFill>
              </a:rPr>
              <a:t>大数据</a:t>
            </a:r>
            <a:r>
              <a:rPr lang="zh-CN" altLang="en-US" sz="2000" dirty="0" smtClean="0">
                <a:solidFill>
                  <a:srgbClr val="FF0000"/>
                </a:solidFill>
              </a:rPr>
              <a:t>线上班</a:t>
            </a:r>
            <a:r>
              <a:rPr lang="zh-CN" altLang="en-US" sz="2000" dirty="0" smtClean="0">
                <a:solidFill>
                  <a:srgbClr val="FFFF00"/>
                </a:solidFill>
              </a:rPr>
              <a:t>将于</a:t>
            </a:r>
            <a:r>
              <a:rPr lang="en-US" altLang="zh-CN" sz="2000" dirty="0" smtClean="0">
                <a:solidFill>
                  <a:srgbClr val="FFFF00"/>
                </a:solidFill>
              </a:rPr>
              <a:t>3</a:t>
            </a:r>
            <a:r>
              <a:rPr lang="zh-CN" altLang="en-US" sz="2000" dirty="0" smtClean="0">
                <a:solidFill>
                  <a:srgbClr val="FFFF00"/>
                </a:solidFill>
              </a:rPr>
              <a:t>月</a:t>
            </a:r>
            <a:r>
              <a:rPr lang="en-US" altLang="zh-CN" sz="2000" dirty="0" smtClean="0">
                <a:solidFill>
                  <a:srgbClr val="FFFF00"/>
                </a:solidFill>
              </a:rPr>
              <a:t>19</a:t>
            </a:r>
            <a:r>
              <a:rPr lang="zh-CN" altLang="en-US" sz="2000" dirty="0" smtClean="0">
                <a:solidFill>
                  <a:srgbClr val="FFFF00"/>
                </a:solidFill>
              </a:rPr>
              <a:t>日正式启航！火热报名中！！！</a:t>
            </a:r>
            <a:endParaRPr lang="en-US" altLang="zh-CN" sz="2000" dirty="0" smtClean="0">
              <a:solidFill>
                <a:srgbClr val="FFFF00"/>
              </a:solidFill>
            </a:endParaRPr>
          </a:p>
          <a:p>
            <a:r>
              <a:rPr lang="en-US" altLang="zh-CN" sz="2000" dirty="0">
                <a:solidFill>
                  <a:srgbClr val="FFFF00"/>
                </a:solidFill>
              </a:rPr>
              <a:t>	</a:t>
            </a:r>
            <a:r>
              <a:rPr lang="en-US" altLang="zh-CN" sz="2000" dirty="0" smtClean="0">
                <a:solidFill>
                  <a:srgbClr val="FFFF00"/>
                </a:solidFill>
              </a:rPr>
              <a:t>-- </a:t>
            </a:r>
            <a:r>
              <a:rPr lang="zh-CN" altLang="en-US" sz="2000" dirty="0" smtClean="0">
                <a:solidFill>
                  <a:srgbClr val="FFFF00"/>
                </a:solidFill>
              </a:rPr>
              <a:t>终身免费重学的好方法！！！</a:t>
            </a:r>
            <a:endParaRPr lang="en-US" altLang="zh-CN" sz="2000" dirty="0" smtClean="0">
              <a:solidFill>
                <a:srgbClr val="FFFF00"/>
              </a:solidFill>
            </a:endParaRPr>
          </a:p>
          <a:p>
            <a:r>
              <a:rPr lang="en-US" altLang="zh-CN" sz="2000" dirty="0">
                <a:solidFill>
                  <a:srgbClr val="FFFF00"/>
                </a:solidFill>
              </a:rPr>
              <a:t>	</a:t>
            </a:r>
            <a:r>
              <a:rPr lang="en-US" altLang="zh-CN" sz="2000" dirty="0" smtClean="0">
                <a:solidFill>
                  <a:srgbClr val="FFFF00"/>
                </a:solidFill>
              </a:rPr>
              <a:t>-- </a:t>
            </a:r>
            <a:r>
              <a:rPr lang="zh-CN" altLang="en-US" sz="2000" dirty="0" smtClean="0">
                <a:solidFill>
                  <a:srgbClr val="FFFF00"/>
                </a:solidFill>
              </a:rPr>
              <a:t>上课地点时间没有限制！随时随地学习！</a:t>
            </a:r>
            <a:endParaRPr lang="en-US" altLang="zh-CN" sz="2000" dirty="0" smtClean="0">
              <a:solidFill>
                <a:srgbClr val="FFFF00"/>
              </a:solidFill>
            </a:endParaRPr>
          </a:p>
          <a:p>
            <a:r>
              <a:rPr lang="en-US" altLang="zh-CN" sz="2000" dirty="0">
                <a:solidFill>
                  <a:srgbClr val="FFFF00"/>
                </a:solidFill>
              </a:rPr>
              <a:t>	</a:t>
            </a:r>
            <a:r>
              <a:rPr lang="en-US" altLang="zh-CN" sz="2000" dirty="0" smtClean="0">
                <a:solidFill>
                  <a:srgbClr val="FFFF00"/>
                </a:solidFill>
              </a:rPr>
              <a:t>-- </a:t>
            </a:r>
            <a:r>
              <a:rPr lang="zh-CN" altLang="en-US" sz="2000" dirty="0" smtClean="0">
                <a:solidFill>
                  <a:srgbClr val="FFFF00"/>
                </a:solidFill>
              </a:rPr>
              <a:t>老师一对一辅导！电脑远程协助解决问题！</a:t>
            </a:r>
            <a:endParaRPr lang="en-US" altLang="zh-CN" sz="2000" dirty="0" smtClean="0">
              <a:solidFill>
                <a:srgbClr val="FFFF00"/>
              </a:solidFill>
            </a:endParaRPr>
          </a:p>
          <a:p>
            <a:r>
              <a:rPr lang="zh-CN" altLang="en-US" sz="2000" dirty="0" smtClean="0">
                <a:solidFill>
                  <a:srgbClr val="FFFF00"/>
                </a:solidFill>
              </a:rPr>
              <a:t>大数据</a:t>
            </a:r>
            <a:r>
              <a:rPr lang="zh-CN" altLang="en-US" sz="2000" dirty="0" smtClean="0">
                <a:solidFill>
                  <a:srgbClr val="FF0000"/>
                </a:solidFill>
              </a:rPr>
              <a:t>线下班</a:t>
            </a:r>
            <a:r>
              <a:rPr lang="zh-CN" altLang="en-US" sz="2000" dirty="0">
                <a:solidFill>
                  <a:srgbClr val="FFFF00"/>
                </a:solidFill>
              </a:rPr>
              <a:t>已</a:t>
            </a:r>
            <a:r>
              <a:rPr lang="zh-CN" altLang="en-US" sz="2000" dirty="0" smtClean="0">
                <a:solidFill>
                  <a:srgbClr val="FFFF00"/>
                </a:solidFill>
              </a:rPr>
              <a:t>于</a:t>
            </a:r>
            <a:r>
              <a:rPr lang="en-US" altLang="zh-CN" sz="2000" dirty="0" smtClean="0">
                <a:solidFill>
                  <a:srgbClr val="FFFF00"/>
                </a:solidFill>
              </a:rPr>
              <a:t>2</a:t>
            </a:r>
            <a:r>
              <a:rPr lang="zh-CN" altLang="en-US" sz="2000" dirty="0" smtClean="0">
                <a:solidFill>
                  <a:srgbClr val="FFFF00"/>
                </a:solidFill>
              </a:rPr>
              <a:t>月</a:t>
            </a:r>
            <a:r>
              <a:rPr lang="en-US" altLang="zh-CN" sz="2000" dirty="0" smtClean="0">
                <a:solidFill>
                  <a:srgbClr val="FFFF00"/>
                </a:solidFill>
              </a:rPr>
              <a:t>26</a:t>
            </a:r>
            <a:r>
              <a:rPr lang="zh-CN" altLang="en-US" sz="2000" dirty="0" smtClean="0">
                <a:solidFill>
                  <a:srgbClr val="FFFF00"/>
                </a:solidFill>
              </a:rPr>
              <a:t>日再次开班！火热报名中！！！</a:t>
            </a:r>
            <a:endParaRPr lang="en-US" altLang="zh-CN" sz="2000" dirty="0" smtClean="0">
              <a:solidFill>
                <a:srgbClr val="FFFF00"/>
              </a:solidFill>
            </a:endParaRPr>
          </a:p>
          <a:p>
            <a:r>
              <a:rPr lang="en-US" altLang="zh-CN" sz="2000" dirty="0">
                <a:solidFill>
                  <a:srgbClr val="FFFF00"/>
                </a:solidFill>
              </a:rPr>
              <a:t>	</a:t>
            </a:r>
            <a:r>
              <a:rPr lang="en-US" altLang="zh-CN" sz="2000" dirty="0" smtClean="0">
                <a:solidFill>
                  <a:srgbClr val="FFFF00"/>
                </a:solidFill>
              </a:rPr>
              <a:t>-- </a:t>
            </a:r>
            <a:r>
              <a:rPr lang="zh-CN" altLang="en-US" sz="2000" dirty="0" smtClean="0">
                <a:solidFill>
                  <a:srgbClr val="FFFF00"/>
                </a:solidFill>
              </a:rPr>
              <a:t>老师面授课程！传统式教室教学已开班多期！学习完美就业！</a:t>
            </a:r>
            <a:endParaRPr lang="en-US" altLang="zh-CN" sz="2000" dirty="0" smtClean="0">
              <a:solidFill>
                <a:srgbClr val="FFFF00"/>
              </a:solidFill>
            </a:endParaRPr>
          </a:p>
          <a:p>
            <a:r>
              <a:rPr lang="zh-CN" altLang="en-US" sz="2000" dirty="0">
                <a:solidFill>
                  <a:srgbClr val="FFFF00"/>
                </a:solidFill>
              </a:rPr>
              <a:t>大</a:t>
            </a:r>
            <a:r>
              <a:rPr lang="zh-CN" altLang="en-US" sz="2000" dirty="0" smtClean="0">
                <a:solidFill>
                  <a:srgbClr val="FFFF00"/>
                </a:solidFill>
              </a:rPr>
              <a:t>数据</a:t>
            </a:r>
            <a:r>
              <a:rPr lang="zh-CN" altLang="en-US" sz="2000" dirty="0">
                <a:solidFill>
                  <a:srgbClr val="FF0000"/>
                </a:solidFill>
              </a:rPr>
              <a:t>周末</a:t>
            </a:r>
            <a:r>
              <a:rPr lang="zh-CN" altLang="en-US" sz="2000" dirty="0" smtClean="0">
                <a:solidFill>
                  <a:srgbClr val="FF0000"/>
                </a:solidFill>
              </a:rPr>
              <a:t>班</a:t>
            </a:r>
            <a:r>
              <a:rPr lang="zh-CN" altLang="en-US" sz="2000" dirty="0">
                <a:solidFill>
                  <a:srgbClr val="FFFF00"/>
                </a:solidFill>
              </a:rPr>
              <a:t>将</a:t>
            </a:r>
            <a:r>
              <a:rPr lang="zh-CN" altLang="en-US" sz="2000" dirty="0" smtClean="0">
                <a:solidFill>
                  <a:srgbClr val="FFFF00"/>
                </a:solidFill>
              </a:rPr>
              <a:t>于</a:t>
            </a:r>
            <a:r>
              <a:rPr lang="en-US" altLang="zh-CN" sz="2000" dirty="0" smtClean="0">
                <a:solidFill>
                  <a:srgbClr val="FFFF00"/>
                </a:solidFill>
              </a:rPr>
              <a:t>3</a:t>
            </a:r>
            <a:r>
              <a:rPr lang="zh-CN" altLang="en-US" sz="2000" dirty="0" smtClean="0">
                <a:solidFill>
                  <a:srgbClr val="FFFF00"/>
                </a:solidFill>
              </a:rPr>
              <a:t>月</a:t>
            </a:r>
            <a:r>
              <a:rPr lang="en-US" altLang="zh-CN" sz="2000" dirty="0" smtClean="0">
                <a:solidFill>
                  <a:srgbClr val="FFFF00"/>
                </a:solidFill>
              </a:rPr>
              <a:t>12</a:t>
            </a:r>
            <a:r>
              <a:rPr lang="zh-CN" altLang="en-US" sz="2000" dirty="0" smtClean="0">
                <a:solidFill>
                  <a:srgbClr val="FFFF00"/>
                </a:solidFill>
              </a:rPr>
              <a:t>日</a:t>
            </a:r>
            <a:r>
              <a:rPr lang="zh-CN" altLang="en-US" sz="2000" dirty="0">
                <a:solidFill>
                  <a:srgbClr val="FFFF00"/>
                </a:solidFill>
              </a:rPr>
              <a:t>再次开班！火热报名中！！</a:t>
            </a:r>
            <a:r>
              <a:rPr lang="zh-CN" altLang="en-US" sz="2000" dirty="0" smtClean="0">
                <a:solidFill>
                  <a:srgbClr val="FFFF00"/>
                </a:solidFill>
              </a:rPr>
              <a:t>！</a:t>
            </a:r>
            <a:endParaRPr lang="en-US" altLang="zh-CN" sz="2000" dirty="0" smtClean="0">
              <a:solidFill>
                <a:srgbClr val="FFFF00"/>
              </a:solidFill>
            </a:endParaRPr>
          </a:p>
          <a:p>
            <a:r>
              <a:rPr lang="en-US" altLang="zh-CN" sz="2000" dirty="0">
                <a:solidFill>
                  <a:srgbClr val="FFFF00"/>
                </a:solidFill>
              </a:rPr>
              <a:t>	</a:t>
            </a:r>
            <a:r>
              <a:rPr lang="en-US" altLang="zh-CN" sz="2000" dirty="0" smtClean="0">
                <a:solidFill>
                  <a:srgbClr val="FFFF00"/>
                </a:solidFill>
              </a:rPr>
              <a:t>				</a:t>
            </a:r>
            <a:r>
              <a:rPr lang="zh-CN" altLang="en-US" sz="2000" dirty="0" smtClean="0">
                <a:solidFill>
                  <a:srgbClr val="FF0000"/>
                </a:solidFill>
              </a:rPr>
              <a:t>讲师：</a:t>
            </a:r>
            <a:r>
              <a:rPr lang="zh-CN" altLang="en-US" sz="2000" dirty="0">
                <a:solidFill>
                  <a:srgbClr val="FF0000"/>
                </a:solidFill>
              </a:rPr>
              <a:t>君临天下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52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800"/>
              </a:lnSpc>
              <a:tabLst/>
            </a:pP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安装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本地模式安装（略）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完全分布式安装：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可用的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zookeeper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集群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可用的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hdfs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集群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sz="1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59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zh-CN" sz="2000" dirty="0" smtClean="0"/>
              <a:t>配置</a:t>
            </a:r>
            <a:r>
              <a:rPr lang="en-US" altLang="zh-CN" sz="2000" dirty="0" err="1" smtClean="0"/>
              <a:t>regionservers</a:t>
            </a:r>
            <a:r>
              <a:rPr lang="en-US" altLang="zh-CN" sz="2000" dirty="0" smtClean="0"/>
              <a:t> </a:t>
            </a:r>
            <a:r>
              <a:rPr lang="zh-CN" altLang="zh-CN" sz="2000" dirty="0" smtClean="0"/>
              <a:t>，主机名</a:t>
            </a:r>
          </a:p>
          <a:p>
            <a:pPr lvl="0"/>
            <a:r>
              <a:rPr lang="zh-CN" altLang="zh-CN" sz="2000" dirty="0" smtClean="0"/>
              <a:t>配置</a:t>
            </a:r>
            <a:r>
              <a:rPr lang="en-US" altLang="zh-CN" sz="2000" dirty="0" smtClean="0"/>
              <a:t>backup-masters</a:t>
            </a:r>
            <a:endParaRPr lang="zh-CN" altLang="zh-CN" sz="2000" dirty="0" smtClean="0"/>
          </a:p>
          <a:p>
            <a:pPr lvl="0"/>
            <a:r>
              <a:rPr lang="zh-CN" altLang="zh-CN" sz="2000" dirty="0" smtClean="0"/>
              <a:t>配置</a:t>
            </a:r>
            <a:r>
              <a:rPr lang="en-US" altLang="zh-CN" sz="2000" dirty="0" err="1" smtClean="0"/>
              <a:t>hbase-env.sh</a:t>
            </a:r>
            <a:endParaRPr lang="zh-CN" altLang="zh-CN" sz="2000" dirty="0" smtClean="0"/>
          </a:p>
          <a:p>
            <a:pPr lvl="1"/>
            <a:r>
              <a:rPr lang="zh-CN" altLang="zh-CN" sz="1600" dirty="0" smtClean="0"/>
              <a:t>配置</a:t>
            </a:r>
            <a:r>
              <a:rPr lang="en-US" altLang="zh-CN" sz="1600" dirty="0" smtClean="0"/>
              <a:t>JAVA_HOME</a:t>
            </a:r>
            <a:endParaRPr lang="zh-CN" altLang="zh-CN" sz="1600" dirty="0" smtClean="0"/>
          </a:p>
          <a:p>
            <a:pPr lvl="1"/>
            <a:r>
              <a:rPr lang="zh-CN" altLang="zh-CN" sz="1600" dirty="0" smtClean="0"/>
              <a:t>配置</a:t>
            </a:r>
            <a:r>
              <a:rPr lang="en-US" altLang="zh-CN" sz="1600" dirty="0" smtClean="0"/>
              <a:t>HBASE_MANAGERS_ZK=false</a:t>
            </a:r>
            <a:endParaRPr lang="zh-CN" altLang="zh-CN" sz="1600" dirty="0" smtClean="0"/>
          </a:p>
          <a:p>
            <a:pPr lvl="0"/>
            <a:r>
              <a:rPr lang="zh-CN" altLang="zh-CN" sz="2000" dirty="0" smtClean="0"/>
              <a:t>配置</a:t>
            </a:r>
            <a:r>
              <a:rPr lang="en-US" altLang="zh-CN" sz="2000" dirty="0" err="1" smtClean="0"/>
              <a:t>hbase-site.xml</a:t>
            </a:r>
            <a:endParaRPr lang="zh-CN" altLang="zh-CN" sz="2000" dirty="0" smtClean="0"/>
          </a:p>
          <a:p>
            <a:pPr lvl="1"/>
            <a:r>
              <a:rPr lang="en-US" altLang="zh-CN" sz="1600" dirty="0" err="1" smtClean="0"/>
              <a:t>Hbase.rootdir</a:t>
            </a:r>
            <a:endParaRPr lang="zh-CN" altLang="zh-CN" sz="1600" dirty="0" smtClean="0"/>
          </a:p>
          <a:p>
            <a:pPr lvl="1"/>
            <a:r>
              <a:rPr lang="en-US" altLang="zh-CN" sz="1600" dirty="0" smtClean="0"/>
              <a:t>Zookeeper</a:t>
            </a:r>
            <a:r>
              <a:rPr lang="zh-CN" altLang="zh-CN" sz="1600" dirty="0" smtClean="0"/>
              <a:t>集群主机</a:t>
            </a:r>
          </a:p>
          <a:p>
            <a:pPr lvl="1"/>
            <a:r>
              <a:rPr lang="zh-CN" altLang="zh-CN" sz="1600" dirty="0" smtClean="0"/>
              <a:t>启用</a:t>
            </a:r>
            <a:r>
              <a:rPr lang="en-US" altLang="zh-CN" sz="1600" dirty="0" err="1" smtClean="0"/>
              <a:t>hbase</a:t>
            </a:r>
            <a:r>
              <a:rPr lang="zh-CN" altLang="zh-CN" sz="1600" dirty="0" smtClean="0"/>
              <a:t>集群：</a:t>
            </a:r>
            <a:r>
              <a:rPr lang="en-US" altLang="zh-CN" sz="1600" dirty="0" smtClean="0"/>
              <a:t>true</a:t>
            </a:r>
            <a:endParaRPr lang="zh-CN" altLang="zh-CN" sz="1600" dirty="0" smtClean="0"/>
          </a:p>
          <a:p>
            <a:pPr lvl="0"/>
            <a:r>
              <a:rPr lang="zh-CN" altLang="zh-CN" sz="2000" dirty="0" smtClean="0"/>
              <a:t>启动</a:t>
            </a:r>
            <a:r>
              <a:rPr lang="en-US" altLang="zh-CN" sz="2000" dirty="0" err="1" smtClean="0"/>
              <a:t>hbase</a:t>
            </a:r>
            <a:endParaRPr lang="zh-CN" altLang="zh-CN" sz="2000" dirty="0" smtClean="0"/>
          </a:p>
          <a:p>
            <a:r>
              <a:rPr lang="zh-CN" altLang="en-US" dirty="0" smtClean="0">
                <a:solidFill>
                  <a:srgbClr val="000000"/>
                </a:solidFill>
                <a:latin typeface="微软雅黑" pitchFamily="18" charset="0"/>
                <a:cs typeface="微软雅黑" pitchFamily="18" charset="0"/>
              </a:rPr>
              <a:t>配置环境变量</a:t>
            </a:r>
            <a:endParaRPr lang="en-US" altLang="zh-CN" dirty="0" smtClean="0">
              <a:solidFill>
                <a:srgbClr val="000000"/>
              </a:solidFill>
              <a:latin typeface="微软雅黑" pitchFamily="18" charset="0"/>
              <a:cs typeface="微软雅黑" pitchFamily="18" charset="0"/>
            </a:endParaRPr>
          </a:p>
          <a:p>
            <a:pPr lvl="1"/>
            <a:r>
              <a:rPr lang="en-US" altLang="zh-CN" dirty="0">
                <a:solidFill>
                  <a:srgbClr val="000000"/>
                </a:solidFill>
                <a:latin typeface="微软雅黑" pitchFamily="18" charset="0"/>
                <a:cs typeface="微软雅黑" pitchFamily="18" charset="0"/>
              </a:rPr>
              <a:t>export HBASE_HOME=/opt/</a:t>
            </a:r>
            <a:r>
              <a:rPr lang="en-US" altLang="zh-CN" dirty="0" err="1">
                <a:solidFill>
                  <a:srgbClr val="000000"/>
                </a:solidFill>
                <a:latin typeface="微软雅黑" pitchFamily="18" charset="0"/>
                <a:cs typeface="微软雅黑" pitchFamily="18" charset="0"/>
              </a:rPr>
              <a:t>sxt</a:t>
            </a:r>
            <a:r>
              <a:rPr lang="en-US" altLang="zh-CN" dirty="0">
                <a:solidFill>
                  <a:srgbClr val="000000"/>
                </a:solidFill>
                <a:latin typeface="微软雅黑" pitchFamily="18" charset="0"/>
                <a:cs typeface="微软雅黑" pitchFamily="18" charset="0"/>
              </a:rPr>
              <a:t>/soft/hbase-1.1.2</a:t>
            </a:r>
          </a:p>
          <a:p>
            <a:pPr lvl="1"/>
            <a:r>
              <a:rPr lang="en-US" altLang="zh-CN" dirty="0">
                <a:solidFill>
                  <a:srgbClr val="000000"/>
                </a:solidFill>
                <a:latin typeface="微软雅黑" pitchFamily="18" charset="0"/>
                <a:cs typeface="微软雅黑" pitchFamily="18" charset="0"/>
              </a:rPr>
              <a:t>export HADOOP_CONF_DIR=$HADOOP_HOME/</a:t>
            </a:r>
            <a:r>
              <a:rPr lang="en-US" altLang="zh-CN" dirty="0" err="1">
                <a:solidFill>
                  <a:srgbClr val="000000"/>
                </a:solidFill>
                <a:latin typeface="微软雅黑" pitchFamily="18" charset="0"/>
                <a:cs typeface="微软雅黑" pitchFamily="18" charset="0"/>
              </a:rPr>
              <a:t>etc</a:t>
            </a:r>
            <a:r>
              <a:rPr lang="en-US" altLang="zh-CN" dirty="0">
                <a:solidFill>
                  <a:srgbClr val="000000"/>
                </a:solidFill>
                <a:latin typeface="微软雅黑" pitchFamily="18" charset="0"/>
                <a:cs typeface="微软雅黑" pitchFamily="18" charset="0"/>
              </a:rPr>
              <a:t>/</a:t>
            </a:r>
            <a:r>
              <a:rPr lang="en-US" altLang="zh-CN" dirty="0" err="1">
                <a:solidFill>
                  <a:srgbClr val="000000"/>
                </a:solidFill>
                <a:latin typeface="微软雅黑" pitchFamily="18" charset="0"/>
                <a:cs typeface="微软雅黑" pitchFamily="18" charset="0"/>
              </a:rPr>
              <a:t>hadoop</a:t>
            </a:r>
            <a:endParaRPr lang="en-US" altLang="zh-CN" dirty="0">
              <a:solidFill>
                <a:srgbClr val="000000"/>
              </a:solidFill>
              <a:latin typeface="微软雅黑" pitchFamily="18" charset="0"/>
              <a:cs typeface="微软雅黑" pitchFamily="18" charset="0"/>
            </a:endParaRPr>
          </a:p>
          <a:p>
            <a:pPr lvl="1"/>
            <a:r>
              <a:rPr lang="en-US" altLang="zh-CN" dirty="0">
                <a:solidFill>
                  <a:srgbClr val="000000"/>
                </a:solidFill>
                <a:latin typeface="微软雅黑" pitchFamily="18" charset="0"/>
                <a:cs typeface="微软雅黑" pitchFamily="18" charset="0"/>
              </a:rPr>
              <a:t>export PATH=$PATH:$HBASE_HOME/bin</a:t>
            </a:r>
            <a:endParaRPr lang="en-US" altLang="zh-CN" dirty="0" smtClean="0">
              <a:solidFill>
                <a:srgbClr val="000000"/>
              </a:solidFill>
              <a:latin typeface="微软雅黑" pitchFamily="18" charset="0"/>
              <a:cs typeface="微软雅黑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09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配置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hbase-site.xml</a:t>
            </a:r>
          </a:p>
          <a:p>
            <a:pPr lvl="1"/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&lt;property&gt;</a:t>
            </a:r>
          </a:p>
          <a:p>
            <a:pPr lvl="1"/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&lt;name&gt;</a:t>
            </a:r>
            <a:r>
              <a:rPr lang="en-US" altLang="zh-CN" sz="1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hbase.rootdir</a:t>
            </a:r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&lt;/name&gt;</a:t>
            </a:r>
          </a:p>
          <a:p>
            <a:pPr lvl="1"/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&lt;value&gt;hdfs://chenkl/hbase&lt;/value&gt;</a:t>
            </a:r>
          </a:p>
          <a:p>
            <a:pPr lvl="1"/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&lt;/property&gt;</a:t>
            </a:r>
          </a:p>
          <a:p>
            <a:pPr lvl="1"/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&lt;property&gt;</a:t>
            </a:r>
          </a:p>
          <a:p>
            <a:pPr lvl="1"/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&lt;name&gt;</a:t>
            </a:r>
            <a:r>
              <a:rPr lang="en-US" altLang="zh-CN" sz="1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hbase.cluster.distributed</a:t>
            </a:r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&lt;/name&gt;</a:t>
            </a:r>
          </a:p>
          <a:p>
            <a:pPr lvl="1"/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&lt;value&gt;true&lt;/value&gt;</a:t>
            </a:r>
          </a:p>
          <a:p>
            <a:pPr lvl="1"/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&lt;/property&gt;</a:t>
            </a:r>
          </a:p>
          <a:p>
            <a:pPr lvl="1"/>
            <a:r>
              <a:rPr lang="en-US" altLang="zh-CN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property&gt;</a:t>
            </a:r>
          </a:p>
          <a:p>
            <a:pPr lvl="1"/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&lt;name&gt;</a:t>
            </a:r>
            <a:r>
              <a:rPr lang="en-US" altLang="zh-CN" sz="1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hbase.zookeeper.quorum</a:t>
            </a:r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&lt;/name&gt;</a:t>
            </a:r>
          </a:p>
          <a:p>
            <a:pPr lvl="1"/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&lt;value&gt;master,slave1,slave2&lt;/value&gt;</a:t>
            </a:r>
          </a:p>
          <a:p>
            <a:pPr lvl="1"/>
            <a:r>
              <a:rPr lang="en-US" altLang="zh-CN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&lt;/property&gt;</a:t>
            </a: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57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的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sql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查询引擎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b="1" dirty="0"/>
              <a:t>Hive</a:t>
            </a:r>
            <a:r>
              <a:rPr lang="zh-CN" altLang="en-US" b="1" dirty="0"/>
              <a:t>，</a:t>
            </a:r>
            <a:r>
              <a:rPr lang="en-US" altLang="zh-CN" b="1" dirty="0" err="1"/>
              <a:t>Tez</a:t>
            </a:r>
            <a:r>
              <a:rPr lang="zh-CN" altLang="en-US" b="1" dirty="0"/>
              <a:t>，</a:t>
            </a:r>
            <a:r>
              <a:rPr lang="en-US" altLang="zh-CN" b="1" dirty="0"/>
              <a:t>Impala</a:t>
            </a:r>
            <a:r>
              <a:rPr lang="zh-CN" altLang="en-US" b="1" dirty="0"/>
              <a:t>，</a:t>
            </a:r>
            <a:r>
              <a:rPr lang="en-US" altLang="zh-CN" b="1" dirty="0"/>
              <a:t>Shark/Spark</a:t>
            </a:r>
            <a:r>
              <a:rPr lang="zh-CN" altLang="en-US" b="1" dirty="0"/>
              <a:t>，</a:t>
            </a:r>
            <a:r>
              <a:rPr lang="en-US" altLang="zh-CN" b="1" dirty="0"/>
              <a:t>Phoenix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50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Phonenix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/>
              <a:t>Phoenix</a:t>
            </a:r>
            <a:r>
              <a:rPr lang="zh-CN" altLang="en-US" dirty="0"/>
              <a:t>查询引擎会将</a:t>
            </a:r>
            <a:r>
              <a:rPr lang="en-US" altLang="zh-CN" dirty="0"/>
              <a:t>SQL</a:t>
            </a:r>
            <a:r>
              <a:rPr lang="zh-CN" altLang="en-US" dirty="0"/>
              <a:t>查询转换为一个或多个</a:t>
            </a:r>
            <a:r>
              <a:rPr lang="en-US" altLang="zh-CN" dirty="0" err="1"/>
              <a:t>HBase</a:t>
            </a:r>
            <a:r>
              <a:rPr lang="en-US" altLang="zh-CN" dirty="0"/>
              <a:t> scan</a:t>
            </a:r>
            <a:r>
              <a:rPr lang="zh-CN" altLang="en-US" dirty="0"/>
              <a:t>，并编排执行以生成标准的</a:t>
            </a:r>
            <a:r>
              <a:rPr lang="en-US" altLang="zh-CN" dirty="0"/>
              <a:t>JDBC</a:t>
            </a:r>
            <a:r>
              <a:rPr lang="zh-CN" altLang="en-US" dirty="0"/>
              <a:t>结果集。直接使用</a:t>
            </a:r>
            <a:r>
              <a:rPr lang="en-US" altLang="zh-CN" dirty="0" err="1"/>
              <a:t>HBase</a:t>
            </a:r>
            <a:r>
              <a:rPr lang="en-US" altLang="zh-CN" dirty="0"/>
              <a:t> API</a:t>
            </a:r>
            <a:r>
              <a:rPr lang="zh-CN" altLang="en-US" dirty="0"/>
              <a:t>、协同处理器与自定义过滤器，对于简单查询来说，其性能量级是毫秒，对于百万级别的行数来说，其性能量级是秒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89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Phonenix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安装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/>
              <a:t>bin/sqlline.py master:2181</a:t>
            </a:r>
            <a:endParaRPr lang="zh-CN" altLang="zh-CN" dirty="0"/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05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Phonenix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使用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DDL</a:t>
            </a:r>
          </a:p>
          <a:p>
            <a:pPr lvl="1"/>
            <a:r>
              <a:rPr lang="en-US" altLang="zh-CN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DML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29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Create</a:t>
            </a:r>
          </a:p>
          <a:p>
            <a:pPr lvl="1">
              <a:lnSpc>
                <a:spcPts val="3800"/>
              </a:lnSpc>
            </a:pPr>
            <a:r>
              <a:rPr lang="en-US" altLang="zh-CN" dirty="0"/>
              <a:t>CREATE TABLE </a:t>
            </a:r>
            <a:r>
              <a:rPr lang="en-US" altLang="zh-CN" dirty="0" err="1"/>
              <a:t>my_table</a:t>
            </a:r>
            <a:r>
              <a:rPr lang="en-US" altLang="zh-CN" dirty="0"/>
              <a:t> ( id INTEGER not null primary key </a:t>
            </a:r>
            <a:r>
              <a:rPr lang="en-US" altLang="zh-CN" dirty="0" err="1"/>
              <a:t>desc</a:t>
            </a:r>
            <a:r>
              <a:rPr lang="en-US" altLang="zh-CN" dirty="0"/>
              <a:t>, date </a:t>
            </a:r>
            <a:r>
              <a:rPr lang="en-US" altLang="zh-CN" dirty="0" err="1"/>
              <a:t>DATE</a:t>
            </a:r>
            <a:r>
              <a:rPr lang="en-US" altLang="zh-CN" dirty="0"/>
              <a:t> not null,</a:t>
            </a:r>
            <a:br>
              <a:rPr lang="en-US" altLang="zh-CN" dirty="0"/>
            </a:br>
            <a:r>
              <a:rPr lang="en-US" altLang="zh-CN" dirty="0"/>
              <a:t>    </a:t>
            </a:r>
            <a:r>
              <a:rPr lang="en-US" altLang="zh-CN" dirty="0" err="1"/>
              <a:t>m.db_utilization</a:t>
            </a:r>
            <a:r>
              <a:rPr lang="en-US" altLang="zh-CN" dirty="0"/>
              <a:t> DECIMAL, </a:t>
            </a:r>
            <a:r>
              <a:rPr lang="en-US" altLang="zh-CN" dirty="0" err="1"/>
              <a:t>i.db_utilization</a:t>
            </a:r>
            <a:r>
              <a:rPr lang="en-US" altLang="zh-CN" dirty="0"/>
              <a:t>)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36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Drop</a:t>
            </a:r>
          </a:p>
          <a:p>
            <a:pPr lvl="1"/>
            <a:r>
              <a:rPr lang="en-US" altLang="zh-CN" dirty="0" smtClean="0"/>
              <a:t>DROP </a:t>
            </a:r>
            <a:r>
              <a:rPr lang="en-US" altLang="zh-CN" dirty="0"/>
              <a:t>TABLE </a:t>
            </a:r>
            <a:r>
              <a:rPr lang="en-US" altLang="zh-CN" dirty="0" err="1"/>
              <a:t>my_schema.my_table</a:t>
            </a:r>
            <a:r>
              <a:rPr lang="en-US" altLang="zh-CN" dirty="0"/>
              <a:t>;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70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Alert</a:t>
            </a:r>
          </a:p>
          <a:p>
            <a:pPr lvl="1"/>
            <a:r>
              <a:rPr lang="en-US" altLang="zh-CN" dirty="0" smtClean="0"/>
              <a:t>ALTER TABLE </a:t>
            </a:r>
            <a:r>
              <a:rPr lang="en-US" altLang="zh-CN" dirty="0" err="1"/>
              <a:t>my_schema.my_table</a:t>
            </a:r>
            <a:r>
              <a:rPr lang="en-US" altLang="zh-CN" dirty="0"/>
              <a:t> ADD </a:t>
            </a:r>
            <a:r>
              <a:rPr lang="en-US" altLang="zh-CN" dirty="0" err="1"/>
              <a:t>d.dept_id</a:t>
            </a:r>
            <a:r>
              <a:rPr lang="en-US" altLang="zh-CN" dirty="0"/>
              <a:t> char(10) </a:t>
            </a:r>
            <a:r>
              <a:rPr lang="en-US" altLang="zh-CN" dirty="0" smtClean="0"/>
              <a:t>VERSIONS=10</a:t>
            </a:r>
          </a:p>
          <a:p>
            <a:pPr lvl="1"/>
            <a:r>
              <a:rPr lang="en-US" altLang="zh-CN" dirty="0" smtClean="0"/>
              <a:t>ALTER </a:t>
            </a:r>
            <a:r>
              <a:rPr lang="en-US" altLang="zh-CN" dirty="0"/>
              <a:t>TABLE </a:t>
            </a:r>
            <a:r>
              <a:rPr lang="en-US" altLang="zh-CN" dirty="0" err="1"/>
              <a:t>my_table</a:t>
            </a:r>
            <a:r>
              <a:rPr lang="en-US" altLang="zh-CN" dirty="0"/>
              <a:t> ADD </a:t>
            </a:r>
            <a:r>
              <a:rPr lang="en-US" altLang="zh-CN" dirty="0" err="1"/>
              <a:t>dept_name</a:t>
            </a:r>
            <a:r>
              <a:rPr lang="en-US" altLang="zh-CN" dirty="0"/>
              <a:t> char(50), </a:t>
            </a:r>
            <a:r>
              <a:rPr lang="en-US" altLang="zh-CN" dirty="0" err="1"/>
              <a:t>parent_id</a:t>
            </a:r>
            <a:r>
              <a:rPr lang="en-US" altLang="zh-CN" dirty="0"/>
              <a:t> char(15) null primary </a:t>
            </a:r>
            <a:r>
              <a:rPr lang="en-US" altLang="zh-CN" dirty="0" smtClean="0"/>
              <a:t>key</a:t>
            </a:r>
          </a:p>
          <a:p>
            <a:pPr lvl="1"/>
            <a:r>
              <a:rPr lang="en-US" altLang="zh-CN" dirty="0" smtClean="0"/>
              <a:t>ALTER </a:t>
            </a:r>
            <a:r>
              <a:rPr lang="en-US" altLang="zh-CN" dirty="0"/>
              <a:t>TABLE </a:t>
            </a:r>
            <a:r>
              <a:rPr lang="en-US" altLang="zh-CN" dirty="0" err="1"/>
              <a:t>my_table</a:t>
            </a:r>
            <a:r>
              <a:rPr lang="en-US" altLang="zh-CN" dirty="0"/>
              <a:t> DROP COLUMN </a:t>
            </a:r>
            <a:r>
              <a:rPr lang="en-US" altLang="zh-CN" dirty="0" err="1"/>
              <a:t>d.dept_id</a:t>
            </a:r>
            <a:r>
              <a:rPr lang="en-US" altLang="zh-CN" dirty="0"/>
              <a:t>, </a:t>
            </a:r>
            <a:r>
              <a:rPr lang="en-US" altLang="zh-CN" dirty="0" err="1" smtClean="0"/>
              <a:t>parent_id</a:t>
            </a:r>
            <a:r>
              <a:rPr lang="en-US" altLang="zh-CN" dirty="0" smtClean="0"/>
              <a:t>;</a:t>
            </a:r>
          </a:p>
          <a:p>
            <a:pPr lvl="1"/>
            <a:r>
              <a:rPr lang="en-US" altLang="zh-CN" dirty="0" smtClean="0"/>
              <a:t>ALTER </a:t>
            </a:r>
            <a:r>
              <a:rPr lang="en-US" altLang="zh-CN" dirty="0"/>
              <a:t>VIEW </a:t>
            </a:r>
            <a:r>
              <a:rPr lang="en-US" altLang="zh-CN" dirty="0" err="1"/>
              <a:t>my_view</a:t>
            </a:r>
            <a:r>
              <a:rPr lang="en-US" altLang="zh-CN" dirty="0"/>
              <a:t> DROP COLUMN </a:t>
            </a:r>
            <a:r>
              <a:rPr lang="en-US" altLang="zh-CN" dirty="0" err="1" smtClean="0"/>
              <a:t>new_col</a:t>
            </a:r>
            <a:r>
              <a:rPr lang="en-US" altLang="zh-CN" dirty="0" smtClean="0"/>
              <a:t>;</a:t>
            </a:r>
          </a:p>
          <a:p>
            <a:pPr lvl="1"/>
            <a:r>
              <a:rPr lang="en-US" altLang="zh-CN" dirty="0" smtClean="0"/>
              <a:t>ALTER </a:t>
            </a:r>
            <a:r>
              <a:rPr lang="en-US" altLang="zh-CN" dirty="0"/>
              <a:t>TABLE </a:t>
            </a:r>
            <a:r>
              <a:rPr lang="en-US" altLang="zh-CN" dirty="0" err="1"/>
              <a:t>my_table</a:t>
            </a:r>
            <a:r>
              <a:rPr lang="en-US" altLang="zh-CN" dirty="0"/>
              <a:t> </a:t>
            </a:r>
            <a:r>
              <a:rPr lang="en-US" altLang="zh-CN" dirty="0" smtClean="0"/>
              <a:t>SET IMMUTABLE_ROWS=</a:t>
            </a:r>
            <a:r>
              <a:rPr lang="en-US" altLang="zh-CN" dirty="0" err="1" smtClean="0"/>
              <a:t>true,DISABLE_WAL</a:t>
            </a:r>
            <a:r>
              <a:rPr lang="en-US" altLang="zh-CN" dirty="0" smtClean="0"/>
              <a:t>=true</a:t>
            </a:r>
            <a:r>
              <a:rPr lang="en-US" altLang="zh-CN" dirty="0"/>
              <a:t>;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10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err="1" smtClean="0"/>
              <a:t>Hbase</a:t>
            </a:r>
            <a:r>
              <a:rPr lang="zh-CN" altLang="en-US" sz="3600" dirty="0" smtClean="0"/>
              <a:t>之</a:t>
            </a:r>
            <a:r>
              <a:rPr lang="en-US" altLang="zh-CN" sz="3600" dirty="0" err="1" smtClean="0"/>
              <a:t>phonenix</a:t>
            </a:r>
            <a:r>
              <a:rPr lang="zh-CN" altLang="en-US" sz="3600" dirty="0" smtClean="0"/>
              <a:t>篇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 smtClean="0"/>
              <a:t>的数据模型</a:t>
            </a:r>
            <a:endParaRPr lang="en-US" altLang="zh-CN" dirty="0"/>
          </a:p>
          <a:p>
            <a:r>
              <a:rPr lang="zh-CN" altLang="en-US" dirty="0" smtClean="0"/>
              <a:t>安装</a:t>
            </a:r>
            <a:r>
              <a:rPr lang="en-US" altLang="zh-CN" dirty="0" err="1" smtClean="0"/>
              <a:t>hbase</a:t>
            </a:r>
            <a:endParaRPr lang="en-US" altLang="zh-CN" dirty="0" smtClean="0"/>
          </a:p>
          <a:p>
            <a:r>
              <a:rPr lang="zh-CN" altLang="en-US" dirty="0" smtClean="0"/>
              <a:t>安装</a:t>
            </a:r>
            <a:r>
              <a:rPr lang="en-US" altLang="zh-CN" dirty="0" err="1" smtClean="0"/>
              <a:t>phonenix</a:t>
            </a:r>
            <a:endParaRPr lang="en-US" altLang="zh-CN" dirty="0" smtClean="0"/>
          </a:p>
          <a:p>
            <a:r>
              <a:rPr lang="en-US" altLang="zh-CN" dirty="0" err="1" smtClean="0"/>
              <a:t>Phonenix</a:t>
            </a:r>
            <a:r>
              <a:rPr lang="zh-CN" altLang="en-US" dirty="0" smtClean="0"/>
              <a:t>使用</a:t>
            </a:r>
            <a:endParaRPr lang="en-US" altLang="zh-CN" dirty="0" smtClean="0"/>
          </a:p>
          <a:p>
            <a:r>
              <a:rPr lang="en-US" altLang="zh-CN" dirty="0" err="1" smtClean="0"/>
              <a:t>Phonenix</a:t>
            </a:r>
            <a:r>
              <a:rPr lang="zh-CN" altLang="en-US" dirty="0" smtClean="0"/>
              <a:t>客户端使用</a:t>
            </a:r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select</a:t>
            </a:r>
          </a:p>
          <a:p>
            <a:pPr lvl="1">
              <a:lnSpc>
                <a:spcPts val="3800"/>
              </a:lnSpc>
            </a:pPr>
            <a:r>
              <a:rPr lang="en-US" altLang="zh-CN" dirty="0"/>
              <a:t>SELECT * FROM TEST LIMIT </a:t>
            </a:r>
            <a:r>
              <a:rPr lang="en-US" altLang="zh-CN" dirty="0" smtClean="0"/>
              <a:t>1000;</a:t>
            </a:r>
          </a:p>
          <a:p>
            <a:pPr lvl="1">
              <a:lnSpc>
                <a:spcPts val="3800"/>
              </a:lnSpc>
            </a:pPr>
            <a:r>
              <a:rPr lang="en-US" altLang="zh-CN" dirty="0" smtClean="0"/>
              <a:t>SELECT </a:t>
            </a:r>
            <a:r>
              <a:rPr lang="en-US" altLang="zh-CN" dirty="0" err="1"/>
              <a:t>full_name</a:t>
            </a:r>
            <a:r>
              <a:rPr lang="en-US" altLang="zh-CN" dirty="0"/>
              <a:t> FROM SALES_PERSON WHERE ranking &gt;= 5.0</a:t>
            </a:r>
            <a:br>
              <a:rPr lang="en-US" altLang="zh-CN" dirty="0"/>
            </a:br>
            <a:r>
              <a:rPr lang="en-US" altLang="zh-CN" dirty="0"/>
              <a:t>    UNION ALL SELECT </a:t>
            </a:r>
            <a:r>
              <a:rPr lang="en-US" altLang="zh-CN" dirty="0" err="1"/>
              <a:t>reviewer_name</a:t>
            </a:r>
            <a:r>
              <a:rPr lang="en-US" altLang="zh-CN" dirty="0"/>
              <a:t> FROM CUSTOMER_REVIEW WHERE score &gt;= 8.0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93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Upsert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 smtClean="0"/>
              <a:t>UPSERT </a:t>
            </a:r>
            <a:r>
              <a:rPr lang="en-US" altLang="zh-CN" dirty="0"/>
              <a:t>INTO TEST VALUES('foo','bar',3</a:t>
            </a:r>
            <a:r>
              <a:rPr lang="en-US" altLang="zh-CN" dirty="0" smtClean="0"/>
              <a:t>);</a:t>
            </a:r>
          </a:p>
          <a:p>
            <a:pPr lvl="1"/>
            <a:r>
              <a:rPr lang="en-US" altLang="zh-CN" dirty="0" smtClean="0"/>
              <a:t>UPSERT </a:t>
            </a:r>
            <a:r>
              <a:rPr lang="en-US" altLang="zh-CN" dirty="0"/>
              <a:t>INTO TEST(NAME,ID) VALUES('foo',123</a:t>
            </a:r>
            <a:r>
              <a:rPr lang="en-US" altLang="zh-CN" dirty="0" smtClean="0"/>
              <a:t>);</a:t>
            </a:r>
            <a:r>
              <a:rPr lang="en-US" altLang="zh-CN" dirty="0"/>
              <a:t/>
            </a:r>
            <a:br>
              <a:rPr lang="en-US" altLang="zh-CN" dirty="0"/>
            </a:b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37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Phonenix</a:t>
            </a:r>
            <a:r>
              <a:rPr lang="zh-CN" altLang="en-US" dirty="0" smtClean="0"/>
              <a:t>直接</a:t>
            </a:r>
            <a:r>
              <a:rPr lang="en-US" altLang="zh-CN" dirty="0" smtClean="0"/>
              <a:t>load</a:t>
            </a:r>
            <a:r>
              <a:rPr lang="zh-CN" altLang="en-US" dirty="0" smtClean="0"/>
              <a:t>数据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bin</a:t>
            </a:r>
            <a:r>
              <a:rPr lang="en-US" altLang="zh-CN" dirty="0"/>
              <a:t>/psql.sh master:2181 /</a:t>
            </a:r>
            <a:r>
              <a:rPr lang="en-US" altLang="zh-CN" dirty="0" smtClean="0"/>
              <a:t>opt/</a:t>
            </a:r>
            <a:r>
              <a:rPr lang="en-US" altLang="zh-CN" dirty="0" err="1" smtClean="0"/>
              <a:t>sxt</a:t>
            </a:r>
            <a:r>
              <a:rPr lang="en-US" altLang="zh-CN" dirty="0" smtClean="0"/>
              <a:t>/temp/</a:t>
            </a:r>
            <a:r>
              <a:rPr lang="en-US" altLang="zh-CN" dirty="0" err="1" smtClean="0"/>
              <a:t>WEB_STAT.sql</a:t>
            </a:r>
            <a:r>
              <a:rPr lang="en-US" altLang="zh-CN" dirty="0" smtClean="0"/>
              <a:t>  </a:t>
            </a:r>
            <a:r>
              <a:rPr lang="en-US" altLang="zh-CN" dirty="0"/>
              <a:t>/opt/</a:t>
            </a:r>
            <a:r>
              <a:rPr lang="en-US" altLang="zh-CN" dirty="0" err="1"/>
              <a:t>sxt</a:t>
            </a:r>
            <a:r>
              <a:rPr lang="en-US" altLang="zh-CN" dirty="0"/>
              <a:t>/temp/WEB_STAT.csv</a:t>
            </a:r>
            <a:br>
              <a:rPr lang="en-US" altLang="zh-CN" dirty="0"/>
            </a:b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53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Phonenix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JDBC</a:t>
            </a:r>
          </a:p>
          <a:p>
            <a:pPr lvl="1"/>
            <a:r>
              <a:rPr lang="zh-CN" altLang="en-US" dirty="0" smtClean="0"/>
              <a:t>和一般的</a:t>
            </a:r>
            <a:r>
              <a:rPr lang="en-US" altLang="zh-CN" dirty="0" smtClean="0"/>
              <a:t>JDBC</a:t>
            </a:r>
            <a:r>
              <a:rPr lang="zh-CN" altLang="en-US" dirty="0" smtClean="0"/>
              <a:t>使用基本相同</a:t>
            </a:r>
            <a:r>
              <a:rPr lang="en-US" altLang="zh-CN" dirty="0"/>
              <a:t/>
            </a:r>
            <a:br>
              <a:rPr lang="en-US" altLang="zh-CN" dirty="0"/>
            </a:b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1989694"/>
            <a:ext cx="5364945" cy="420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76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Phonenix</a:t>
            </a:r>
            <a:r>
              <a:rPr lang="en-US" altLang="zh-CN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spring JDBC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/>
              <a:t>  </a:t>
            </a:r>
            <a:r>
              <a:rPr lang="en-US" altLang="zh-CN" dirty="0" smtClean="0"/>
              <a:t>	</a:t>
            </a:r>
            <a:r>
              <a:rPr lang="en-US" altLang="zh-CN" dirty="0"/>
              <a:t>  &lt;dependency&gt;</a:t>
            </a:r>
            <a:br>
              <a:rPr lang="en-US" altLang="zh-CN" dirty="0"/>
            </a:br>
            <a:r>
              <a:rPr lang="en-US" altLang="zh-CN" dirty="0"/>
              <a:t>            &lt;</a:t>
            </a:r>
            <a:r>
              <a:rPr lang="en-US" altLang="zh-CN" dirty="0" err="1"/>
              <a:t>groupId</a:t>
            </a:r>
            <a:r>
              <a:rPr lang="en-US" altLang="zh-CN" dirty="0"/>
              <a:t>&gt;</a:t>
            </a:r>
            <a:r>
              <a:rPr lang="en-US" altLang="zh-CN" dirty="0" err="1"/>
              <a:t>org.apache.phoenix</a:t>
            </a:r>
            <a:r>
              <a:rPr lang="en-US" altLang="zh-CN" dirty="0"/>
              <a:t>&lt;/</a:t>
            </a:r>
            <a:r>
              <a:rPr lang="en-US" altLang="zh-CN" dirty="0" err="1"/>
              <a:t>groupId</a:t>
            </a:r>
            <a:r>
              <a:rPr lang="en-US" altLang="zh-CN" dirty="0"/>
              <a:t>&gt;</a:t>
            </a:r>
            <a:br>
              <a:rPr lang="en-US" altLang="zh-CN" dirty="0"/>
            </a:br>
            <a:r>
              <a:rPr lang="en-US" altLang="zh-CN" dirty="0"/>
              <a:t>            &lt;</a:t>
            </a:r>
            <a:r>
              <a:rPr lang="en-US" altLang="zh-CN" dirty="0" err="1"/>
              <a:t>artifactId</a:t>
            </a:r>
            <a:r>
              <a:rPr lang="en-US" altLang="zh-CN" dirty="0"/>
              <a:t>&gt;phoenix-core&lt;/</a:t>
            </a:r>
            <a:r>
              <a:rPr lang="en-US" altLang="zh-CN" dirty="0" err="1"/>
              <a:t>artifactId</a:t>
            </a:r>
            <a:r>
              <a:rPr lang="en-US" altLang="zh-CN" dirty="0"/>
              <a:t>&gt;</a:t>
            </a:r>
            <a:br>
              <a:rPr lang="en-US" altLang="zh-CN" dirty="0"/>
            </a:br>
            <a:r>
              <a:rPr lang="en-US" altLang="zh-CN" dirty="0"/>
              <a:t>            &lt;version&gt;4.3.0&lt;/version&gt;</a:t>
            </a:r>
            <a:br>
              <a:rPr lang="en-US" altLang="zh-CN" dirty="0"/>
            </a:br>
            <a:r>
              <a:rPr lang="en-US" altLang="zh-CN" dirty="0"/>
              <a:t>        &lt;/dependency&gt;</a:t>
            </a:r>
            <a:br>
              <a:rPr lang="en-US" altLang="zh-CN" dirty="0"/>
            </a:br>
            <a:r>
              <a:rPr lang="en-US" altLang="zh-CN" dirty="0"/>
              <a:t>        &lt;dependency&gt;</a:t>
            </a:r>
            <a:br>
              <a:rPr lang="en-US" altLang="zh-CN" dirty="0"/>
            </a:br>
            <a:r>
              <a:rPr lang="en-US" altLang="zh-CN" dirty="0"/>
              <a:t>            &lt;</a:t>
            </a:r>
            <a:r>
              <a:rPr lang="en-US" altLang="zh-CN" dirty="0" err="1"/>
              <a:t>groupId</a:t>
            </a:r>
            <a:r>
              <a:rPr lang="en-US" altLang="zh-CN" dirty="0"/>
              <a:t>&gt;commons-</a:t>
            </a:r>
            <a:r>
              <a:rPr lang="en-US" altLang="zh-CN" dirty="0" err="1"/>
              <a:t>dbcp</a:t>
            </a:r>
            <a:r>
              <a:rPr lang="en-US" altLang="zh-CN" dirty="0"/>
              <a:t>&lt;/</a:t>
            </a:r>
            <a:r>
              <a:rPr lang="en-US" altLang="zh-CN" dirty="0" err="1"/>
              <a:t>groupId</a:t>
            </a:r>
            <a:r>
              <a:rPr lang="en-US" altLang="zh-CN" dirty="0"/>
              <a:t>&gt;</a:t>
            </a:r>
            <a:br>
              <a:rPr lang="en-US" altLang="zh-CN" dirty="0"/>
            </a:br>
            <a:r>
              <a:rPr lang="en-US" altLang="zh-CN" dirty="0"/>
              <a:t>            &lt;</a:t>
            </a:r>
            <a:r>
              <a:rPr lang="en-US" altLang="zh-CN" dirty="0" err="1"/>
              <a:t>artifactId</a:t>
            </a:r>
            <a:r>
              <a:rPr lang="en-US" altLang="zh-CN" dirty="0"/>
              <a:t>&gt;commons-</a:t>
            </a:r>
            <a:r>
              <a:rPr lang="en-US" altLang="zh-CN" dirty="0" err="1"/>
              <a:t>dbcp</a:t>
            </a:r>
            <a:r>
              <a:rPr lang="en-US" altLang="zh-CN" dirty="0"/>
              <a:t>&lt;/</a:t>
            </a:r>
            <a:r>
              <a:rPr lang="en-US" altLang="zh-CN" dirty="0" err="1"/>
              <a:t>artifactId</a:t>
            </a:r>
            <a:r>
              <a:rPr lang="en-US" altLang="zh-CN" dirty="0"/>
              <a:t>&gt;</a:t>
            </a:r>
            <a:br>
              <a:rPr lang="en-US" altLang="zh-CN" dirty="0"/>
            </a:br>
            <a:r>
              <a:rPr lang="en-US" altLang="zh-CN" dirty="0"/>
              <a:t>            &lt;version&gt;1.4&lt;/version&gt;</a:t>
            </a:r>
            <a:br>
              <a:rPr lang="en-US" altLang="zh-CN" dirty="0"/>
            </a:br>
            <a:r>
              <a:rPr lang="en-US" altLang="zh-CN" dirty="0"/>
              <a:t>        &lt;/dependency&gt;</a:t>
            </a:r>
            <a:br>
              <a:rPr lang="en-US" altLang="zh-CN" dirty="0"/>
            </a:b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6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857232"/>
            <a:ext cx="8786874" cy="5073427"/>
          </a:xfrm>
        </p:spPr>
        <p:txBody>
          <a:bodyPr/>
          <a:lstStyle/>
          <a:p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Phonenix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spring JDBC</a:t>
            </a:r>
          </a:p>
          <a:p>
            <a:pPr lvl="1"/>
            <a:r>
              <a:rPr lang="en-US" altLang="zh-CN" dirty="0"/>
              <a:t>  </a:t>
            </a:r>
            <a:r>
              <a:rPr lang="en-US" altLang="zh-CN" sz="1400" dirty="0" smtClean="0"/>
              <a:t>	</a:t>
            </a:r>
            <a:r>
              <a:rPr lang="en-US" altLang="zh-CN" sz="1400" dirty="0"/>
              <a:t> </a:t>
            </a:r>
            <a:r>
              <a:rPr lang="en-US" altLang="zh-CN" sz="1400" dirty="0"/>
              <a:t> &lt;bean id="</a:t>
            </a:r>
            <a:r>
              <a:rPr lang="en-US" altLang="zh-CN" sz="1400" dirty="0" err="1"/>
              <a:t>phoenixJdbcTemplate</a:t>
            </a:r>
            <a:r>
              <a:rPr lang="en-US" altLang="zh-CN" sz="1400" dirty="0"/>
              <a:t>"</a:t>
            </a:r>
          </a:p>
          <a:p>
            <a:pPr lvl="1"/>
            <a:r>
              <a:rPr lang="en-US" altLang="zh-CN" sz="1400" dirty="0"/>
              <a:t>          class="</a:t>
            </a:r>
            <a:r>
              <a:rPr lang="en-US" altLang="zh-CN" sz="1400" dirty="0" err="1"/>
              <a:t>org.springframework.jdbc.core.JdbcTemplate</a:t>
            </a:r>
            <a:r>
              <a:rPr lang="en-US" altLang="zh-CN" sz="1400" dirty="0"/>
              <a:t>"&gt;</a:t>
            </a:r>
          </a:p>
          <a:p>
            <a:pPr lvl="1"/>
            <a:r>
              <a:rPr lang="en-US" altLang="zh-CN" sz="1400" dirty="0"/>
              <a:t>        &lt;constructor-</a:t>
            </a:r>
            <a:r>
              <a:rPr lang="en-US" altLang="zh-CN" sz="1400" dirty="0" err="1"/>
              <a:t>arg</a:t>
            </a:r>
            <a:r>
              <a:rPr lang="en-US" altLang="zh-CN" sz="1400" dirty="0"/>
              <a:t> ref="</a:t>
            </a:r>
            <a:r>
              <a:rPr lang="en-US" altLang="zh-CN" sz="1400" dirty="0" err="1"/>
              <a:t>phoenixDataSource</a:t>
            </a:r>
            <a:r>
              <a:rPr lang="en-US" altLang="zh-CN" sz="1400" dirty="0"/>
              <a:t>"/&gt;</a:t>
            </a:r>
          </a:p>
          <a:p>
            <a:pPr lvl="1"/>
            <a:r>
              <a:rPr lang="en-US" altLang="zh-CN" sz="1400" dirty="0"/>
              <a:t>        &lt;qualifier value="</a:t>
            </a:r>
            <a:r>
              <a:rPr lang="en-US" altLang="zh-CN" sz="1400" dirty="0" err="1"/>
              <a:t>phoenixJdbcTemplate</a:t>
            </a:r>
            <a:r>
              <a:rPr lang="en-US" altLang="zh-CN" sz="1400" dirty="0"/>
              <a:t>"&gt;&lt;/qualifier&gt;</a:t>
            </a:r>
          </a:p>
          <a:p>
            <a:pPr lvl="1"/>
            <a:r>
              <a:rPr lang="en-US" altLang="zh-CN" sz="1400" dirty="0"/>
              <a:t>    &lt;/bean</a:t>
            </a:r>
            <a:r>
              <a:rPr lang="en-US" altLang="zh-CN" sz="1400" dirty="0" smtClean="0"/>
              <a:t>&gt;</a:t>
            </a:r>
          </a:p>
          <a:p>
            <a:pPr lvl="1"/>
            <a:endParaRPr lang="en-US" altLang="zh-CN" sz="1400" dirty="0"/>
          </a:p>
          <a:p>
            <a:pPr lvl="1"/>
            <a:r>
              <a:rPr lang="en-US" altLang="zh-CN" sz="1400" dirty="0" smtClean="0"/>
              <a:t> </a:t>
            </a:r>
            <a:r>
              <a:rPr lang="en-US" altLang="zh-CN" sz="1400" dirty="0"/>
              <a:t>&lt;bean id="</a:t>
            </a:r>
            <a:r>
              <a:rPr lang="en-US" altLang="zh-CN" sz="1400" dirty="0" err="1"/>
              <a:t>phoenixDataSource</a:t>
            </a:r>
            <a:r>
              <a:rPr lang="en-US" altLang="zh-CN" sz="1400" dirty="0"/>
              <a:t>" class="</a:t>
            </a:r>
            <a:r>
              <a:rPr lang="en-US" altLang="zh-CN" sz="1400" dirty="0" err="1"/>
              <a:t>org.apache.commons.dbcp.BasicDataSource</a:t>
            </a:r>
            <a:r>
              <a:rPr lang="en-US" altLang="zh-CN" sz="1400" dirty="0"/>
              <a:t>"&gt;</a:t>
            </a:r>
          </a:p>
          <a:p>
            <a:pPr lvl="1"/>
            <a:r>
              <a:rPr lang="en-US" altLang="zh-CN" sz="1400" dirty="0"/>
              <a:t>        &lt;property name="</a:t>
            </a:r>
            <a:r>
              <a:rPr lang="en-US" altLang="zh-CN" sz="1400" dirty="0" err="1"/>
              <a:t>driverClassName</a:t>
            </a:r>
            <a:r>
              <a:rPr lang="en-US" altLang="zh-CN" sz="1400" dirty="0"/>
              <a:t>" value="</a:t>
            </a:r>
            <a:r>
              <a:rPr lang="en-US" altLang="zh-CN" sz="1400" dirty="0" err="1"/>
              <a:t>org.apache.phoenix.jdbc.PhoenixDriver</a:t>
            </a:r>
            <a:r>
              <a:rPr lang="en-US" altLang="zh-CN" sz="1400" dirty="0"/>
              <a:t>"/&gt;</a:t>
            </a:r>
          </a:p>
          <a:p>
            <a:pPr lvl="1"/>
            <a:r>
              <a:rPr lang="en-US" altLang="zh-CN" sz="1400" dirty="0"/>
              <a:t>        &lt;property name="</a:t>
            </a:r>
            <a:r>
              <a:rPr lang="en-US" altLang="zh-CN" sz="1400" dirty="0" err="1"/>
              <a:t>url</a:t>
            </a:r>
            <a:r>
              <a:rPr lang="en-US" altLang="zh-CN" sz="1400" dirty="0"/>
              <a:t>" value="jdbc:phoenix:192.168.57.4:2181"/&gt;</a:t>
            </a:r>
          </a:p>
          <a:p>
            <a:pPr lvl="1"/>
            <a:r>
              <a:rPr lang="en-US" altLang="zh-CN" sz="1400" dirty="0"/>
              <a:t>        &lt;property name="username" value=""/&gt;</a:t>
            </a:r>
          </a:p>
          <a:p>
            <a:pPr lvl="1"/>
            <a:r>
              <a:rPr lang="en-US" altLang="zh-CN" sz="1400" dirty="0"/>
              <a:t>        &lt;property name="password" value=""/&gt;</a:t>
            </a:r>
          </a:p>
          <a:p>
            <a:pPr lvl="1"/>
            <a:r>
              <a:rPr lang="en-US" altLang="zh-CN" sz="1400" dirty="0"/>
              <a:t>        &lt;property name="</a:t>
            </a:r>
            <a:r>
              <a:rPr lang="en-US" altLang="zh-CN" sz="1400" dirty="0" err="1"/>
              <a:t>initialSize</a:t>
            </a:r>
            <a:r>
              <a:rPr lang="en-US" altLang="zh-CN" sz="1400" dirty="0"/>
              <a:t>" value="20"/&gt;</a:t>
            </a:r>
          </a:p>
          <a:p>
            <a:pPr lvl="1"/>
            <a:r>
              <a:rPr lang="en-US" altLang="zh-CN" sz="1400" dirty="0"/>
              <a:t>        &lt;property name="</a:t>
            </a:r>
            <a:r>
              <a:rPr lang="en-US" altLang="zh-CN" sz="1400" dirty="0" err="1"/>
              <a:t>maxActive</a:t>
            </a:r>
            <a:r>
              <a:rPr lang="en-US" altLang="zh-CN" sz="1400" dirty="0"/>
              <a:t>" value="0"/&gt;</a:t>
            </a:r>
          </a:p>
          <a:p>
            <a:pPr lvl="1"/>
            <a:r>
              <a:rPr lang="en-US" altLang="zh-CN" sz="1400" dirty="0"/>
              <a:t>        &lt;!--</a:t>
            </a:r>
            <a:r>
              <a:rPr lang="zh-CN" altLang="en-US" sz="1400" dirty="0"/>
              <a:t>因为</a:t>
            </a:r>
            <a:r>
              <a:rPr lang="en-US" altLang="zh-CN" sz="1400" dirty="0"/>
              <a:t>Phoenix</a:t>
            </a:r>
            <a:r>
              <a:rPr lang="zh-CN" altLang="en-US" sz="1400" dirty="0"/>
              <a:t>进行数据更改时不会自动的</a:t>
            </a:r>
            <a:r>
              <a:rPr lang="en-US" altLang="zh-CN" sz="1400" dirty="0"/>
              <a:t>commit,</a:t>
            </a:r>
            <a:r>
              <a:rPr lang="zh-CN" altLang="en-US" sz="1400" dirty="0"/>
              <a:t>必须要添加</a:t>
            </a:r>
            <a:r>
              <a:rPr lang="en-US" altLang="zh-CN" sz="1400" dirty="0" err="1"/>
              <a:t>defaultAutoCommit</a:t>
            </a:r>
            <a:r>
              <a:rPr lang="zh-CN" altLang="en-US" sz="1400" dirty="0"/>
              <a:t>属性</a:t>
            </a:r>
            <a:r>
              <a:rPr lang="en-US" altLang="zh-CN" sz="1400" dirty="0"/>
              <a:t>,</a:t>
            </a:r>
            <a:r>
              <a:rPr lang="zh-CN" altLang="en-US" sz="1400" dirty="0"/>
              <a:t>否则会导致数据无法提交的情况</a:t>
            </a:r>
            <a:r>
              <a:rPr lang="en-US" altLang="zh-CN" sz="1400" dirty="0"/>
              <a:t>--&gt;</a:t>
            </a:r>
          </a:p>
          <a:p>
            <a:pPr lvl="1"/>
            <a:r>
              <a:rPr lang="en-US" altLang="zh-CN" sz="1400" dirty="0"/>
              <a:t>        &lt;property name="</a:t>
            </a:r>
            <a:r>
              <a:rPr lang="en-US" altLang="zh-CN" sz="1400" dirty="0" err="1"/>
              <a:t>defaultAutoCommit</a:t>
            </a:r>
            <a:r>
              <a:rPr lang="en-US" altLang="zh-CN" sz="1400" dirty="0"/>
              <a:t>" value="true"/&gt;</a:t>
            </a:r>
          </a:p>
          <a:p>
            <a:pPr lvl="1"/>
            <a:r>
              <a:rPr lang="en-US" altLang="zh-CN" sz="1400" dirty="0"/>
              <a:t>    &lt;/bean&gt;</a:t>
            </a:r>
            <a:r>
              <a:rPr lang="en-US" altLang="zh-CN" sz="1400" dirty="0"/>
              <a:t/>
            </a:r>
            <a:br>
              <a:rPr lang="en-US" altLang="zh-CN" sz="1400" dirty="0"/>
            </a:br>
            <a:endParaRPr lang="en-US" altLang="zh-CN" sz="1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1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Phonenix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客户端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squirrel</a:t>
            </a:r>
            <a:r>
              <a:rPr lang="en-US" altLang="zh-CN" dirty="0"/>
              <a:t/>
            </a:r>
            <a:br>
              <a:rPr lang="en-US" altLang="zh-CN" dirty="0"/>
            </a:b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80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Squirrel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安装使用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u="sng" dirty="0">
                <a:hlinkClick r:id="rId3"/>
              </a:rPr>
              <a:t>http://www.squirrelsql.org/</a:t>
            </a:r>
            <a:r>
              <a:rPr lang="en-US" altLang="zh-CN" dirty="0"/>
              <a:t/>
            </a:r>
            <a:br>
              <a:rPr lang="en-US" altLang="zh-CN" dirty="0"/>
            </a:b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图片 3"/>
          <p:cNvPicPr/>
          <p:nvPr/>
        </p:nvPicPr>
        <p:blipFill>
          <a:blip r:embed="rId4"/>
          <a:stretch>
            <a:fillRect/>
          </a:stretch>
        </p:blipFill>
        <p:spPr>
          <a:xfrm>
            <a:off x="254758" y="1969079"/>
            <a:ext cx="4389250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67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Phonenix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和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分页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 err="1"/>
              <a:t>HBase</a:t>
            </a:r>
            <a:r>
              <a:rPr lang="zh-CN" altLang="en-US" dirty="0"/>
              <a:t>利用</a:t>
            </a:r>
            <a:r>
              <a:rPr lang="en-US" altLang="zh-CN" dirty="0"/>
              <a:t>scan</a:t>
            </a:r>
            <a:r>
              <a:rPr lang="zh-CN" altLang="en-US" dirty="0"/>
              <a:t>来扫描表，通过</a:t>
            </a:r>
            <a:r>
              <a:rPr lang="en-US" altLang="zh-CN" dirty="0" err="1"/>
              <a:t>startKey,stopKey</a:t>
            </a:r>
            <a:r>
              <a:rPr lang="zh-CN" altLang="en-US" dirty="0"/>
              <a:t>来确定扫描范围，在需要进行分页时可以结合</a:t>
            </a:r>
            <a:r>
              <a:rPr lang="en-US" altLang="zh-CN" dirty="0" err="1"/>
              <a:t>HBase</a:t>
            </a:r>
            <a:r>
              <a:rPr lang="zh-CN" altLang="en-US" dirty="0"/>
              <a:t>提供的</a:t>
            </a:r>
            <a:r>
              <a:rPr lang="en-US" altLang="zh-CN" dirty="0" err="1"/>
              <a:t>PagefFilter</a:t>
            </a:r>
            <a:r>
              <a:rPr lang="zh-CN" altLang="en-US" dirty="0"/>
              <a:t>过滤扫描的行数使</a:t>
            </a:r>
            <a:r>
              <a:rPr lang="en-US" altLang="zh-CN" dirty="0"/>
              <a:t>scan</a:t>
            </a:r>
            <a:r>
              <a:rPr lang="zh-CN" altLang="en-US" dirty="0"/>
              <a:t>返回</a:t>
            </a:r>
            <a:r>
              <a:rPr lang="en-US" altLang="zh-CN" dirty="0"/>
              <a:t>N</a:t>
            </a:r>
            <a:r>
              <a:rPr lang="zh-CN" altLang="en-US" dirty="0"/>
              <a:t>条数据达到分页的目的（</a:t>
            </a:r>
            <a:r>
              <a:rPr lang="en-US" altLang="zh-CN" dirty="0"/>
              <a:t>N</a:t>
            </a:r>
            <a:r>
              <a:rPr lang="zh-CN" altLang="en-US" dirty="0"/>
              <a:t>为每页的记数），此时有以下两种方案达可以达到分页目的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lvl="1"/>
            <a:r>
              <a:rPr lang="en-US" altLang="zh-CN" dirty="0"/>
              <a:t>1. </a:t>
            </a:r>
            <a:r>
              <a:rPr lang="zh-CN" altLang="en-US" dirty="0"/>
              <a:t>在得到</a:t>
            </a:r>
            <a:r>
              <a:rPr lang="en-US" altLang="zh-CN" dirty="0"/>
              <a:t>scan</a:t>
            </a:r>
            <a:r>
              <a:rPr lang="zh-CN" altLang="en-US" dirty="0"/>
              <a:t>结果后把上一页的最后一条数据作为</a:t>
            </a:r>
            <a:r>
              <a:rPr lang="en-US" altLang="zh-CN" dirty="0"/>
              <a:t>scan</a:t>
            </a:r>
            <a:r>
              <a:rPr lang="zh-CN" altLang="en-US" dirty="0"/>
              <a:t>下一页时的</a:t>
            </a:r>
            <a:r>
              <a:rPr lang="en-US" altLang="zh-CN" dirty="0" err="1"/>
              <a:t>startKey</a:t>
            </a:r>
            <a:r>
              <a:rPr lang="zh-CN" altLang="en-US" dirty="0"/>
              <a:t>，但是此时下一页的数据在传到客户端时就要排除第一条数据了（因为第一条的数据是上一页的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r>
              <a:rPr lang="en-US" altLang="zh-CN" dirty="0"/>
              <a:t>2.</a:t>
            </a:r>
            <a:r>
              <a:rPr lang="zh-CN" altLang="en-US" dirty="0"/>
              <a:t>在每次</a:t>
            </a:r>
            <a:r>
              <a:rPr lang="en-US" altLang="zh-CN" dirty="0"/>
              <a:t>scan</a:t>
            </a:r>
            <a:r>
              <a:rPr lang="zh-CN" altLang="en-US" dirty="0"/>
              <a:t>时多查询一条数据（即返回</a:t>
            </a:r>
            <a:r>
              <a:rPr lang="en-US" altLang="zh-CN" dirty="0"/>
              <a:t>N+1</a:t>
            </a:r>
            <a:r>
              <a:rPr lang="zh-CN" altLang="en-US" dirty="0"/>
              <a:t>）作为下一页的</a:t>
            </a:r>
            <a:r>
              <a:rPr lang="en-US" altLang="zh-CN" dirty="0" err="1" smtClean="0"/>
              <a:t>startKey</a:t>
            </a:r>
            <a:endParaRPr lang="en-US" altLang="zh-CN" dirty="0" smtClean="0"/>
          </a:p>
          <a:p>
            <a:pPr lvl="1"/>
            <a:r>
              <a:rPr lang="zh-CN" altLang="en-US" dirty="0"/>
              <a:t>以上的方案存有个大前提：</a:t>
            </a:r>
            <a:r>
              <a:rPr lang="en-US" altLang="zh-CN" dirty="0" err="1"/>
              <a:t>HBase</a:t>
            </a:r>
            <a:r>
              <a:rPr lang="zh-CN" altLang="en-US" dirty="0"/>
              <a:t>的</a:t>
            </a:r>
            <a:r>
              <a:rPr lang="en-US" altLang="zh-CN" dirty="0" err="1"/>
              <a:t>RowKey</a:t>
            </a:r>
            <a:r>
              <a:rPr lang="zh-CN" altLang="en-US" dirty="0"/>
              <a:t>必须是序列增长（类似</a:t>
            </a:r>
            <a:r>
              <a:rPr lang="en-US" altLang="zh-CN" dirty="0"/>
              <a:t>1,2,3,....</a:t>
            </a:r>
            <a:r>
              <a:rPr lang="zh-CN" altLang="en-US" dirty="0"/>
              <a:t>）的，否则的话虽然能定位到下一页的</a:t>
            </a:r>
            <a:r>
              <a:rPr lang="en-US" altLang="zh-CN" dirty="0" err="1"/>
              <a:t>startkey</a:t>
            </a:r>
            <a:r>
              <a:rPr lang="zh-CN" altLang="en-US" dirty="0"/>
              <a:t>，但是当我要查询上一页</a:t>
            </a:r>
            <a:r>
              <a:rPr lang="en-US" altLang="zh-CN" dirty="0"/>
              <a:t>/</a:t>
            </a:r>
            <a:r>
              <a:rPr lang="zh-CN" altLang="en-US" dirty="0"/>
              <a:t>上</a:t>
            </a:r>
            <a:r>
              <a:rPr lang="en-US" altLang="zh-CN" dirty="0"/>
              <a:t>N</a:t>
            </a:r>
            <a:r>
              <a:rPr lang="zh-CN" altLang="en-US" dirty="0"/>
              <a:t>页时就不能够定位到此时的</a:t>
            </a:r>
            <a:r>
              <a:rPr lang="en-US" altLang="zh-CN" dirty="0" err="1"/>
              <a:t>startkey</a:t>
            </a:r>
            <a:r>
              <a:rPr lang="zh-CN" altLang="en-US"/>
              <a:t>了。</a:t>
            </a:r>
            <a:r>
              <a:rPr lang="en-US" altLang="zh-CN" dirty="0"/>
              <a:t/>
            </a:r>
            <a:br>
              <a:rPr lang="en-US" altLang="zh-CN" dirty="0"/>
            </a:b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35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教学多重保障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，全套视频，每天都会给到你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，上课时间没有限制，随时随地学习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，每节随堂笔记，像今天一样该有图有图</a:t>
            </a:r>
            <a:endParaRPr lang="en-US" altLang="zh-CN" dirty="0" smtClean="0"/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，提供服务器配置，搭建步骤说明</a:t>
            </a:r>
            <a:endParaRPr lang="en-US" altLang="zh-CN" dirty="0" smtClean="0"/>
          </a:p>
          <a:p>
            <a:r>
              <a:rPr lang="en-US" altLang="zh-CN" dirty="0" smtClean="0"/>
              <a:t>5</a:t>
            </a:r>
            <a:r>
              <a:rPr lang="zh-CN" altLang="en-US" dirty="0" smtClean="0"/>
              <a:t>，有问题老师一对一辅导，</a:t>
            </a:r>
            <a:r>
              <a:rPr lang="en-US" altLang="zh-CN" dirty="0" smtClean="0"/>
              <a:t>QQ</a:t>
            </a:r>
            <a:r>
              <a:rPr lang="zh-CN" altLang="en-US" dirty="0" smtClean="0"/>
              <a:t>远程协助辅导</a:t>
            </a:r>
            <a:endParaRPr lang="en-US" altLang="zh-CN" dirty="0" smtClean="0"/>
          </a:p>
          <a:p>
            <a:r>
              <a:rPr lang="en-US" altLang="zh-CN" dirty="0" smtClean="0"/>
              <a:t>6</a:t>
            </a:r>
            <a:r>
              <a:rPr lang="zh-CN" altLang="en-US" dirty="0" smtClean="0"/>
              <a:t>，</a:t>
            </a:r>
            <a:r>
              <a:rPr lang="en-US" altLang="zh-CN" dirty="0" smtClean="0"/>
              <a:t>QQ</a:t>
            </a:r>
            <a:r>
              <a:rPr lang="zh-CN" altLang="en-US" dirty="0" smtClean="0"/>
              <a:t>群同学们良好的学习氛围</a:t>
            </a:r>
            <a:endParaRPr lang="en-US" altLang="zh-CN" dirty="0" smtClean="0"/>
          </a:p>
          <a:p>
            <a:r>
              <a:rPr lang="en-US" altLang="zh-CN" dirty="0" smtClean="0"/>
              <a:t>7</a:t>
            </a:r>
            <a:r>
              <a:rPr lang="zh-CN" altLang="en-US" dirty="0" smtClean="0"/>
              <a:t>，终身免费重学</a:t>
            </a:r>
            <a:endParaRPr lang="en-US" altLang="zh-CN" dirty="0" smtClean="0"/>
          </a:p>
          <a:p>
            <a:r>
              <a:rPr lang="en-US" altLang="zh-CN" dirty="0" smtClean="0"/>
              <a:t>8</a:t>
            </a:r>
            <a:r>
              <a:rPr lang="zh-CN" altLang="en-US" dirty="0" smtClean="0"/>
              <a:t>，课程升级免费学</a:t>
            </a:r>
            <a:endParaRPr lang="en-US" altLang="zh-CN" dirty="0" smtClean="0"/>
          </a:p>
          <a:p>
            <a:r>
              <a:rPr lang="en-US" altLang="zh-CN" dirty="0" smtClean="0"/>
              <a:t>9</a:t>
            </a:r>
            <a:r>
              <a:rPr lang="zh-CN" altLang="en-US" dirty="0" smtClean="0"/>
              <a:t>，尚学堂科技有限公司是一个实体公司，已做教育多年，有着良好的口碑</a:t>
            </a:r>
            <a:endParaRPr lang="en-US" altLang="zh-CN" dirty="0" smtClean="0"/>
          </a:p>
          <a:p>
            <a:r>
              <a:rPr lang="en-US" altLang="zh-CN" dirty="0" smtClean="0"/>
              <a:t>10</a:t>
            </a:r>
            <a:r>
              <a:rPr lang="zh-CN" altLang="en-US" dirty="0" smtClean="0"/>
              <a:t>，尚学堂大数据班老师均有丰富的授课经验，线下线上课都有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26521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4300"/>
              </a:lnSpc>
              <a:buFont typeface="Arial" pitchFamily="34" charset="0"/>
              <a:buChar char="•"/>
            </a:pPr>
            <a:r>
              <a:rPr lang="en-US" altLang="zh-CN" dirty="0" err="1" smtClean="0">
                <a:solidFill>
                  <a:srgbClr val="000000"/>
                </a:solidFill>
                <a:cs typeface="Times New Roman" pitchFamily="18" charset="0"/>
              </a:rPr>
              <a:t>Hadoop生态系统</a:t>
            </a:r>
            <a:endParaRPr lang="en-US" altLang="zh-CN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微软雅黑" pitchFamily="18" charset="0"/>
              <a:cs typeface="微软雅黑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764" y="2041624"/>
            <a:ext cx="8267700" cy="3403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2461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课程安排</a:t>
            </a:r>
            <a:endParaRPr lang="zh-CN" altLang="en-US" dirty="0"/>
          </a:p>
        </p:txBody>
      </p:sp>
      <p:pic>
        <p:nvPicPr>
          <p:cNvPr id="7" name="内容占位符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447" y="3242220"/>
            <a:ext cx="7535714" cy="2364286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591" y="1537126"/>
            <a:ext cx="7671428" cy="177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2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关于未来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我们大数据班的学员在学完大数据后影响很大</a:t>
            </a:r>
          </a:p>
          <a:p>
            <a:r>
              <a:rPr lang="zh-CN" altLang="zh-CN" dirty="0">
                <a:solidFill>
                  <a:srgbClr val="FF0000"/>
                </a:solidFill>
              </a:rPr>
              <a:t>工资翻倍了</a:t>
            </a:r>
          </a:p>
          <a:p>
            <a:r>
              <a:rPr lang="zh-CN" altLang="zh-CN" dirty="0">
                <a:solidFill>
                  <a:srgbClr val="FF0000"/>
                </a:solidFill>
              </a:rPr>
              <a:t>奖金翻倍了</a:t>
            </a:r>
          </a:p>
          <a:p>
            <a:r>
              <a:rPr lang="zh-CN" altLang="zh-CN" dirty="0">
                <a:solidFill>
                  <a:srgbClr val="FF0000"/>
                </a:solidFill>
              </a:rPr>
              <a:t>职位升高了</a:t>
            </a:r>
          </a:p>
          <a:p>
            <a:r>
              <a:rPr lang="zh-CN" altLang="zh-CN" dirty="0">
                <a:solidFill>
                  <a:srgbClr val="FF0000"/>
                </a:solidFill>
              </a:rPr>
              <a:t>恋爱成功了</a:t>
            </a:r>
          </a:p>
          <a:p>
            <a:r>
              <a:rPr lang="zh-CN" altLang="zh-CN" dirty="0">
                <a:solidFill>
                  <a:srgbClr val="FF0000"/>
                </a:solidFill>
              </a:rPr>
              <a:t>好运爆破了</a:t>
            </a:r>
          </a:p>
          <a:p>
            <a:r>
              <a:rPr lang="zh-CN" altLang="zh-CN" dirty="0">
                <a:solidFill>
                  <a:srgbClr val="FF0000"/>
                </a:solidFill>
              </a:rPr>
              <a:t>心想事成了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5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800"/>
              </a:lnSpc>
              <a:tabLst/>
            </a:pP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HBase简介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300"/>
              </a:lnSpc>
            </a:pP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Hadoop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Database，是一个高可靠性、高性能、面向列、可伸缩、实时读写的分布式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数据库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300"/>
              </a:lnSpc>
            </a:pP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利用Hadoop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HDFS作为其文件存储系统,利用Hadoop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MapReduce来处理HBase中的海量数据,利用Zookeeper作为其分布式协同服务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3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主要用来存储非结构化和半结构化的松散数据（列存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NoSQL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数据库）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54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800"/>
              </a:lnSpc>
              <a:tabLst/>
            </a:pP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HBase数据模型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reeform 3"/>
          <p:cNvSpPr/>
          <p:nvPr/>
        </p:nvSpPr>
        <p:spPr>
          <a:xfrm>
            <a:off x="1113489" y="1665188"/>
            <a:ext cx="6902704" cy="24892"/>
          </a:xfrm>
          <a:custGeom>
            <a:avLst/>
            <a:gdLst>
              <a:gd name="connsiteX0" fmla="*/ 6350 w 6902704"/>
              <a:gd name="connsiteY0" fmla="*/ 6350 h 24892"/>
              <a:gd name="connsiteX1" fmla="*/ 6896353 w 6902704"/>
              <a:gd name="connsiteY1" fmla="*/ 6350 h 248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902704" h="24892">
                <a:moveTo>
                  <a:pt x="6350" y="6350"/>
                </a:moveTo>
                <a:lnTo>
                  <a:pt x="6896353" y="6350"/>
                </a:lnTo>
              </a:path>
            </a:pathLst>
          </a:custGeom>
          <a:ln w="12700">
            <a:solidFill>
              <a:srgbClr val="ADB9C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Freeform 3"/>
          <p:cNvSpPr/>
          <p:nvPr/>
        </p:nvSpPr>
        <p:spPr>
          <a:xfrm>
            <a:off x="1113489" y="2856956"/>
            <a:ext cx="6902704" cy="24892"/>
          </a:xfrm>
          <a:custGeom>
            <a:avLst/>
            <a:gdLst>
              <a:gd name="connsiteX0" fmla="*/ 6350 w 6902704"/>
              <a:gd name="connsiteY0" fmla="*/ 6350 h 24892"/>
              <a:gd name="connsiteX1" fmla="*/ 6896353 w 6902704"/>
              <a:gd name="connsiteY1" fmla="*/ 6350 h 248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902704" h="24892">
                <a:moveTo>
                  <a:pt x="6350" y="6350"/>
                </a:moveTo>
                <a:lnTo>
                  <a:pt x="6896353" y="6350"/>
                </a:lnTo>
              </a:path>
            </a:pathLst>
          </a:custGeom>
          <a:ln w="12700">
            <a:solidFill>
              <a:srgbClr val="ADB9C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Freeform 3"/>
          <p:cNvSpPr/>
          <p:nvPr/>
        </p:nvSpPr>
        <p:spPr>
          <a:xfrm>
            <a:off x="2550620" y="3891751"/>
            <a:ext cx="5465571" cy="24892"/>
          </a:xfrm>
          <a:custGeom>
            <a:avLst/>
            <a:gdLst>
              <a:gd name="connsiteX0" fmla="*/ 6350 w 5465571"/>
              <a:gd name="connsiteY0" fmla="*/ 6350 h 24892"/>
              <a:gd name="connsiteX1" fmla="*/ 5459221 w 5465571"/>
              <a:gd name="connsiteY1" fmla="*/ 6350 h 248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465571" h="24892">
                <a:moveTo>
                  <a:pt x="6350" y="6350"/>
                </a:moveTo>
                <a:lnTo>
                  <a:pt x="5459221" y="6350"/>
                </a:lnTo>
              </a:path>
            </a:pathLst>
          </a:custGeom>
          <a:ln w="12700">
            <a:solidFill>
              <a:srgbClr val="ADB9C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Freeform 3"/>
          <p:cNvSpPr/>
          <p:nvPr/>
        </p:nvSpPr>
        <p:spPr>
          <a:xfrm>
            <a:off x="2550620" y="4960075"/>
            <a:ext cx="5465571" cy="24892"/>
          </a:xfrm>
          <a:custGeom>
            <a:avLst/>
            <a:gdLst>
              <a:gd name="connsiteX0" fmla="*/ 6350 w 5465571"/>
              <a:gd name="connsiteY0" fmla="*/ 6350 h 24892"/>
              <a:gd name="connsiteX1" fmla="*/ 5459221 w 5465571"/>
              <a:gd name="connsiteY1" fmla="*/ 6350 h 248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5465571" h="24892">
                <a:moveTo>
                  <a:pt x="6350" y="6350"/>
                </a:moveTo>
                <a:lnTo>
                  <a:pt x="5459221" y="6350"/>
                </a:lnTo>
              </a:path>
            </a:pathLst>
          </a:custGeom>
          <a:ln w="12700">
            <a:solidFill>
              <a:srgbClr val="ADB9C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Freeform 3"/>
          <p:cNvSpPr/>
          <p:nvPr/>
        </p:nvSpPr>
        <p:spPr>
          <a:xfrm>
            <a:off x="1113489" y="5996396"/>
            <a:ext cx="6902704" cy="24892"/>
          </a:xfrm>
          <a:custGeom>
            <a:avLst/>
            <a:gdLst>
              <a:gd name="connsiteX0" fmla="*/ 6350 w 6902704"/>
              <a:gd name="connsiteY0" fmla="*/ 6350 h 24892"/>
              <a:gd name="connsiteX1" fmla="*/ 6896353 w 6902704"/>
              <a:gd name="connsiteY1" fmla="*/ 6350 h 248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902704" h="24892">
                <a:moveTo>
                  <a:pt x="6350" y="6350"/>
                </a:moveTo>
                <a:lnTo>
                  <a:pt x="6896353" y="6350"/>
                </a:lnTo>
              </a:path>
            </a:pathLst>
          </a:custGeom>
          <a:ln w="12700">
            <a:solidFill>
              <a:srgbClr val="ADB9C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Freeform 3"/>
          <p:cNvSpPr/>
          <p:nvPr/>
        </p:nvSpPr>
        <p:spPr>
          <a:xfrm>
            <a:off x="1113489" y="1665188"/>
            <a:ext cx="24892" cy="4343908"/>
          </a:xfrm>
          <a:custGeom>
            <a:avLst/>
            <a:gdLst>
              <a:gd name="connsiteX0" fmla="*/ 6350 w 24892"/>
              <a:gd name="connsiteY0" fmla="*/ 6350 h 4343908"/>
              <a:gd name="connsiteX1" fmla="*/ 6350 w 24892"/>
              <a:gd name="connsiteY1" fmla="*/ 4337558 h 43439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4892" h="4343908">
                <a:moveTo>
                  <a:pt x="6350" y="6350"/>
                </a:moveTo>
                <a:lnTo>
                  <a:pt x="6350" y="4337558"/>
                </a:lnTo>
              </a:path>
            </a:pathLst>
          </a:custGeom>
          <a:ln w="12700">
            <a:solidFill>
              <a:srgbClr val="ADB9C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Freeform 3"/>
          <p:cNvSpPr/>
          <p:nvPr/>
        </p:nvSpPr>
        <p:spPr>
          <a:xfrm>
            <a:off x="2550620" y="1665188"/>
            <a:ext cx="24892" cy="4343908"/>
          </a:xfrm>
          <a:custGeom>
            <a:avLst/>
            <a:gdLst>
              <a:gd name="connsiteX0" fmla="*/ 6350 w 24892"/>
              <a:gd name="connsiteY0" fmla="*/ 6350 h 4343908"/>
              <a:gd name="connsiteX1" fmla="*/ 6350 w 24892"/>
              <a:gd name="connsiteY1" fmla="*/ 4337558 h 43439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4892" h="4343908">
                <a:moveTo>
                  <a:pt x="6350" y="6350"/>
                </a:moveTo>
                <a:lnTo>
                  <a:pt x="6350" y="4337558"/>
                </a:lnTo>
              </a:path>
            </a:pathLst>
          </a:custGeom>
          <a:ln w="12700">
            <a:solidFill>
              <a:srgbClr val="ADB9C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Freeform 3"/>
          <p:cNvSpPr/>
          <p:nvPr/>
        </p:nvSpPr>
        <p:spPr>
          <a:xfrm>
            <a:off x="3829256" y="1665188"/>
            <a:ext cx="24892" cy="4343908"/>
          </a:xfrm>
          <a:custGeom>
            <a:avLst/>
            <a:gdLst>
              <a:gd name="connsiteX0" fmla="*/ 6350 w 24892"/>
              <a:gd name="connsiteY0" fmla="*/ 6350 h 4343908"/>
              <a:gd name="connsiteX1" fmla="*/ 6350 w 24892"/>
              <a:gd name="connsiteY1" fmla="*/ 4337558 h 43439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4892" h="4343908">
                <a:moveTo>
                  <a:pt x="6350" y="6350"/>
                </a:moveTo>
                <a:lnTo>
                  <a:pt x="6350" y="4337558"/>
                </a:lnTo>
              </a:path>
            </a:pathLst>
          </a:custGeom>
          <a:ln w="12700">
            <a:solidFill>
              <a:srgbClr val="ADB9C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Freeform 3"/>
          <p:cNvSpPr/>
          <p:nvPr/>
        </p:nvSpPr>
        <p:spPr>
          <a:xfrm>
            <a:off x="5147517" y="1665188"/>
            <a:ext cx="24892" cy="4343908"/>
          </a:xfrm>
          <a:custGeom>
            <a:avLst/>
            <a:gdLst>
              <a:gd name="connsiteX0" fmla="*/ 6350 w 24892"/>
              <a:gd name="connsiteY0" fmla="*/ 6350 h 4343908"/>
              <a:gd name="connsiteX1" fmla="*/ 6350 w 24892"/>
              <a:gd name="connsiteY1" fmla="*/ 4337558 h 43439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4892" h="4343908">
                <a:moveTo>
                  <a:pt x="6350" y="6350"/>
                </a:moveTo>
                <a:lnTo>
                  <a:pt x="6350" y="4337558"/>
                </a:lnTo>
              </a:path>
            </a:pathLst>
          </a:custGeom>
          <a:ln w="12700">
            <a:solidFill>
              <a:srgbClr val="ADB9C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Freeform 3"/>
          <p:cNvSpPr/>
          <p:nvPr/>
        </p:nvSpPr>
        <p:spPr>
          <a:xfrm>
            <a:off x="6526737" y="1665188"/>
            <a:ext cx="24892" cy="4343908"/>
          </a:xfrm>
          <a:custGeom>
            <a:avLst/>
            <a:gdLst>
              <a:gd name="connsiteX0" fmla="*/ 6350 w 24892"/>
              <a:gd name="connsiteY0" fmla="*/ 6350 h 4343908"/>
              <a:gd name="connsiteX1" fmla="*/ 6350 w 24892"/>
              <a:gd name="connsiteY1" fmla="*/ 4337558 h 43439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4892" h="4343908">
                <a:moveTo>
                  <a:pt x="6350" y="6350"/>
                </a:moveTo>
                <a:lnTo>
                  <a:pt x="6350" y="4337558"/>
                </a:lnTo>
              </a:path>
            </a:pathLst>
          </a:custGeom>
          <a:ln w="12700">
            <a:solidFill>
              <a:srgbClr val="ADB9C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Freeform 3"/>
          <p:cNvSpPr/>
          <p:nvPr/>
        </p:nvSpPr>
        <p:spPr>
          <a:xfrm>
            <a:off x="8003492" y="1665188"/>
            <a:ext cx="24892" cy="4343908"/>
          </a:xfrm>
          <a:custGeom>
            <a:avLst/>
            <a:gdLst>
              <a:gd name="connsiteX0" fmla="*/ 6350 w 24892"/>
              <a:gd name="connsiteY0" fmla="*/ 6350 h 4343908"/>
              <a:gd name="connsiteX1" fmla="*/ 6350 w 24892"/>
              <a:gd name="connsiteY1" fmla="*/ 4337558 h 434390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4892" h="4343908">
                <a:moveTo>
                  <a:pt x="6350" y="6350"/>
                </a:moveTo>
                <a:lnTo>
                  <a:pt x="6350" y="4337558"/>
                </a:lnTo>
              </a:path>
            </a:pathLst>
          </a:custGeom>
          <a:ln w="12700">
            <a:solidFill>
              <a:srgbClr val="ADB9CC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1481535" y="2169378"/>
            <a:ext cx="6985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Row</a:t>
            </a:r>
            <a:r>
              <a:rPr lang="en-US" altLang="zh-CN" sz="1596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Key</a:t>
            </a:r>
          </a:p>
        </p:txBody>
      </p:sp>
      <p:sp>
        <p:nvSpPr>
          <p:cNvPr id="17" name="TextBox 1"/>
          <p:cNvSpPr txBox="1"/>
          <p:nvPr/>
        </p:nvSpPr>
        <p:spPr>
          <a:xfrm>
            <a:off x="2688035" y="2169378"/>
            <a:ext cx="10033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en-US" altLang="zh-CN" sz="1596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Stamp</a:t>
            </a:r>
          </a:p>
        </p:txBody>
      </p:sp>
      <p:sp>
        <p:nvSpPr>
          <p:cNvPr id="18" name="TextBox 1"/>
          <p:cNvSpPr txBox="1"/>
          <p:nvPr/>
        </p:nvSpPr>
        <p:spPr>
          <a:xfrm>
            <a:off x="4339035" y="2169378"/>
            <a:ext cx="2921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CF1</a:t>
            </a:r>
          </a:p>
        </p:txBody>
      </p:sp>
      <p:sp>
        <p:nvSpPr>
          <p:cNvPr id="19" name="TextBox 1"/>
          <p:cNvSpPr txBox="1"/>
          <p:nvPr/>
        </p:nvSpPr>
        <p:spPr>
          <a:xfrm>
            <a:off x="1227535" y="2931378"/>
            <a:ext cx="12065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"com.cnn.www</a:t>
            </a:r>
          </a:p>
        </p:txBody>
      </p:sp>
      <p:sp>
        <p:nvSpPr>
          <p:cNvPr id="20" name="TextBox 1"/>
          <p:cNvSpPr txBox="1"/>
          <p:nvPr/>
        </p:nvSpPr>
        <p:spPr>
          <a:xfrm>
            <a:off x="1951435" y="3172678"/>
            <a:ext cx="889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3094435" y="3286978"/>
            <a:ext cx="1905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t6</a:t>
            </a:r>
          </a:p>
        </p:txBody>
      </p:sp>
      <p:sp>
        <p:nvSpPr>
          <p:cNvPr id="22" name="TextBox 1"/>
          <p:cNvSpPr txBox="1"/>
          <p:nvPr/>
        </p:nvSpPr>
        <p:spPr>
          <a:xfrm>
            <a:off x="3094435" y="4341078"/>
            <a:ext cx="1905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t5</a:t>
            </a:r>
          </a:p>
        </p:txBody>
      </p:sp>
      <p:sp>
        <p:nvSpPr>
          <p:cNvPr id="23" name="TextBox 1"/>
          <p:cNvSpPr txBox="1"/>
          <p:nvPr/>
        </p:nvSpPr>
        <p:spPr>
          <a:xfrm>
            <a:off x="3094435" y="5395178"/>
            <a:ext cx="1905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t3</a:t>
            </a:r>
          </a:p>
        </p:txBody>
      </p:sp>
      <p:sp>
        <p:nvSpPr>
          <p:cNvPr id="24" name="TextBox 1"/>
          <p:cNvSpPr txBox="1"/>
          <p:nvPr/>
        </p:nvSpPr>
        <p:spPr>
          <a:xfrm>
            <a:off x="3932635" y="5395178"/>
            <a:ext cx="11049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CF1:q2=val2</a:t>
            </a:r>
          </a:p>
        </p:txBody>
      </p:sp>
      <p:sp>
        <p:nvSpPr>
          <p:cNvPr id="25" name="TextBox 1"/>
          <p:cNvSpPr txBox="1"/>
          <p:nvPr/>
        </p:nvSpPr>
        <p:spPr>
          <a:xfrm>
            <a:off x="5685235" y="2169378"/>
            <a:ext cx="2921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CF2</a:t>
            </a:r>
          </a:p>
        </p:txBody>
      </p:sp>
      <p:sp>
        <p:nvSpPr>
          <p:cNvPr id="26" name="TextBox 1"/>
          <p:cNvSpPr txBox="1"/>
          <p:nvPr/>
        </p:nvSpPr>
        <p:spPr>
          <a:xfrm>
            <a:off x="5278835" y="3286978"/>
            <a:ext cx="11049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CF2:q1=val3</a:t>
            </a:r>
          </a:p>
        </p:txBody>
      </p:sp>
      <p:sp>
        <p:nvSpPr>
          <p:cNvPr id="27" name="TextBox 1"/>
          <p:cNvSpPr txBox="1"/>
          <p:nvPr/>
        </p:nvSpPr>
        <p:spPr>
          <a:xfrm>
            <a:off x="7107635" y="2169378"/>
            <a:ext cx="2921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CF3</a:t>
            </a:r>
          </a:p>
        </p:txBody>
      </p:sp>
      <p:sp>
        <p:nvSpPr>
          <p:cNvPr id="28" name="TextBox 1"/>
          <p:cNvSpPr txBox="1"/>
          <p:nvPr/>
        </p:nvSpPr>
        <p:spPr>
          <a:xfrm>
            <a:off x="6713935" y="3286978"/>
            <a:ext cx="1104900" cy="190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500"/>
              </a:lnSpc>
              <a:tabLst/>
            </a:pPr>
            <a:r>
              <a:rPr lang="en-US" altLang="zh-CN" sz="1596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CF3:q4=val4</a:t>
            </a:r>
          </a:p>
        </p:txBody>
      </p:sp>
    </p:spTree>
    <p:extLst>
      <p:ext uri="{BB962C8B-B14F-4D97-AF65-F5344CB8AC3E}">
        <p14:creationId xmlns:p14="http://schemas.microsoft.com/office/powerpoint/2010/main" val="85213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800"/>
              </a:lnSpc>
              <a:tabLst/>
            </a:pP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HBase数据模型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Column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Family列族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qualifier列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HBase表中的每个列都归属于某个列族，列族必须作为表模式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(schema)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定义的一部分预先给出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。如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create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‘test’, ‘course’；</a:t>
            </a: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列名以列族作为前缀，每个“列族”都可以有多个列成员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(column)；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如course:math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course:english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新的列族成员（列）可以随后按需、动态加入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；</a:t>
            </a: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权限控制、存储以及调优都是在列族层面进行的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；</a:t>
            </a: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HBase把同一列族里面的数据存储在同一目录下，由几个文件保存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。</a:t>
            </a: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46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800"/>
              </a:lnSpc>
              <a:tabLst/>
            </a:pP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HBase数据模型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Timestamp时间戳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在HBase每个cell存储单元对同一份数据有多个版本，根据唯一的时间戳来区分每个版本之间的差异，不同版本的数据按照时间倒序排序，最新的数据版本排在最前面。</a:t>
            </a: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时间戳的类型是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64位整型。</a:t>
            </a: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时间戳可以由HBase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在数据写入时自动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赋值，此时时间戳是精确到毫秒的当前系统时间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。</a:t>
            </a: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时间戳也可以由客户显式赋值，如果应用程序要避免数据版本冲突，就必须自己生成具有唯一性的时间戳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。</a:t>
            </a: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表中行的键是字节数组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最大长度是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64KB )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任何字符串都可以作为键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；</a:t>
            </a: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表中的行根据行的键值进行排序，数据按照Row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key的字节序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(byte order)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排序存储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；</a:t>
            </a:r>
          </a:p>
          <a:p>
            <a:pPr lvl="2"/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字典序对int排序的结果是1,10,100,11,12,13,14,15,16,17,18,19,2,20,21,…,9,91,92,93,94,95,96,97,98,99。要保持整形的自然序，行键必须用0作左填充</a:t>
            </a: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所有对表的访问都要通过键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通过单个row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key访问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通过row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key的range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全表扫描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28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800"/>
              </a:lnSpc>
              <a:tabLst/>
            </a:pP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HBase数据模型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Cell单元格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由行和列的坐标交叉决定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；</a:t>
            </a: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单元格是有版本的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；</a:t>
            </a:r>
          </a:p>
          <a:p>
            <a:pPr lvl="1"/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单元格的内容是未解析的字节数组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；</a:t>
            </a:r>
          </a:p>
          <a:p>
            <a:pPr lvl="2"/>
            <a:r>
              <a:rPr lang="en-US" altLang="zh-CN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由</a:t>
            </a:r>
            <a:r>
              <a:rPr lang="en-US" altLang="zh-CN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{row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key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，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column(</a:t>
            </a: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=&lt;family&gt;</a:t>
            </a: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+&lt;qualifier&gt;</a:t>
            </a:r>
            <a:r>
              <a:rPr lang="en-US" altLang="zh-CN" sz="1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CN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，</a:t>
            </a: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version}</a:t>
            </a: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唯一确定的单元</a:t>
            </a:r>
            <a:r>
              <a:rPr lang="en-US" altLang="zh-CN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。</a:t>
            </a:r>
            <a:r>
              <a:rPr lang="en-US" altLang="zh-CN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cell中的数据是没有类型的，全部是字节码形式存贮</a:t>
            </a:r>
            <a:r>
              <a:rPr lang="en-US" altLang="zh-CN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。</a:t>
            </a:r>
          </a:p>
          <a:p>
            <a:pPr lvl="2"/>
            <a:endParaRPr lang="en-US" altLang="zh-CN" sz="1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92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Hbase</a:t>
            </a:r>
            <a:r>
              <a:rPr lang="zh-CN" altLang="en-US" dirty="0"/>
              <a:t>之</a:t>
            </a:r>
            <a:r>
              <a:rPr lang="en-US" altLang="zh-CN" dirty="0" err="1"/>
              <a:t>phonenix</a:t>
            </a:r>
            <a:r>
              <a:rPr lang="zh-CN" altLang="en-US" dirty="0"/>
              <a:t>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800"/>
              </a:lnSpc>
              <a:tabLst/>
            </a:pPr>
            <a:r>
              <a:rPr lang="en-US" altLang="zh-CN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HBase数据模型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ROW  KEY</a:t>
            </a:r>
          </a:p>
          <a:p>
            <a:pPr lvl="1"/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决定一行数据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按照字典顺序排序的。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Row key</a:t>
            </a:r>
            <a:r>
              <a:rPr lang="zh-CN" alt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只能存储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64k</a:t>
            </a:r>
            <a:r>
              <a:rPr lang="zh-CN" altLang="en-US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的字节数据</a:t>
            </a: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sz="1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ts val="3800"/>
              </a:lnSpc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altLang="zh-CN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45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新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ppt新模板</Template>
  <TotalTime>18406</TotalTime>
  <Words>1126</Words>
  <Application>Microsoft Office PowerPoint</Application>
  <PresentationFormat>信纸(8.5x11 英寸)</PresentationFormat>
  <Paragraphs>483</Paragraphs>
  <Slides>31</Slides>
  <Notes>26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7" baseType="lpstr">
      <vt:lpstr>宋体</vt:lpstr>
      <vt:lpstr>微软雅黑</vt:lpstr>
      <vt:lpstr>Arial</vt:lpstr>
      <vt:lpstr>Times New Roman</vt:lpstr>
      <vt:lpstr>Trebuchet MS</vt:lpstr>
      <vt:lpstr>ppt新模板</vt:lpstr>
      <vt:lpstr>Hbase之phonenix(二)    20:30开始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Hbase之phonenix篇</vt:lpstr>
      <vt:lpstr>教学多重保障</vt:lpstr>
      <vt:lpstr>课程安排</vt:lpstr>
      <vt:lpstr>关于未来</vt:lpstr>
    </vt:vector>
  </TitlesOfParts>
  <Company>Global Intelligence Alliance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 Creating System Analysis</dc:title>
  <dc:creator>Jessie Wang</dc:creator>
  <cp:lastModifiedBy>Administrator</cp:lastModifiedBy>
  <cp:revision>1685</cp:revision>
  <dcterms:created xsi:type="dcterms:W3CDTF">2007-09-26T12:04:45Z</dcterms:created>
  <dcterms:modified xsi:type="dcterms:W3CDTF">2016-03-03T12:18:05Z</dcterms:modified>
</cp:coreProperties>
</file>