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ppt/tags/tag18.xml" ContentType="application/vnd.openxmlformats-officedocument.presentationml.tags+xml"/>
  <Override PartName="/ppt/notesSlides/notesSlide18.xml" ContentType="application/vnd.openxmlformats-officedocument.presentationml.notesSlide+xml"/>
  <Override PartName="/ppt/tags/tag19.xml" ContentType="application/vnd.openxmlformats-officedocument.presentationml.tags+xml"/>
  <Override PartName="/ppt/notesSlides/notesSlide19.xml" ContentType="application/vnd.openxmlformats-officedocument.presentationml.notesSlide+xml"/>
  <Override PartName="/ppt/tags/tag20.xml" ContentType="application/vnd.openxmlformats-officedocument.presentationml.tags+xml"/>
  <Override PartName="/ppt/notesSlides/notesSlide20.xml" ContentType="application/vnd.openxmlformats-officedocument.presentationml.notesSlide+xml"/>
  <Override PartName="/ppt/tags/tag21.xml" ContentType="application/vnd.openxmlformats-officedocument.presentationml.tags+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61" r:id="rId2"/>
    <p:sldId id="264" r:id="rId3"/>
    <p:sldId id="282" r:id="rId4"/>
    <p:sldId id="283" r:id="rId5"/>
    <p:sldId id="284" r:id="rId6"/>
    <p:sldId id="279" r:id="rId7"/>
    <p:sldId id="280" r:id="rId8"/>
    <p:sldId id="281" r:id="rId9"/>
    <p:sldId id="287" r:id="rId10"/>
    <p:sldId id="266" r:id="rId11"/>
    <p:sldId id="267" r:id="rId12"/>
    <p:sldId id="265" r:id="rId13"/>
    <p:sldId id="285" r:id="rId14"/>
    <p:sldId id="286" r:id="rId15"/>
    <p:sldId id="278" r:id="rId16"/>
    <p:sldId id="277" r:id="rId17"/>
    <p:sldId id="270" r:id="rId18"/>
    <p:sldId id="275" r:id="rId19"/>
    <p:sldId id="268" r:id="rId20"/>
    <p:sldId id="276" r:id="rId21"/>
    <p:sldId id="269" r:id="rId22"/>
    <p:sldId id="274"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33"/>
    <a:srgbClr val="7C7C7C"/>
    <a:srgbClr val="D9D9D9"/>
    <a:srgbClr val="767171"/>
    <a:srgbClr val="F4B183"/>
    <a:srgbClr val="FFCCCC"/>
    <a:srgbClr val="69E3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119" d="100"/>
          <a:sy n="119" d="100"/>
        </p:scale>
        <p:origin x="270" y="114"/>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34A84A-A48E-45F8-94AB-70118EAE2C10}" type="datetimeFigureOut">
              <a:rPr lang="zh-CN" altLang="en-US" smtClean="0"/>
              <a:t>2018/10/9/Tue</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AFEE9B-D2DC-4B6B-A957-136E33DFF4EF}" type="slidenum">
              <a:rPr lang="zh-CN" altLang="en-US" smtClean="0"/>
              <a:t>‹#›</a:t>
            </a:fld>
            <a:endParaRPr lang="zh-CN" altLang="en-US"/>
          </a:p>
        </p:txBody>
      </p:sp>
    </p:spTree>
    <p:extLst>
      <p:ext uri="{BB962C8B-B14F-4D97-AF65-F5344CB8AC3E}">
        <p14:creationId xmlns:p14="http://schemas.microsoft.com/office/powerpoint/2010/main" val="462052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11</a:t>
            </a:fld>
            <a:endParaRPr lang="zh-CN" altLang="en-US">
              <a:solidFill>
                <a:prstClr val="black"/>
              </a:solidFill>
            </a:endParaRPr>
          </a:p>
        </p:txBody>
      </p:sp>
    </p:spTree>
    <p:extLst>
      <p:ext uri="{BB962C8B-B14F-4D97-AF65-F5344CB8AC3E}">
        <p14:creationId xmlns:p14="http://schemas.microsoft.com/office/powerpoint/2010/main" val="3414442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12</a:t>
            </a:fld>
            <a:endParaRPr lang="zh-CN" altLang="en-US">
              <a:solidFill>
                <a:prstClr val="black"/>
              </a:solidFill>
            </a:endParaRPr>
          </a:p>
        </p:txBody>
      </p:sp>
    </p:spTree>
    <p:extLst>
      <p:ext uri="{BB962C8B-B14F-4D97-AF65-F5344CB8AC3E}">
        <p14:creationId xmlns:p14="http://schemas.microsoft.com/office/powerpoint/2010/main" val="4608634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15</a:t>
            </a:fld>
            <a:endParaRPr lang="zh-CN" altLang="en-US">
              <a:solidFill>
                <a:prstClr val="black"/>
              </a:solidFill>
            </a:endParaRPr>
          </a:p>
        </p:txBody>
      </p:sp>
    </p:spTree>
    <p:extLst>
      <p:ext uri="{BB962C8B-B14F-4D97-AF65-F5344CB8AC3E}">
        <p14:creationId xmlns:p14="http://schemas.microsoft.com/office/powerpoint/2010/main" val="1490249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16</a:t>
            </a:fld>
            <a:endParaRPr lang="zh-CN" altLang="en-US">
              <a:solidFill>
                <a:prstClr val="black"/>
              </a:solidFill>
            </a:endParaRPr>
          </a:p>
        </p:txBody>
      </p:sp>
    </p:spTree>
    <p:extLst>
      <p:ext uri="{BB962C8B-B14F-4D97-AF65-F5344CB8AC3E}">
        <p14:creationId xmlns:p14="http://schemas.microsoft.com/office/powerpoint/2010/main" val="4627452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17</a:t>
            </a:fld>
            <a:endParaRPr lang="zh-CN" altLang="en-US">
              <a:solidFill>
                <a:prstClr val="black"/>
              </a:solidFill>
            </a:endParaRPr>
          </a:p>
        </p:txBody>
      </p:sp>
    </p:spTree>
    <p:extLst>
      <p:ext uri="{BB962C8B-B14F-4D97-AF65-F5344CB8AC3E}">
        <p14:creationId xmlns:p14="http://schemas.microsoft.com/office/powerpoint/2010/main" val="499119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18</a:t>
            </a:fld>
            <a:endParaRPr lang="zh-CN" altLang="en-US">
              <a:solidFill>
                <a:prstClr val="black"/>
              </a:solidFill>
            </a:endParaRPr>
          </a:p>
        </p:txBody>
      </p:sp>
    </p:spTree>
    <p:extLst>
      <p:ext uri="{BB962C8B-B14F-4D97-AF65-F5344CB8AC3E}">
        <p14:creationId xmlns:p14="http://schemas.microsoft.com/office/powerpoint/2010/main" val="33647098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19</a:t>
            </a:fld>
            <a:endParaRPr lang="zh-CN" altLang="en-US">
              <a:solidFill>
                <a:prstClr val="black"/>
              </a:solidFill>
            </a:endParaRPr>
          </a:p>
        </p:txBody>
      </p:sp>
    </p:spTree>
    <p:extLst>
      <p:ext uri="{BB962C8B-B14F-4D97-AF65-F5344CB8AC3E}">
        <p14:creationId xmlns:p14="http://schemas.microsoft.com/office/powerpoint/2010/main" val="22440242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20</a:t>
            </a:fld>
            <a:endParaRPr lang="zh-CN" altLang="en-US">
              <a:solidFill>
                <a:prstClr val="black"/>
              </a:solidFill>
            </a:endParaRPr>
          </a:p>
        </p:txBody>
      </p:sp>
    </p:spTree>
    <p:extLst>
      <p:ext uri="{BB962C8B-B14F-4D97-AF65-F5344CB8AC3E}">
        <p14:creationId xmlns:p14="http://schemas.microsoft.com/office/powerpoint/2010/main" val="1447738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A94547-B751-47D3-BE12-6646377B9839}" type="slidenum">
              <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6482462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21</a:t>
            </a:fld>
            <a:endParaRPr lang="zh-CN" altLang="en-US">
              <a:solidFill>
                <a:prstClr val="black"/>
              </a:solidFill>
            </a:endParaRPr>
          </a:p>
        </p:txBody>
      </p:sp>
    </p:spTree>
    <p:extLst>
      <p:ext uri="{BB962C8B-B14F-4D97-AF65-F5344CB8AC3E}">
        <p14:creationId xmlns:p14="http://schemas.microsoft.com/office/powerpoint/2010/main" val="38572497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22</a:t>
            </a:fld>
            <a:endParaRPr lang="zh-CN" altLang="en-US">
              <a:solidFill>
                <a:prstClr val="black"/>
              </a:solidFill>
            </a:endParaRPr>
          </a:p>
        </p:txBody>
      </p:sp>
    </p:spTree>
    <p:extLst>
      <p:ext uri="{BB962C8B-B14F-4D97-AF65-F5344CB8AC3E}">
        <p14:creationId xmlns:p14="http://schemas.microsoft.com/office/powerpoint/2010/main" val="2176643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A94547-B751-47D3-BE12-6646377B9839}" type="slidenum">
              <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499119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A94547-B751-47D3-BE12-6646377B9839}" type="slidenum">
              <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244024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A94547-B751-47D3-BE12-6646377B9839}" type="slidenum">
              <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857249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A94547-B751-47D3-BE12-6646377B9839}" type="slidenum">
              <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97132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8A94547-B751-47D3-BE12-6646377B9839}" type="slidenum">
              <a:rPr lang="zh-CN" altLang="en-US">
                <a:solidFill>
                  <a:prstClr val="black"/>
                </a:solidFill>
              </a:rPr>
              <a:pPr/>
              <a:t>10</a:t>
            </a:fld>
            <a:endParaRPr lang="zh-CN" altLang="en-US">
              <a:solidFill>
                <a:prstClr val="black"/>
              </a:solidFill>
            </a:endParaRPr>
          </a:p>
        </p:txBody>
      </p:sp>
    </p:spTree>
    <p:extLst>
      <p:ext uri="{BB962C8B-B14F-4D97-AF65-F5344CB8AC3E}">
        <p14:creationId xmlns:p14="http://schemas.microsoft.com/office/powerpoint/2010/main" val="4319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11311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91882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707486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776435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87198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13716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66550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381153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77699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99990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07241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2C2D5-F6BA-4AF7-9F24-8056E98ECACA}" type="datetimeFigureOut">
              <a:rPr lang="zh-CN" altLang="en-US" smtClean="0">
                <a:solidFill>
                  <a:prstClr val="black">
                    <a:tint val="75000"/>
                  </a:prstClr>
                </a:solidFill>
              </a:rPr>
              <a:pPr/>
              <a:t>2018/10/9/Tue</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83583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6" name="文本框 5"/>
          <p:cNvSpPr txBox="1"/>
          <p:nvPr/>
        </p:nvSpPr>
        <p:spPr>
          <a:xfrm>
            <a:off x="5044930" y="2976106"/>
            <a:ext cx="2437700" cy="584775"/>
          </a:xfrm>
          <a:prstGeom prst="rect">
            <a:avLst/>
          </a:prstGeom>
          <a:noFill/>
        </p:spPr>
        <p:txBody>
          <a:bodyPr wrap="square" rtlCol="0">
            <a:spAutoFit/>
          </a:bodyPr>
          <a:lstStyle/>
          <a:p>
            <a:r>
              <a:rPr lang="zh-CN" altLang="en-US" sz="3200" dirty="0">
                <a:solidFill>
                  <a:srgbClr val="F4B183"/>
                </a:solidFill>
                <a:latin typeface="思源黑体 CN Normal" panose="020B0400000000000000" pitchFamily="34" charset="-122"/>
                <a:ea typeface="思源黑体 CN Normal" panose="020B0400000000000000" pitchFamily="34" charset="-122"/>
              </a:rPr>
              <a:t>金字塔原理</a:t>
            </a:r>
            <a:endParaRPr lang="en-US" altLang="zh-CN" sz="3200" dirty="0">
              <a:solidFill>
                <a:srgbClr val="F4B183"/>
              </a:solidFill>
              <a:latin typeface="思源黑体 CN Normal" panose="020B0400000000000000" pitchFamily="34" charset="-122"/>
              <a:ea typeface="思源黑体 CN Normal" panose="020B0400000000000000" pitchFamily="34" charset="-122"/>
            </a:endParaRPr>
          </a:p>
        </p:txBody>
      </p:sp>
      <p:sp>
        <p:nvSpPr>
          <p:cNvPr id="9" name="矩形 8"/>
          <p:cNvSpPr/>
          <p:nvPr/>
        </p:nvSpPr>
        <p:spPr>
          <a:xfrm>
            <a:off x="5044929" y="2606774"/>
            <a:ext cx="877163" cy="369332"/>
          </a:xfrm>
          <a:prstGeom prst="rect">
            <a:avLst/>
          </a:prstGeom>
        </p:spPr>
        <p:txBody>
          <a:bodyPr wrap="none">
            <a:spAutoFit/>
          </a:bodyPr>
          <a:lstStyle/>
          <a:p>
            <a:r>
              <a:rPr lang="zh-CN" altLang="en-US" dirty="0">
                <a:solidFill>
                  <a:srgbClr val="F4B183"/>
                </a:solidFill>
                <a:latin typeface="思源黑体 CN Normal" panose="020B0400000000000000" pitchFamily="34" charset="-122"/>
                <a:ea typeface="思源黑体 CN Normal" panose="020B0400000000000000" pitchFamily="34" charset="-122"/>
              </a:rPr>
              <a:t>思维篇</a:t>
            </a:r>
          </a:p>
        </p:txBody>
      </p:sp>
    </p:spTree>
    <p:extLst>
      <p:ext uri="{BB962C8B-B14F-4D97-AF65-F5344CB8AC3E}">
        <p14:creationId xmlns:p14="http://schemas.microsoft.com/office/powerpoint/2010/main" val="917108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6" name="矩形 25"/>
          <p:cNvSpPr/>
          <p:nvPr/>
        </p:nvSpPr>
        <p:spPr>
          <a:xfrm>
            <a:off x="1784079" y="811089"/>
            <a:ext cx="8696868" cy="791458"/>
          </a:xfrm>
          <a:prstGeom prst="rect">
            <a:avLst/>
          </a:prstGeom>
          <a:solidFill>
            <a:schemeClr val="bg1">
              <a:lumMod val="85000"/>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1784079" y="1808397"/>
            <a:ext cx="8696868" cy="791458"/>
          </a:xfrm>
          <a:prstGeom prst="rect">
            <a:avLst/>
          </a:prstGeom>
          <a:solidFill>
            <a:schemeClr val="bg1">
              <a:lumMod val="85000"/>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7"/>
          <p:cNvSpPr/>
          <p:nvPr/>
        </p:nvSpPr>
        <p:spPr>
          <a:xfrm>
            <a:off x="1784079" y="2835074"/>
            <a:ext cx="8696868" cy="791458"/>
          </a:xfrm>
          <a:prstGeom prst="rect">
            <a:avLst/>
          </a:prstGeom>
          <a:solidFill>
            <a:schemeClr val="bg1">
              <a:lumMod val="85000"/>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28"/>
          <p:cNvSpPr/>
          <p:nvPr/>
        </p:nvSpPr>
        <p:spPr>
          <a:xfrm>
            <a:off x="1784079" y="3844807"/>
            <a:ext cx="8696868" cy="1827860"/>
          </a:xfrm>
          <a:prstGeom prst="rect">
            <a:avLst/>
          </a:prstGeom>
          <a:solidFill>
            <a:schemeClr val="bg1">
              <a:lumMod val="85000"/>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5907273" y="1004787"/>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p:nvPr/>
        </p:nvSpPr>
        <p:spPr>
          <a:xfrm>
            <a:off x="4267103" y="1994491"/>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7528044" y="1994491"/>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8" name="直接连接符 37"/>
          <p:cNvCxnSpPr/>
          <p:nvPr/>
        </p:nvCxnSpPr>
        <p:spPr>
          <a:xfrm>
            <a:off x="4501223" y="1733758"/>
            <a:ext cx="3260940"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4501223" y="1726928"/>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7762163" y="1726927"/>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6141393" y="1295903"/>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42" name="组合 41"/>
          <p:cNvGrpSpPr/>
          <p:nvPr/>
        </p:nvGrpSpPr>
        <p:grpSpPr>
          <a:xfrm>
            <a:off x="3641004" y="2276937"/>
            <a:ext cx="1720438" cy="862334"/>
            <a:chOff x="1276584" y="2740540"/>
            <a:chExt cx="2274336" cy="601433"/>
          </a:xfrm>
        </p:grpSpPr>
        <p:cxnSp>
          <p:nvCxnSpPr>
            <p:cNvPr id="80" name="直接连接符 79"/>
            <p:cNvCxnSpPr/>
            <p:nvPr/>
          </p:nvCxnSpPr>
          <p:spPr>
            <a:xfrm>
              <a:off x="1276584" y="3045921"/>
              <a:ext cx="2274336"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1276584" y="3041158"/>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p:nvCxnSpPr>
          <p:spPr>
            <a:xfrm>
              <a:off x="3550920" y="3041157"/>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a:off x="2420517" y="2740540"/>
              <a:ext cx="0" cy="601432"/>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sp>
        <p:nvSpPr>
          <p:cNvPr id="43" name="椭圆 42"/>
          <p:cNvSpPr/>
          <p:nvPr/>
        </p:nvSpPr>
        <p:spPr>
          <a:xfrm>
            <a:off x="3406884" y="3043334"/>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椭圆 43"/>
          <p:cNvSpPr/>
          <p:nvPr/>
        </p:nvSpPr>
        <p:spPr>
          <a:xfrm>
            <a:off x="4272221" y="3062973"/>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椭圆 44"/>
          <p:cNvSpPr/>
          <p:nvPr/>
        </p:nvSpPr>
        <p:spPr>
          <a:xfrm>
            <a:off x="5127322" y="3073716"/>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6" name="组合 45"/>
          <p:cNvGrpSpPr/>
          <p:nvPr/>
        </p:nvGrpSpPr>
        <p:grpSpPr>
          <a:xfrm>
            <a:off x="6901944" y="2266192"/>
            <a:ext cx="1720438" cy="862334"/>
            <a:chOff x="1276584" y="2740540"/>
            <a:chExt cx="2274336" cy="601433"/>
          </a:xfrm>
        </p:grpSpPr>
        <p:cxnSp>
          <p:nvCxnSpPr>
            <p:cNvPr id="76" name="直接连接符 75"/>
            <p:cNvCxnSpPr/>
            <p:nvPr/>
          </p:nvCxnSpPr>
          <p:spPr>
            <a:xfrm>
              <a:off x="1276584" y="3045921"/>
              <a:ext cx="2274336"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1276584" y="3041158"/>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a:off x="3550920" y="3041157"/>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a:off x="2420517" y="2740540"/>
              <a:ext cx="0" cy="601432"/>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sp>
        <p:nvSpPr>
          <p:cNvPr id="47" name="椭圆 46"/>
          <p:cNvSpPr/>
          <p:nvPr/>
        </p:nvSpPr>
        <p:spPr>
          <a:xfrm>
            <a:off x="6667825" y="3032589"/>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椭圆 47"/>
          <p:cNvSpPr/>
          <p:nvPr/>
        </p:nvSpPr>
        <p:spPr>
          <a:xfrm>
            <a:off x="7533161" y="3052228"/>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48"/>
          <p:cNvSpPr/>
          <p:nvPr/>
        </p:nvSpPr>
        <p:spPr>
          <a:xfrm>
            <a:off x="8388263" y="3062971"/>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0" name="组合 49"/>
          <p:cNvGrpSpPr/>
          <p:nvPr/>
        </p:nvGrpSpPr>
        <p:grpSpPr>
          <a:xfrm>
            <a:off x="2775667" y="3315034"/>
            <a:ext cx="1720438" cy="862334"/>
            <a:chOff x="1276584" y="2740540"/>
            <a:chExt cx="2274336" cy="601433"/>
          </a:xfrm>
        </p:grpSpPr>
        <p:cxnSp>
          <p:nvCxnSpPr>
            <p:cNvPr id="72" name="直接连接符 71"/>
            <p:cNvCxnSpPr/>
            <p:nvPr/>
          </p:nvCxnSpPr>
          <p:spPr>
            <a:xfrm>
              <a:off x="1276584" y="3045921"/>
              <a:ext cx="2274336"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1276584" y="3041158"/>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3550920" y="3041157"/>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2420517" y="2740540"/>
              <a:ext cx="0" cy="601432"/>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sp>
        <p:nvSpPr>
          <p:cNvPr id="51" name="椭圆 50"/>
          <p:cNvSpPr/>
          <p:nvPr/>
        </p:nvSpPr>
        <p:spPr>
          <a:xfrm>
            <a:off x="2541548" y="4026804"/>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椭圆 51"/>
          <p:cNvSpPr/>
          <p:nvPr/>
        </p:nvSpPr>
        <p:spPr>
          <a:xfrm>
            <a:off x="3406884" y="4046443"/>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椭圆 52"/>
          <p:cNvSpPr/>
          <p:nvPr/>
        </p:nvSpPr>
        <p:spPr>
          <a:xfrm>
            <a:off x="4261986" y="4057186"/>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椭圆 53"/>
          <p:cNvSpPr/>
          <p:nvPr/>
        </p:nvSpPr>
        <p:spPr>
          <a:xfrm>
            <a:off x="5127322" y="4052764"/>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5" name="直接连接符 54"/>
          <p:cNvCxnSpPr/>
          <p:nvPr/>
        </p:nvCxnSpPr>
        <p:spPr>
          <a:xfrm>
            <a:off x="5361442" y="3364645"/>
            <a:ext cx="0" cy="851863"/>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56" name="组合 55"/>
          <p:cNvGrpSpPr/>
          <p:nvPr/>
        </p:nvGrpSpPr>
        <p:grpSpPr>
          <a:xfrm>
            <a:off x="7754702" y="3323098"/>
            <a:ext cx="1720438" cy="862334"/>
            <a:chOff x="1276584" y="2740540"/>
            <a:chExt cx="2274336" cy="601433"/>
          </a:xfrm>
        </p:grpSpPr>
        <p:cxnSp>
          <p:nvCxnSpPr>
            <p:cNvPr id="68" name="直接连接符 67"/>
            <p:cNvCxnSpPr/>
            <p:nvPr/>
          </p:nvCxnSpPr>
          <p:spPr>
            <a:xfrm>
              <a:off x="1276584" y="3045921"/>
              <a:ext cx="2274336"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1276584" y="3041158"/>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3550920" y="3041157"/>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2420517" y="2740540"/>
              <a:ext cx="0" cy="601432"/>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sp>
        <p:nvSpPr>
          <p:cNvPr id="57" name="椭圆 56"/>
          <p:cNvSpPr/>
          <p:nvPr/>
        </p:nvSpPr>
        <p:spPr>
          <a:xfrm>
            <a:off x="7520582" y="4034867"/>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椭圆 57"/>
          <p:cNvSpPr/>
          <p:nvPr/>
        </p:nvSpPr>
        <p:spPr>
          <a:xfrm>
            <a:off x="8385919" y="4054506"/>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椭圆 58"/>
          <p:cNvSpPr/>
          <p:nvPr/>
        </p:nvSpPr>
        <p:spPr>
          <a:xfrm>
            <a:off x="9241020" y="4065250"/>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0" name="组合 59"/>
          <p:cNvGrpSpPr/>
          <p:nvPr/>
        </p:nvGrpSpPr>
        <p:grpSpPr>
          <a:xfrm>
            <a:off x="6028019" y="3400225"/>
            <a:ext cx="1720438" cy="1670495"/>
            <a:chOff x="1276584" y="2176890"/>
            <a:chExt cx="2274336" cy="1165083"/>
          </a:xfrm>
        </p:grpSpPr>
        <p:cxnSp>
          <p:nvCxnSpPr>
            <p:cNvPr id="64" name="直接连接符 63"/>
            <p:cNvCxnSpPr/>
            <p:nvPr/>
          </p:nvCxnSpPr>
          <p:spPr>
            <a:xfrm>
              <a:off x="1276584" y="3045921"/>
              <a:ext cx="2274336"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276584" y="3041158"/>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3550920" y="3041157"/>
              <a:ext cx="0" cy="30081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2420517" y="2176890"/>
              <a:ext cx="0" cy="1165082"/>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sp>
        <p:nvSpPr>
          <p:cNvPr id="61" name="椭圆 60"/>
          <p:cNvSpPr/>
          <p:nvPr/>
        </p:nvSpPr>
        <p:spPr>
          <a:xfrm>
            <a:off x="5793900" y="492015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椭圆 61"/>
          <p:cNvSpPr/>
          <p:nvPr/>
        </p:nvSpPr>
        <p:spPr>
          <a:xfrm>
            <a:off x="6659236" y="4939794"/>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椭圆 62"/>
          <p:cNvSpPr/>
          <p:nvPr/>
        </p:nvSpPr>
        <p:spPr>
          <a:xfrm>
            <a:off x="7514338" y="4950537"/>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文本框 30"/>
          <p:cNvSpPr txBox="1"/>
          <p:nvPr/>
        </p:nvSpPr>
        <p:spPr>
          <a:xfrm>
            <a:off x="1784079" y="1008344"/>
            <a:ext cx="524492" cy="661935"/>
          </a:xfrm>
          <a:prstGeom prst="rect">
            <a:avLst/>
          </a:prstGeom>
          <a:noFill/>
        </p:spPr>
        <p:txBody>
          <a:bodyPr wrap="none" rtlCol="0">
            <a:spAutoFit/>
          </a:bodyPr>
          <a:lstStyle/>
          <a:p>
            <a:r>
              <a:rPr lang="en-US" altLang="zh-CN" sz="2400" dirty="0">
                <a:solidFill>
                  <a:schemeClr val="tx1">
                    <a:lumMod val="50000"/>
                    <a:lumOff val="50000"/>
                  </a:schemeClr>
                </a:solidFill>
                <a:latin typeface="Trebuchet MS" panose="020B0603020202020204" pitchFamily="34" charset="0"/>
                <a:ea typeface="★日文毛笔行书" panose="03000509000000000000" pitchFamily="65" charset="-128"/>
              </a:rPr>
              <a:t>A</a:t>
            </a:r>
            <a:endParaRPr lang="zh-CN" altLang="en-US" sz="2400" dirty="0">
              <a:solidFill>
                <a:schemeClr val="tx1">
                  <a:lumMod val="50000"/>
                  <a:lumOff val="50000"/>
                </a:schemeClr>
              </a:solidFill>
              <a:latin typeface="Trebuchet MS" panose="020B0603020202020204" pitchFamily="34" charset="0"/>
              <a:ea typeface="★日文毛笔行书" panose="03000509000000000000" pitchFamily="65" charset="-128"/>
            </a:endParaRPr>
          </a:p>
        </p:txBody>
      </p:sp>
      <p:sp>
        <p:nvSpPr>
          <p:cNvPr id="32" name="文本框 31"/>
          <p:cNvSpPr txBox="1"/>
          <p:nvPr/>
        </p:nvSpPr>
        <p:spPr>
          <a:xfrm>
            <a:off x="1784079" y="1998047"/>
            <a:ext cx="524492" cy="661935"/>
          </a:xfrm>
          <a:prstGeom prst="rect">
            <a:avLst/>
          </a:prstGeom>
          <a:noFill/>
        </p:spPr>
        <p:txBody>
          <a:bodyPr wrap="none" rtlCol="0">
            <a:spAutoFit/>
          </a:bodyPr>
          <a:lstStyle/>
          <a:p>
            <a:r>
              <a:rPr lang="en-US" altLang="zh-CN" sz="2400" dirty="0">
                <a:solidFill>
                  <a:schemeClr val="tx1">
                    <a:lumMod val="50000"/>
                    <a:lumOff val="50000"/>
                  </a:schemeClr>
                </a:solidFill>
                <a:latin typeface="Trebuchet MS" panose="020B0603020202020204" pitchFamily="34" charset="0"/>
                <a:ea typeface="★日文毛笔行书" panose="03000509000000000000" pitchFamily="65" charset="-128"/>
              </a:rPr>
              <a:t>B</a:t>
            </a:r>
            <a:endParaRPr lang="zh-CN" altLang="en-US" sz="2400" dirty="0">
              <a:solidFill>
                <a:schemeClr val="tx1">
                  <a:lumMod val="50000"/>
                  <a:lumOff val="50000"/>
                </a:schemeClr>
              </a:solidFill>
              <a:latin typeface="Trebuchet MS" panose="020B0603020202020204" pitchFamily="34" charset="0"/>
              <a:ea typeface="★日文毛笔行书" panose="03000509000000000000" pitchFamily="65" charset="-128"/>
            </a:endParaRPr>
          </a:p>
        </p:txBody>
      </p:sp>
      <p:sp>
        <p:nvSpPr>
          <p:cNvPr id="33" name="文本框 32"/>
          <p:cNvSpPr txBox="1"/>
          <p:nvPr/>
        </p:nvSpPr>
        <p:spPr>
          <a:xfrm>
            <a:off x="1784079" y="3010743"/>
            <a:ext cx="524492" cy="661935"/>
          </a:xfrm>
          <a:prstGeom prst="rect">
            <a:avLst/>
          </a:prstGeom>
          <a:noFill/>
        </p:spPr>
        <p:txBody>
          <a:bodyPr wrap="none" rtlCol="0">
            <a:spAutoFit/>
          </a:bodyPr>
          <a:lstStyle/>
          <a:p>
            <a:r>
              <a:rPr lang="en-US" altLang="zh-CN" sz="2400" dirty="0">
                <a:solidFill>
                  <a:schemeClr val="tx1">
                    <a:lumMod val="50000"/>
                    <a:lumOff val="50000"/>
                  </a:schemeClr>
                </a:solidFill>
                <a:latin typeface="Trebuchet MS" panose="020B0603020202020204" pitchFamily="34" charset="0"/>
                <a:ea typeface="★日文毛笔行书" panose="03000509000000000000" pitchFamily="65" charset="-128"/>
              </a:rPr>
              <a:t>C</a:t>
            </a:r>
            <a:endParaRPr lang="zh-CN" altLang="en-US" sz="2400" dirty="0">
              <a:solidFill>
                <a:schemeClr val="tx1">
                  <a:lumMod val="50000"/>
                  <a:lumOff val="50000"/>
                </a:schemeClr>
              </a:solidFill>
              <a:latin typeface="Trebuchet MS" panose="020B0603020202020204" pitchFamily="34" charset="0"/>
              <a:ea typeface="★日文毛笔行书" panose="03000509000000000000" pitchFamily="65" charset="-128"/>
            </a:endParaRPr>
          </a:p>
        </p:txBody>
      </p:sp>
      <p:sp>
        <p:nvSpPr>
          <p:cNvPr id="34" name="文本框 33"/>
          <p:cNvSpPr txBox="1"/>
          <p:nvPr/>
        </p:nvSpPr>
        <p:spPr>
          <a:xfrm>
            <a:off x="1784079" y="4448373"/>
            <a:ext cx="535983" cy="661935"/>
          </a:xfrm>
          <a:prstGeom prst="rect">
            <a:avLst/>
          </a:prstGeom>
          <a:noFill/>
        </p:spPr>
        <p:txBody>
          <a:bodyPr wrap="none" rtlCol="0">
            <a:spAutoFit/>
          </a:bodyPr>
          <a:lstStyle/>
          <a:p>
            <a:r>
              <a:rPr lang="en-US" altLang="zh-CN" sz="2400" dirty="0">
                <a:solidFill>
                  <a:schemeClr val="tx1">
                    <a:lumMod val="50000"/>
                    <a:lumOff val="50000"/>
                  </a:schemeClr>
                </a:solidFill>
                <a:latin typeface="Trebuchet MS" panose="020B0603020202020204" pitchFamily="34" charset="0"/>
                <a:ea typeface="★日文毛笔行书" panose="03000509000000000000" pitchFamily="65" charset="-128"/>
              </a:rPr>
              <a:t>D</a:t>
            </a:r>
            <a:endParaRPr lang="zh-CN" altLang="en-US" sz="2400" dirty="0">
              <a:solidFill>
                <a:schemeClr val="tx1">
                  <a:lumMod val="50000"/>
                  <a:lumOff val="50000"/>
                </a:schemeClr>
              </a:solidFill>
              <a:latin typeface="Trebuchet MS" panose="020B0603020202020204" pitchFamily="34" charset="0"/>
              <a:ea typeface="★日文毛笔行书" panose="03000509000000000000" pitchFamily="65" charset="-128"/>
            </a:endParaRPr>
          </a:p>
        </p:txBody>
      </p:sp>
      <p:sp>
        <p:nvSpPr>
          <p:cNvPr id="84" name="文本框 83"/>
          <p:cNvSpPr txBox="1"/>
          <p:nvPr/>
        </p:nvSpPr>
        <p:spPr>
          <a:xfrm>
            <a:off x="9709259" y="1054240"/>
            <a:ext cx="646331" cy="369332"/>
          </a:xfrm>
          <a:prstGeom prst="rect">
            <a:avLst/>
          </a:prstGeom>
          <a:noFill/>
        </p:spPr>
        <p:txBody>
          <a:bodyPr wrap="none" rtlCol="0">
            <a:spAutoFit/>
          </a:bodyPr>
          <a:lstStyle/>
          <a:p>
            <a:r>
              <a:rPr lang="zh-CN" altLang="en-US" dirty="0">
                <a:solidFill>
                  <a:schemeClr val="tx1">
                    <a:lumMod val="50000"/>
                    <a:lumOff val="50000"/>
                  </a:schemeClr>
                </a:solidFill>
                <a:latin typeface="思源黑体 CN Medium" panose="020B0600000000000000" pitchFamily="34" charset="-122"/>
                <a:ea typeface="思源黑体 CN Medium" panose="020B0600000000000000" pitchFamily="34" charset="-122"/>
              </a:rPr>
              <a:t>结论</a:t>
            </a:r>
          </a:p>
        </p:txBody>
      </p:sp>
      <p:sp>
        <p:nvSpPr>
          <p:cNvPr id="85" name="文本框 84"/>
          <p:cNvSpPr txBox="1"/>
          <p:nvPr/>
        </p:nvSpPr>
        <p:spPr>
          <a:xfrm>
            <a:off x="9263474" y="2043944"/>
            <a:ext cx="1107995" cy="369332"/>
          </a:xfrm>
          <a:prstGeom prst="rect">
            <a:avLst/>
          </a:prstGeom>
          <a:noFill/>
        </p:spPr>
        <p:txBody>
          <a:bodyPr wrap="none" rtlCol="0">
            <a:spAutoFit/>
          </a:bodyPr>
          <a:lstStyle/>
          <a:p>
            <a:r>
              <a:rPr lang="zh-CN" altLang="en-US" dirty="0">
                <a:solidFill>
                  <a:schemeClr val="tx1">
                    <a:lumMod val="50000"/>
                    <a:lumOff val="50000"/>
                  </a:schemeClr>
                </a:solidFill>
                <a:latin typeface="思源黑体 CN Medium" panose="020B0600000000000000" pitchFamily="34" charset="-122"/>
                <a:ea typeface="思源黑体 CN Medium" panose="020B0600000000000000" pitchFamily="34" charset="-122"/>
              </a:rPr>
              <a:t>主要论点</a:t>
            </a:r>
          </a:p>
        </p:txBody>
      </p:sp>
      <p:sp>
        <p:nvSpPr>
          <p:cNvPr id="86" name="文本框 85"/>
          <p:cNvSpPr txBox="1"/>
          <p:nvPr/>
        </p:nvSpPr>
        <p:spPr>
          <a:xfrm>
            <a:off x="9494307" y="3030892"/>
            <a:ext cx="877162" cy="369332"/>
          </a:xfrm>
          <a:prstGeom prst="rect">
            <a:avLst/>
          </a:prstGeom>
          <a:noFill/>
        </p:spPr>
        <p:txBody>
          <a:bodyPr wrap="none" rtlCol="0">
            <a:spAutoFit/>
          </a:bodyPr>
          <a:lstStyle/>
          <a:p>
            <a:r>
              <a:rPr lang="zh-CN" altLang="en-US" dirty="0">
                <a:solidFill>
                  <a:schemeClr val="tx1">
                    <a:lumMod val="50000"/>
                    <a:lumOff val="50000"/>
                  </a:schemeClr>
                </a:solidFill>
                <a:latin typeface="思源黑体 CN Medium" panose="020B0600000000000000" pitchFamily="34" charset="-122"/>
                <a:ea typeface="思源黑体 CN Medium" panose="020B0600000000000000" pitchFamily="34" charset="-122"/>
              </a:rPr>
              <a:t>分论点</a:t>
            </a:r>
          </a:p>
        </p:txBody>
      </p:sp>
      <p:sp>
        <p:nvSpPr>
          <p:cNvPr id="88" name="文本框 87"/>
          <p:cNvSpPr txBox="1"/>
          <p:nvPr/>
        </p:nvSpPr>
        <p:spPr>
          <a:xfrm>
            <a:off x="9494307" y="4888806"/>
            <a:ext cx="877162" cy="369332"/>
          </a:xfrm>
          <a:prstGeom prst="rect">
            <a:avLst/>
          </a:prstGeom>
          <a:noFill/>
        </p:spPr>
        <p:txBody>
          <a:bodyPr wrap="none" rtlCol="0">
            <a:spAutoFit/>
          </a:bodyPr>
          <a:lstStyle/>
          <a:p>
            <a:r>
              <a:rPr lang="zh-CN" altLang="en-US" dirty="0">
                <a:solidFill>
                  <a:schemeClr val="tx1">
                    <a:lumMod val="50000"/>
                    <a:lumOff val="50000"/>
                  </a:schemeClr>
                </a:solidFill>
                <a:latin typeface="思源黑体 CN Medium" panose="020B0600000000000000" pitchFamily="34" charset="-122"/>
                <a:ea typeface="思源黑体 CN Medium" panose="020B0600000000000000" pitchFamily="34" charset="-122"/>
              </a:rPr>
              <a:t>分论点</a:t>
            </a:r>
          </a:p>
        </p:txBody>
      </p:sp>
      <p:sp>
        <p:nvSpPr>
          <p:cNvPr id="7" name="文本框 6"/>
          <p:cNvSpPr txBox="1"/>
          <p:nvPr/>
        </p:nvSpPr>
        <p:spPr>
          <a:xfrm>
            <a:off x="5924201" y="1076896"/>
            <a:ext cx="399468"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a1</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8" name="文本框 7"/>
          <p:cNvSpPr txBox="1"/>
          <p:nvPr/>
        </p:nvSpPr>
        <p:spPr>
          <a:xfrm>
            <a:off x="4292293" y="2067244"/>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b1</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9" name="文本框 8"/>
          <p:cNvSpPr txBox="1"/>
          <p:nvPr/>
        </p:nvSpPr>
        <p:spPr>
          <a:xfrm>
            <a:off x="7551759" y="2068238"/>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b2</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0" name="文本框 9"/>
          <p:cNvSpPr txBox="1"/>
          <p:nvPr/>
        </p:nvSpPr>
        <p:spPr>
          <a:xfrm>
            <a:off x="3437442" y="3108965"/>
            <a:ext cx="393056"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c1</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1" name="文本框 10"/>
          <p:cNvSpPr txBox="1"/>
          <p:nvPr/>
        </p:nvSpPr>
        <p:spPr>
          <a:xfrm>
            <a:off x="4303380" y="3122143"/>
            <a:ext cx="393056"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c2</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2" name="文本框 11"/>
          <p:cNvSpPr txBox="1"/>
          <p:nvPr/>
        </p:nvSpPr>
        <p:spPr>
          <a:xfrm>
            <a:off x="5158002" y="3137988"/>
            <a:ext cx="393056"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c3</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3" name="文本框 12"/>
          <p:cNvSpPr txBox="1"/>
          <p:nvPr/>
        </p:nvSpPr>
        <p:spPr>
          <a:xfrm>
            <a:off x="6691539" y="3094132"/>
            <a:ext cx="393056"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c4</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4" name="文本框 13"/>
          <p:cNvSpPr txBox="1"/>
          <p:nvPr/>
        </p:nvSpPr>
        <p:spPr>
          <a:xfrm>
            <a:off x="7570347" y="3108965"/>
            <a:ext cx="393056"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c5</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5" name="文本框 14"/>
          <p:cNvSpPr txBox="1"/>
          <p:nvPr/>
        </p:nvSpPr>
        <p:spPr>
          <a:xfrm>
            <a:off x="8409474" y="3117100"/>
            <a:ext cx="393056"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c6</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6" name="文本框 15"/>
          <p:cNvSpPr txBox="1"/>
          <p:nvPr/>
        </p:nvSpPr>
        <p:spPr>
          <a:xfrm>
            <a:off x="2556563" y="4081904"/>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d1</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7" name="文本框 16"/>
          <p:cNvSpPr txBox="1"/>
          <p:nvPr/>
        </p:nvSpPr>
        <p:spPr>
          <a:xfrm>
            <a:off x="3420894" y="4116048"/>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d2</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8" name="文本框 17"/>
          <p:cNvSpPr txBox="1"/>
          <p:nvPr/>
        </p:nvSpPr>
        <p:spPr>
          <a:xfrm>
            <a:off x="4290205" y="4116048"/>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d3</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19" name="文本框 18"/>
          <p:cNvSpPr txBox="1"/>
          <p:nvPr/>
        </p:nvSpPr>
        <p:spPr>
          <a:xfrm>
            <a:off x="5149957" y="4121458"/>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d4</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20" name="文本框 19"/>
          <p:cNvSpPr txBox="1"/>
          <p:nvPr/>
        </p:nvSpPr>
        <p:spPr>
          <a:xfrm>
            <a:off x="7534062" y="4100910"/>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d8</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21" name="文本框 20"/>
          <p:cNvSpPr txBox="1"/>
          <p:nvPr/>
        </p:nvSpPr>
        <p:spPr>
          <a:xfrm>
            <a:off x="8394652" y="4114289"/>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d9</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22" name="文本框 21"/>
          <p:cNvSpPr txBox="1"/>
          <p:nvPr/>
        </p:nvSpPr>
        <p:spPr>
          <a:xfrm>
            <a:off x="9196933" y="4135724"/>
            <a:ext cx="513282"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d10</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23" name="文本框 22"/>
          <p:cNvSpPr txBox="1"/>
          <p:nvPr/>
        </p:nvSpPr>
        <p:spPr>
          <a:xfrm>
            <a:off x="5814229" y="4976319"/>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d5</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24" name="文本框 23"/>
          <p:cNvSpPr txBox="1"/>
          <p:nvPr/>
        </p:nvSpPr>
        <p:spPr>
          <a:xfrm>
            <a:off x="6683494" y="4996521"/>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d6</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
        <p:nvSpPr>
          <p:cNvPr id="25" name="文本框 24"/>
          <p:cNvSpPr txBox="1"/>
          <p:nvPr/>
        </p:nvSpPr>
        <p:spPr>
          <a:xfrm>
            <a:off x="7519128" y="5017541"/>
            <a:ext cx="405880" cy="338554"/>
          </a:xfrm>
          <a:prstGeom prst="rect">
            <a:avLst/>
          </a:prstGeom>
          <a:noFill/>
        </p:spPr>
        <p:txBody>
          <a:bodyPr wrap="none" rtlCol="0">
            <a:spAutoFit/>
          </a:bodyPr>
          <a:lstStyle/>
          <a:p>
            <a:r>
              <a:rPr lang="en-US" altLang="zh-CN" sz="1600" dirty="0">
                <a:solidFill>
                  <a:schemeClr val="bg1"/>
                </a:solidFill>
                <a:latin typeface="Trebuchet MS" panose="020B0603020202020204" pitchFamily="34" charset="0"/>
                <a:ea typeface="★日文毛笔行书" panose="03000509000000000000" pitchFamily="65" charset="-128"/>
              </a:rPr>
              <a:t>d7</a:t>
            </a:r>
            <a:endParaRPr lang="zh-CN" altLang="en-US" sz="1600" dirty="0">
              <a:solidFill>
                <a:schemeClr val="bg1"/>
              </a:solidFill>
              <a:latin typeface="Trebuchet MS" panose="020B0603020202020204" pitchFamily="34" charset="0"/>
              <a:ea typeface="★日文毛笔行书" panose="03000509000000000000" pitchFamily="65" charset="-128"/>
            </a:endParaRPr>
          </a:p>
        </p:txBody>
      </p:sp>
    </p:spTree>
    <p:custDataLst>
      <p:tags r:id="rId1"/>
    </p:custDataLst>
    <p:extLst>
      <p:ext uri="{BB962C8B-B14F-4D97-AF65-F5344CB8AC3E}">
        <p14:creationId xmlns:p14="http://schemas.microsoft.com/office/powerpoint/2010/main" val="1214359395"/>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nvSpPr>
        <p:spPr>
          <a:xfrm>
            <a:off x="6747501" y="2132872"/>
            <a:ext cx="3414183" cy="461665"/>
          </a:xfrm>
          <a:prstGeom prst="rect">
            <a:avLst/>
          </a:prstGeom>
          <a:noFill/>
        </p:spPr>
        <p:txBody>
          <a:bodyPr wrap="square" rtlCol="0">
            <a:spAutoFit/>
          </a:bodyPr>
          <a:lstStyle/>
          <a:p>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从上到下构建金字塔</a:t>
            </a:r>
            <a:endPar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9" name="文本框 8"/>
          <p:cNvSpPr txBox="1"/>
          <p:nvPr/>
        </p:nvSpPr>
        <p:spPr>
          <a:xfrm>
            <a:off x="6747501" y="2913213"/>
            <a:ext cx="3217766" cy="1338828"/>
          </a:xfrm>
          <a:prstGeom prst="rect">
            <a:avLst/>
          </a:prstGeom>
          <a:noFill/>
        </p:spPr>
        <p:txBody>
          <a:bodyPr wrap="square" rtlCol="0">
            <a:spAutoFit/>
          </a:bodyPr>
          <a:lstStyle/>
          <a:p>
            <a:pPr>
              <a:lnSpc>
                <a:spcPct val="150000"/>
              </a:lnSpc>
            </a:pPr>
            <a:r>
              <a:rPr lang="en-US" altLang="zh-CN" dirty="0">
                <a:solidFill>
                  <a:schemeClr val="tx1">
                    <a:lumMod val="65000"/>
                    <a:lumOff val="35000"/>
                  </a:schemeClr>
                </a:solidFill>
                <a:latin typeface="华文中宋" panose="02010600040101010101" pitchFamily="2" charset="-122"/>
                <a:ea typeface="华文中宋" panose="02010600040101010101" pitchFamily="2" charset="-122"/>
              </a:rPr>
              <a:t>1</a:t>
            </a: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，从结论出发</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dirty="0">
                <a:solidFill>
                  <a:schemeClr val="tx1">
                    <a:lumMod val="65000"/>
                    <a:lumOff val="35000"/>
                  </a:schemeClr>
                </a:solidFill>
                <a:latin typeface="华文中宋" panose="02010600040101010101" pitchFamily="2" charset="-122"/>
                <a:ea typeface="华文中宋" panose="02010600040101010101" pitchFamily="2" charset="-122"/>
              </a:rPr>
              <a:t>2</a:t>
            </a: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，从上到下，逐层思考</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dirty="0">
                <a:solidFill>
                  <a:schemeClr val="tx1">
                    <a:lumMod val="65000"/>
                    <a:lumOff val="35000"/>
                  </a:schemeClr>
                </a:solidFill>
                <a:latin typeface="华文中宋" panose="02010600040101010101" pitchFamily="2" charset="-122"/>
                <a:ea typeface="华文中宋" panose="02010600040101010101" pitchFamily="2" charset="-122"/>
              </a:rPr>
              <a:t>3</a:t>
            </a: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，相互独立，完全穷尽</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grpSp>
        <p:nvGrpSpPr>
          <p:cNvPr id="10" name="组合 9"/>
          <p:cNvGrpSpPr/>
          <p:nvPr/>
        </p:nvGrpSpPr>
        <p:grpSpPr>
          <a:xfrm>
            <a:off x="2366513" y="1880956"/>
            <a:ext cx="2972727" cy="2562696"/>
            <a:chOff x="811854" y="1783327"/>
            <a:chExt cx="3862672" cy="3329890"/>
          </a:xfrm>
        </p:grpSpPr>
        <p:sp>
          <p:nvSpPr>
            <p:cNvPr id="11" name="等腰三角形 10"/>
            <p:cNvSpPr/>
            <p:nvPr/>
          </p:nvSpPr>
          <p:spPr>
            <a:xfrm>
              <a:off x="811854" y="1783327"/>
              <a:ext cx="3862672" cy="3329890"/>
            </a:xfrm>
            <a:prstGeom prst="triangle">
              <a:avLst/>
            </a:prstGeom>
            <a:solidFill>
              <a:schemeClr val="bg2">
                <a:lumMod val="25000"/>
                <a:alpha val="1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a:off x="1339351" y="1802829"/>
              <a:ext cx="2798734" cy="2412702"/>
            </a:xfrm>
            <a:prstGeom prst="triangle">
              <a:avLst/>
            </a:prstGeom>
            <a:solidFill>
              <a:schemeClr val="bg2">
                <a:lumMod val="25000"/>
                <a:alpha val="1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p:nvSpPr>
          <p:spPr>
            <a:xfrm>
              <a:off x="1774053" y="1804934"/>
              <a:ext cx="1936677" cy="1669549"/>
            </a:xfrm>
            <a:prstGeom prst="triangle">
              <a:avLst/>
            </a:prstGeom>
            <a:solidFill>
              <a:schemeClr val="bg2">
                <a:lumMod val="25000"/>
                <a:alpha val="1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等腰三角形 13"/>
            <p:cNvSpPr/>
            <p:nvPr/>
          </p:nvSpPr>
          <p:spPr>
            <a:xfrm>
              <a:off x="2197356" y="1804236"/>
              <a:ext cx="1104033" cy="951753"/>
            </a:xfrm>
            <a:prstGeom prst="triangle">
              <a:avLst/>
            </a:prstGeom>
            <a:solidFill>
              <a:schemeClr val="bg2">
                <a:lumMod val="25000"/>
                <a:alpha val="1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下箭头 14"/>
          <p:cNvSpPr/>
          <p:nvPr/>
        </p:nvSpPr>
        <p:spPr>
          <a:xfrm>
            <a:off x="2438401" y="2329296"/>
            <a:ext cx="157828" cy="2127023"/>
          </a:xfrm>
          <a:prstGeom prst="down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右箭头 16"/>
          <p:cNvSpPr/>
          <p:nvPr/>
        </p:nvSpPr>
        <p:spPr>
          <a:xfrm>
            <a:off x="2522778" y="2772337"/>
            <a:ext cx="1558155" cy="128329"/>
          </a:xfrm>
          <a:prstGeom prst="righ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右箭头 17"/>
          <p:cNvSpPr/>
          <p:nvPr/>
        </p:nvSpPr>
        <p:spPr>
          <a:xfrm>
            <a:off x="2522778" y="3382967"/>
            <a:ext cx="1820622" cy="137936"/>
          </a:xfrm>
          <a:prstGeom prst="righ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右箭头 18"/>
          <p:cNvSpPr/>
          <p:nvPr/>
        </p:nvSpPr>
        <p:spPr>
          <a:xfrm>
            <a:off x="2522778" y="4003204"/>
            <a:ext cx="2006888" cy="192627"/>
          </a:xfrm>
          <a:prstGeom prst="righ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extLst>
      <p:ext uri="{BB962C8B-B14F-4D97-AF65-F5344CB8AC3E}">
        <p14:creationId xmlns:p14="http://schemas.microsoft.com/office/powerpoint/2010/main" val="3310094034"/>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4" name="组合 63"/>
          <p:cNvGrpSpPr/>
          <p:nvPr/>
        </p:nvGrpSpPr>
        <p:grpSpPr>
          <a:xfrm>
            <a:off x="6474511" y="2148508"/>
            <a:ext cx="4851194" cy="1604521"/>
            <a:chOff x="3245729" y="2155387"/>
            <a:chExt cx="4851194" cy="1604521"/>
          </a:xfrm>
        </p:grpSpPr>
        <p:cxnSp>
          <p:nvCxnSpPr>
            <p:cNvPr id="12" name="直接连接符 11"/>
            <p:cNvCxnSpPr/>
            <p:nvPr/>
          </p:nvCxnSpPr>
          <p:spPr>
            <a:xfrm>
              <a:off x="3485602" y="3004521"/>
              <a:ext cx="4365101"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665172" y="2566666"/>
              <a:ext cx="0" cy="862333"/>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30" name="组合 29"/>
            <p:cNvGrpSpPr/>
            <p:nvPr/>
          </p:nvGrpSpPr>
          <p:grpSpPr>
            <a:xfrm>
              <a:off x="6149447" y="3010926"/>
              <a:ext cx="492443" cy="748982"/>
              <a:chOff x="4553613" y="2997692"/>
              <a:chExt cx="492443" cy="748982"/>
            </a:xfrm>
          </p:grpSpPr>
          <p:grpSp>
            <p:nvGrpSpPr>
              <p:cNvPr id="28" name="组合 27"/>
              <p:cNvGrpSpPr/>
              <p:nvPr/>
            </p:nvGrpSpPr>
            <p:grpSpPr>
              <a:xfrm>
                <a:off x="4565716" y="2997692"/>
                <a:ext cx="468239" cy="748982"/>
                <a:chOff x="4565716" y="2997692"/>
                <a:chExt cx="468239" cy="748982"/>
              </a:xfrm>
            </p:grpSpPr>
            <p:cxnSp>
              <p:nvCxnSpPr>
                <p:cNvPr id="13" name="直接连接符 12"/>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文本框 18"/>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华南</a:t>
                </a:r>
              </a:p>
            </p:txBody>
          </p:sp>
        </p:grpSp>
        <p:sp>
          <p:nvSpPr>
            <p:cNvPr id="22" name="椭圆 21"/>
            <p:cNvSpPr/>
            <p:nvPr/>
          </p:nvSpPr>
          <p:spPr>
            <a:xfrm>
              <a:off x="5444508" y="2155387"/>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5388185" y="2235617"/>
              <a:ext cx="543739" cy="307777"/>
            </a:xfrm>
            <a:prstGeom prst="rect">
              <a:avLst/>
            </a:prstGeom>
            <a:noFill/>
          </p:spPr>
          <p:txBody>
            <a:bodyPr wrap="none" rtlCol="0">
              <a:spAutoFit/>
            </a:bodyPr>
            <a:lstStyle/>
            <a:p>
              <a:r>
                <a:rPr lang="zh-CN" altLang="en-US" sz="1400" dirty="0">
                  <a:solidFill>
                    <a:schemeClr val="bg1"/>
                  </a:solidFill>
                  <a:latin typeface="思源黑体 CN Medium" panose="020B0600000000000000" pitchFamily="34" charset="-122"/>
                  <a:ea typeface="思源黑体 CN Medium" panose="020B0600000000000000" pitchFamily="34" charset="-122"/>
                </a:rPr>
                <a:t>中国</a:t>
              </a:r>
            </a:p>
          </p:txBody>
        </p:sp>
        <p:grpSp>
          <p:nvGrpSpPr>
            <p:cNvPr id="31" name="组合 30"/>
            <p:cNvGrpSpPr/>
            <p:nvPr/>
          </p:nvGrpSpPr>
          <p:grpSpPr>
            <a:xfrm>
              <a:off x="5421930" y="3010926"/>
              <a:ext cx="492443" cy="748982"/>
              <a:chOff x="4553613" y="2997692"/>
              <a:chExt cx="492443" cy="748982"/>
            </a:xfrm>
          </p:grpSpPr>
          <p:grpSp>
            <p:nvGrpSpPr>
              <p:cNvPr id="32" name="组合 31"/>
              <p:cNvGrpSpPr/>
              <p:nvPr/>
            </p:nvGrpSpPr>
            <p:grpSpPr>
              <a:xfrm>
                <a:off x="4565716" y="2997692"/>
                <a:ext cx="468239" cy="748982"/>
                <a:chOff x="4565716" y="2997692"/>
                <a:chExt cx="468239" cy="748982"/>
              </a:xfrm>
            </p:grpSpPr>
            <p:cxnSp>
              <p:nvCxnSpPr>
                <p:cNvPr id="34" name="直接连接符 33"/>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35" name="椭圆 34"/>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3" name="文本框 32"/>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华中</a:t>
                </a:r>
              </a:p>
            </p:txBody>
          </p:sp>
        </p:grpSp>
        <p:grpSp>
          <p:nvGrpSpPr>
            <p:cNvPr id="36" name="组合 35"/>
            <p:cNvGrpSpPr/>
            <p:nvPr/>
          </p:nvGrpSpPr>
          <p:grpSpPr>
            <a:xfrm>
              <a:off x="4694413" y="3010926"/>
              <a:ext cx="492443" cy="748982"/>
              <a:chOff x="4553613" y="2997692"/>
              <a:chExt cx="492443" cy="748982"/>
            </a:xfrm>
          </p:grpSpPr>
          <p:grpSp>
            <p:nvGrpSpPr>
              <p:cNvPr id="37" name="组合 36"/>
              <p:cNvGrpSpPr/>
              <p:nvPr/>
            </p:nvGrpSpPr>
            <p:grpSpPr>
              <a:xfrm>
                <a:off x="4565716" y="2997692"/>
                <a:ext cx="468239" cy="748982"/>
                <a:chOff x="4565716" y="2997692"/>
                <a:chExt cx="468239" cy="748982"/>
              </a:xfrm>
            </p:grpSpPr>
            <p:cxnSp>
              <p:nvCxnSpPr>
                <p:cNvPr id="39" name="直接连接符 38"/>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40" name="椭圆 39"/>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8" name="文本框 37"/>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华东</a:t>
                </a:r>
              </a:p>
            </p:txBody>
          </p:sp>
        </p:grpSp>
        <p:grpSp>
          <p:nvGrpSpPr>
            <p:cNvPr id="41" name="组合 40"/>
            <p:cNvGrpSpPr/>
            <p:nvPr/>
          </p:nvGrpSpPr>
          <p:grpSpPr>
            <a:xfrm>
              <a:off x="3966896" y="3010926"/>
              <a:ext cx="492443" cy="748982"/>
              <a:chOff x="4553613" y="2997692"/>
              <a:chExt cx="492443" cy="748982"/>
            </a:xfrm>
          </p:grpSpPr>
          <p:grpSp>
            <p:nvGrpSpPr>
              <p:cNvPr id="42" name="组合 41"/>
              <p:cNvGrpSpPr/>
              <p:nvPr/>
            </p:nvGrpSpPr>
            <p:grpSpPr>
              <a:xfrm>
                <a:off x="4565716" y="2997692"/>
                <a:ext cx="468239" cy="748982"/>
                <a:chOff x="4565716" y="2997692"/>
                <a:chExt cx="468239" cy="748982"/>
              </a:xfrm>
            </p:grpSpPr>
            <p:cxnSp>
              <p:nvCxnSpPr>
                <p:cNvPr id="44" name="直接连接符 43"/>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3" name="文本框 42"/>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华北</a:t>
                </a:r>
              </a:p>
            </p:txBody>
          </p:sp>
        </p:grpSp>
        <p:grpSp>
          <p:nvGrpSpPr>
            <p:cNvPr id="46" name="组合 45"/>
            <p:cNvGrpSpPr/>
            <p:nvPr/>
          </p:nvGrpSpPr>
          <p:grpSpPr>
            <a:xfrm>
              <a:off x="6876964" y="3010926"/>
              <a:ext cx="492443" cy="748982"/>
              <a:chOff x="4553613" y="2997692"/>
              <a:chExt cx="492443" cy="748982"/>
            </a:xfrm>
          </p:grpSpPr>
          <p:grpSp>
            <p:nvGrpSpPr>
              <p:cNvPr id="47" name="组合 46"/>
              <p:cNvGrpSpPr/>
              <p:nvPr/>
            </p:nvGrpSpPr>
            <p:grpSpPr>
              <a:xfrm>
                <a:off x="4565716" y="2997692"/>
                <a:ext cx="468239" cy="748982"/>
                <a:chOff x="4565716" y="2997692"/>
                <a:chExt cx="468239" cy="748982"/>
              </a:xfrm>
            </p:grpSpPr>
            <p:cxnSp>
              <p:nvCxnSpPr>
                <p:cNvPr id="49" name="直接连接符 48"/>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50" name="椭圆 49"/>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8" name="文本框 47"/>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西北</a:t>
                </a:r>
              </a:p>
            </p:txBody>
          </p:sp>
        </p:grpSp>
        <p:grpSp>
          <p:nvGrpSpPr>
            <p:cNvPr id="51" name="组合 50"/>
            <p:cNvGrpSpPr/>
            <p:nvPr/>
          </p:nvGrpSpPr>
          <p:grpSpPr>
            <a:xfrm>
              <a:off x="3245729" y="3010926"/>
              <a:ext cx="492443" cy="748982"/>
              <a:chOff x="4553613" y="2997692"/>
              <a:chExt cx="492443" cy="748982"/>
            </a:xfrm>
          </p:grpSpPr>
          <p:grpSp>
            <p:nvGrpSpPr>
              <p:cNvPr id="52" name="组合 51"/>
              <p:cNvGrpSpPr/>
              <p:nvPr/>
            </p:nvGrpSpPr>
            <p:grpSpPr>
              <a:xfrm>
                <a:off x="4565716" y="2997692"/>
                <a:ext cx="468239" cy="748982"/>
                <a:chOff x="4565716" y="2997692"/>
                <a:chExt cx="468239" cy="748982"/>
              </a:xfrm>
            </p:grpSpPr>
            <p:cxnSp>
              <p:nvCxnSpPr>
                <p:cNvPr id="54" name="直接连接符 53"/>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55" name="椭圆 54"/>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3" name="文本框 52"/>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东北</a:t>
                </a:r>
              </a:p>
            </p:txBody>
          </p:sp>
        </p:grpSp>
        <p:grpSp>
          <p:nvGrpSpPr>
            <p:cNvPr id="56" name="组合 55"/>
            <p:cNvGrpSpPr/>
            <p:nvPr/>
          </p:nvGrpSpPr>
          <p:grpSpPr>
            <a:xfrm>
              <a:off x="7604480" y="3010926"/>
              <a:ext cx="492443" cy="748982"/>
              <a:chOff x="4553613" y="2997692"/>
              <a:chExt cx="492443" cy="748982"/>
            </a:xfrm>
          </p:grpSpPr>
          <p:grpSp>
            <p:nvGrpSpPr>
              <p:cNvPr id="57" name="组合 56"/>
              <p:cNvGrpSpPr/>
              <p:nvPr/>
            </p:nvGrpSpPr>
            <p:grpSpPr>
              <a:xfrm>
                <a:off x="4565716" y="2997692"/>
                <a:ext cx="468239" cy="748982"/>
                <a:chOff x="4565716" y="2997692"/>
                <a:chExt cx="468239" cy="748982"/>
              </a:xfrm>
            </p:grpSpPr>
            <p:cxnSp>
              <p:nvCxnSpPr>
                <p:cNvPr id="59" name="直接连接符 58"/>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60" name="椭圆 59"/>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8" name="文本框 57"/>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西南</a:t>
                </a:r>
              </a:p>
            </p:txBody>
          </p:sp>
        </p:grpSp>
      </p:grpSp>
      <p:sp>
        <p:nvSpPr>
          <p:cNvPr id="65" name="文本框 64"/>
          <p:cNvSpPr txBox="1"/>
          <p:nvPr/>
        </p:nvSpPr>
        <p:spPr>
          <a:xfrm>
            <a:off x="575301" y="618397"/>
            <a:ext cx="5063499" cy="461665"/>
          </a:xfrm>
          <a:prstGeom prst="rect">
            <a:avLst/>
          </a:prstGeom>
          <a:noFill/>
        </p:spPr>
        <p:txBody>
          <a:bodyPr wrap="square" rtlCol="0">
            <a:spAutoFit/>
          </a:bodyPr>
          <a:lstStyle/>
          <a:p>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相互独立，完全穷尽（</a:t>
            </a:r>
            <a:r>
              <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MECE</a:t>
            </a:r>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原则）</a:t>
            </a:r>
            <a:endPar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66" name="矩形 65"/>
          <p:cNvSpPr/>
          <p:nvPr/>
        </p:nvSpPr>
        <p:spPr>
          <a:xfrm>
            <a:off x="4076167" y="5029928"/>
            <a:ext cx="3877985" cy="507831"/>
          </a:xfrm>
          <a:prstGeom prst="rect">
            <a:avLst/>
          </a:prstGeom>
        </p:spPr>
        <p:txBody>
          <a:bodyPr wrap="none">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每项之间为并列关系，没有任何交集</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67" name="矩形 66"/>
          <p:cNvSpPr/>
          <p:nvPr/>
        </p:nvSpPr>
        <p:spPr>
          <a:xfrm>
            <a:off x="4093278" y="4661307"/>
            <a:ext cx="2262158" cy="507831"/>
          </a:xfrm>
          <a:prstGeom prst="rect">
            <a:avLst/>
          </a:prstGeom>
        </p:spPr>
        <p:txBody>
          <a:bodyPr wrap="none">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列举尽可能完全穷尽</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69" name="矩形 68"/>
          <p:cNvSpPr/>
          <p:nvPr/>
        </p:nvSpPr>
        <p:spPr>
          <a:xfrm>
            <a:off x="5361456" y="710730"/>
            <a:ext cx="4506362" cy="369332"/>
          </a:xfrm>
          <a:prstGeom prst="rect">
            <a:avLst/>
          </a:prstGeom>
        </p:spPr>
        <p:txBody>
          <a:bodyPr wrap="none">
            <a:spAutoFit/>
          </a:bodyPr>
          <a:lstStyle/>
          <a:p>
            <a:r>
              <a:rPr lang="en-US" altLang="zh-CN" dirty="0">
                <a:solidFill>
                  <a:schemeClr val="bg2">
                    <a:lumMod val="75000"/>
                  </a:schemeClr>
                </a:solidFill>
                <a:latin typeface="arial" panose="020B0604020202020204" pitchFamily="34" charset="0"/>
              </a:rPr>
              <a:t>Mutually Exclusive Collectively Exhaustive</a:t>
            </a:r>
            <a:endParaRPr lang="zh-CN" altLang="en-US" dirty="0">
              <a:solidFill>
                <a:schemeClr val="bg2">
                  <a:lumMod val="75000"/>
                </a:schemeClr>
              </a:solidFill>
            </a:endParaRPr>
          </a:p>
        </p:txBody>
      </p:sp>
      <p:cxnSp>
        <p:nvCxnSpPr>
          <p:cNvPr id="62" name="直接连接符 61">
            <a:extLst>
              <a:ext uri="{FF2B5EF4-FFF2-40B4-BE49-F238E27FC236}">
                <a16:creationId xmlns:a16="http://schemas.microsoft.com/office/drawing/2014/main" id="{CD33884F-CF2B-4380-94F7-CE531D3ED05A}"/>
              </a:ext>
            </a:extLst>
          </p:cNvPr>
          <p:cNvCxnSpPr>
            <a:cxnSpLocks/>
          </p:cNvCxnSpPr>
          <p:nvPr/>
        </p:nvCxnSpPr>
        <p:spPr>
          <a:xfrm>
            <a:off x="1439184" y="3004047"/>
            <a:ext cx="3637584"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63" name="直接连接符 62">
            <a:extLst>
              <a:ext uri="{FF2B5EF4-FFF2-40B4-BE49-F238E27FC236}">
                <a16:creationId xmlns:a16="http://schemas.microsoft.com/office/drawing/2014/main" id="{20CA73C6-A7B3-44ED-B0AC-B44728C153D4}"/>
              </a:ext>
            </a:extLst>
          </p:cNvPr>
          <p:cNvCxnSpPr>
            <a:cxnSpLocks/>
          </p:cNvCxnSpPr>
          <p:nvPr/>
        </p:nvCxnSpPr>
        <p:spPr>
          <a:xfrm>
            <a:off x="3281719" y="2564777"/>
            <a:ext cx="0" cy="44567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68" name="组合 67">
            <a:extLst>
              <a:ext uri="{FF2B5EF4-FFF2-40B4-BE49-F238E27FC236}">
                <a16:creationId xmlns:a16="http://schemas.microsoft.com/office/drawing/2014/main" id="{9B302834-06B5-4E65-B318-EBC4E8164C90}"/>
              </a:ext>
            </a:extLst>
          </p:cNvPr>
          <p:cNvGrpSpPr/>
          <p:nvPr/>
        </p:nvGrpSpPr>
        <p:grpSpPr>
          <a:xfrm>
            <a:off x="4103029" y="3010452"/>
            <a:ext cx="492443" cy="748982"/>
            <a:chOff x="4553613" y="2997692"/>
            <a:chExt cx="492443" cy="748982"/>
          </a:xfrm>
        </p:grpSpPr>
        <p:grpSp>
          <p:nvGrpSpPr>
            <p:cNvPr id="103" name="组合 102">
              <a:extLst>
                <a:ext uri="{FF2B5EF4-FFF2-40B4-BE49-F238E27FC236}">
                  <a16:creationId xmlns:a16="http://schemas.microsoft.com/office/drawing/2014/main" id="{00E6ED71-2DEC-4281-AAE1-03FCBD47B6AB}"/>
                </a:ext>
              </a:extLst>
            </p:cNvPr>
            <p:cNvGrpSpPr/>
            <p:nvPr/>
          </p:nvGrpSpPr>
          <p:grpSpPr>
            <a:xfrm>
              <a:off x="4565716" y="2997692"/>
              <a:ext cx="468239" cy="748982"/>
              <a:chOff x="4565716" y="2997692"/>
              <a:chExt cx="468239" cy="748982"/>
            </a:xfrm>
          </p:grpSpPr>
          <p:cxnSp>
            <p:nvCxnSpPr>
              <p:cNvPr id="105" name="直接连接符 104">
                <a:extLst>
                  <a:ext uri="{FF2B5EF4-FFF2-40B4-BE49-F238E27FC236}">
                    <a16:creationId xmlns:a16="http://schemas.microsoft.com/office/drawing/2014/main" id="{390143C6-AC54-419D-B86B-4EC66CF2CA90}"/>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06" name="椭圆 105">
                <a:extLst>
                  <a:ext uri="{FF2B5EF4-FFF2-40B4-BE49-F238E27FC236}">
                    <a16:creationId xmlns:a16="http://schemas.microsoft.com/office/drawing/2014/main" id="{FA2CDEA6-7167-4C98-9340-EBAECE46552C}"/>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4" name="文本框 103">
              <a:extLst>
                <a:ext uri="{FF2B5EF4-FFF2-40B4-BE49-F238E27FC236}">
                  <a16:creationId xmlns:a16="http://schemas.microsoft.com/office/drawing/2014/main" id="{3F19CD78-C213-4DEA-9D5F-A6616EA247C3}"/>
                </a:ext>
              </a:extLst>
            </p:cNvPr>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鸟类</a:t>
              </a:r>
            </a:p>
          </p:txBody>
        </p:sp>
      </p:grpSp>
      <p:sp>
        <p:nvSpPr>
          <p:cNvPr id="71" name="椭圆 70">
            <a:extLst>
              <a:ext uri="{FF2B5EF4-FFF2-40B4-BE49-F238E27FC236}">
                <a16:creationId xmlns:a16="http://schemas.microsoft.com/office/drawing/2014/main" id="{BCA3EE4F-46AA-4826-95CE-4F5966A66ED8}"/>
              </a:ext>
            </a:extLst>
          </p:cNvPr>
          <p:cNvSpPr/>
          <p:nvPr/>
        </p:nvSpPr>
        <p:spPr>
          <a:xfrm>
            <a:off x="3061055" y="2153498"/>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文本框 71">
            <a:extLst>
              <a:ext uri="{FF2B5EF4-FFF2-40B4-BE49-F238E27FC236}">
                <a16:creationId xmlns:a16="http://schemas.microsoft.com/office/drawing/2014/main" id="{F2BCF8A1-C860-444A-BBFF-377CE9A021C1}"/>
              </a:ext>
            </a:extLst>
          </p:cNvPr>
          <p:cNvSpPr txBox="1"/>
          <p:nvPr/>
        </p:nvSpPr>
        <p:spPr>
          <a:xfrm>
            <a:off x="3058075" y="2184980"/>
            <a:ext cx="466794" cy="430887"/>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脊椎</a:t>
            </a:r>
            <a:endParaRPr lang="en-US" altLang="zh-CN" sz="1100" dirty="0">
              <a:solidFill>
                <a:schemeClr val="bg1"/>
              </a:solidFill>
              <a:latin typeface="思源黑体 CN Medium" panose="020B0600000000000000" pitchFamily="34" charset="-122"/>
              <a:ea typeface="思源黑体 CN Medium" panose="020B0600000000000000" pitchFamily="34" charset="-122"/>
            </a:endParaRPr>
          </a:p>
          <a:p>
            <a:r>
              <a:rPr lang="zh-CN" altLang="en-US" sz="1100" dirty="0">
                <a:solidFill>
                  <a:schemeClr val="bg1"/>
                </a:solidFill>
                <a:latin typeface="思源黑体 CN Medium" panose="020B0600000000000000" pitchFamily="34" charset="-122"/>
                <a:ea typeface="思源黑体 CN Medium" panose="020B0600000000000000" pitchFamily="34" charset="-122"/>
              </a:rPr>
              <a:t>动物</a:t>
            </a:r>
          </a:p>
        </p:txBody>
      </p:sp>
      <p:grpSp>
        <p:nvGrpSpPr>
          <p:cNvPr id="73" name="组合 72">
            <a:extLst>
              <a:ext uri="{FF2B5EF4-FFF2-40B4-BE49-F238E27FC236}">
                <a16:creationId xmlns:a16="http://schemas.microsoft.com/office/drawing/2014/main" id="{AA2B84B2-5208-44B7-A008-78F625CC9060}"/>
              </a:ext>
            </a:extLst>
          </p:cNvPr>
          <p:cNvGrpSpPr/>
          <p:nvPr/>
        </p:nvGrpSpPr>
        <p:grpSpPr>
          <a:xfrm>
            <a:off x="3301551" y="3010452"/>
            <a:ext cx="646331" cy="748982"/>
            <a:chOff x="4479652" y="2997692"/>
            <a:chExt cx="646331" cy="748982"/>
          </a:xfrm>
        </p:grpSpPr>
        <p:grpSp>
          <p:nvGrpSpPr>
            <p:cNvPr id="99" name="组合 98">
              <a:extLst>
                <a:ext uri="{FF2B5EF4-FFF2-40B4-BE49-F238E27FC236}">
                  <a16:creationId xmlns:a16="http://schemas.microsoft.com/office/drawing/2014/main" id="{26FA40C2-4FEF-4D70-A9C1-0665AEA9A707}"/>
                </a:ext>
              </a:extLst>
            </p:cNvPr>
            <p:cNvGrpSpPr/>
            <p:nvPr/>
          </p:nvGrpSpPr>
          <p:grpSpPr>
            <a:xfrm>
              <a:off x="4565716" y="2997692"/>
              <a:ext cx="468239" cy="748982"/>
              <a:chOff x="4565716" y="2997692"/>
              <a:chExt cx="468239" cy="748982"/>
            </a:xfrm>
          </p:grpSpPr>
          <p:cxnSp>
            <p:nvCxnSpPr>
              <p:cNvPr id="101" name="直接连接符 100">
                <a:extLst>
                  <a:ext uri="{FF2B5EF4-FFF2-40B4-BE49-F238E27FC236}">
                    <a16:creationId xmlns:a16="http://schemas.microsoft.com/office/drawing/2014/main" id="{A16A5C68-BB35-4A45-946D-1539FA1BEE3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02" name="椭圆 101">
                <a:extLst>
                  <a:ext uri="{FF2B5EF4-FFF2-40B4-BE49-F238E27FC236}">
                    <a16:creationId xmlns:a16="http://schemas.microsoft.com/office/drawing/2014/main" id="{B984CB30-7D4E-4675-B900-1436B5EE386B}"/>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0" name="文本框 99">
              <a:extLst>
                <a:ext uri="{FF2B5EF4-FFF2-40B4-BE49-F238E27FC236}">
                  <a16:creationId xmlns:a16="http://schemas.microsoft.com/office/drawing/2014/main" id="{82E4B21C-92E2-46E6-8977-198F4E4DB6F1}"/>
                </a:ext>
              </a:extLst>
            </p:cNvPr>
            <p:cNvSpPr txBox="1"/>
            <p:nvPr/>
          </p:nvSpPr>
          <p:spPr>
            <a:xfrm>
              <a:off x="4479652" y="3388633"/>
              <a:ext cx="646331"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两栖类</a:t>
              </a:r>
            </a:p>
          </p:txBody>
        </p:sp>
      </p:grpSp>
      <p:grpSp>
        <p:nvGrpSpPr>
          <p:cNvPr id="74" name="组合 73">
            <a:extLst>
              <a:ext uri="{FF2B5EF4-FFF2-40B4-BE49-F238E27FC236}">
                <a16:creationId xmlns:a16="http://schemas.microsoft.com/office/drawing/2014/main" id="{F7ED4B64-6A9F-41A7-9345-3C534CC86C0B}"/>
              </a:ext>
            </a:extLst>
          </p:cNvPr>
          <p:cNvGrpSpPr/>
          <p:nvPr/>
        </p:nvGrpSpPr>
        <p:grpSpPr>
          <a:xfrm>
            <a:off x="2647995" y="3010452"/>
            <a:ext cx="492443" cy="748982"/>
            <a:chOff x="4553613" y="2997692"/>
            <a:chExt cx="492443" cy="748982"/>
          </a:xfrm>
        </p:grpSpPr>
        <p:grpSp>
          <p:nvGrpSpPr>
            <p:cNvPr id="95" name="组合 94">
              <a:extLst>
                <a:ext uri="{FF2B5EF4-FFF2-40B4-BE49-F238E27FC236}">
                  <a16:creationId xmlns:a16="http://schemas.microsoft.com/office/drawing/2014/main" id="{97C6B541-4F59-47F5-8BAA-E019C6287516}"/>
                </a:ext>
              </a:extLst>
            </p:cNvPr>
            <p:cNvGrpSpPr/>
            <p:nvPr/>
          </p:nvGrpSpPr>
          <p:grpSpPr>
            <a:xfrm>
              <a:off x="4565716" y="2997692"/>
              <a:ext cx="468239" cy="748982"/>
              <a:chOff x="4565716" y="2997692"/>
              <a:chExt cx="468239" cy="748982"/>
            </a:xfrm>
          </p:grpSpPr>
          <p:cxnSp>
            <p:nvCxnSpPr>
              <p:cNvPr id="97" name="直接连接符 96">
                <a:extLst>
                  <a:ext uri="{FF2B5EF4-FFF2-40B4-BE49-F238E27FC236}">
                    <a16:creationId xmlns:a16="http://schemas.microsoft.com/office/drawing/2014/main" id="{7FE33580-FE38-4401-87C3-4011E921F9AD}"/>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8" name="椭圆 97">
                <a:extLst>
                  <a:ext uri="{FF2B5EF4-FFF2-40B4-BE49-F238E27FC236}">
                    <a16:creationId xmlns:a16="http://schemas.microsoft.com/office/drawing/2014/main" id="{6B37E581-886A-426E-B5C7-711451670988}"/>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6" name="文本框 95">
              <a:extLst>
                <a:ext uri="{FF2B5EF4-FFF2-40B4-BE49-F238E27FC236}">
                  <a16:creationId xmlns:a16="http://schemas.microsoft.com/office/drawing/2014/main" id="{00A6C8D7-FEBB-464F-834B-F0FB41660DFA}"/>
                </a:ext>
              </a:extLst>
            </p:cNvPr>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鱼类</a:t>
              </a:r>
            </a:p>
          </p:txBody>
        </p:sp>
      </p:grpSp>
      <p:grpSp>
        <p:nvGrpSpPr>
          <p:cNvPr id="75" name="组合 74">
            <a:extLst>
              <a:ext uri="{FF2B5EF4-FFF2-40B4-BE49-F238E27FC236}">
                <a16:creationId xmlns:a16="http://schemas.microsoft.com/office/drawing/2014/main" id="{908D7D79-F2C3-4BC3-9414-73ECF996056C}"/>
              </a:ext>
            </a:extLst>
          </p:cNvPr>
          <p:cNvGrpSpPr/>
          <p:nvPr/>
        </p:nvGrpSpPr>
        <p:grpSpPr>
          <a:xfrm>
            <a:off x="1843535" y="3010452"/>
            <a:ext cx="646331" cy="748982"/>
            <a:chOff x="4476670" y="2997692"/>
            <a:chExt cx="646331" cy="748982"/>
          </a:xfrm>
        </p:grpSpPr>
        <p:grpSp>
          <p:nvGrpSpPr>
            <p:cNvPr id="91" name="组合 90">
              <a:extLst>
                <a:ext uri="{FF2B5EF4-FFF2-40B4-BE49-F238E27FC236}">
                  <a16:creationId xmlns:a16="http://schemas.microsoft.com/office/drawing/2014/main" id="{63B0B138-DBEB-497F-81A8-DF684297F07D}"/>
                </a:ext>
              </a:extLst>
            </p:cNvPr>
            <p:cNvGrpSpPr/>
            <p:nvPr/>
          </p:nvGrpSpPr>
          <p:grpSpPr>
            <a:xfrm>
              <a:off x="4565716" y="2997692"/>
              <a:ext cx="468239" cy="748982"/>
              <a:chOff x="4565716" y="2997692"/>
              <a:chExt cx="468239" cy="748982"/>
            </a:xfrm>
          </p:grpSpPr>
          <p:cxnSp>
            <p:nvCxnSpPr>
              <p:cNvPr id="93" name="直接连接符 92">
                <a:extLst>
                  <a:ext uri="{FF2B5EF4-FFF2-40B4-BE49-F238E27FC236}">
                    <a16:creationId xmlns:a16="http://schemas.microsoft.com/office/drawing/2014/main" id="{2839527D-BE4F-45F0-A229-DD4A160F235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4" name="椭圆 93">
                <a:extLst>
                  <a:ext uri="{FF2B5EF4-FFF2-40B4-BE49-F238E27FC236}">
                    <a16:creationId xmlns:a16="http://schemas.microsoft.com/office/drawing/2014/main" id="{B6FAF670-8C03-4071-B56F-390E223AE301}"/>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2" name="文本框 91">
              <a:extLst>
                <a:ext uri="{FF2B5EF4-FFF2-40B4-BE49-F238E27FC236}">
                  <a16:creationId xmlns:a16="http://schemas.microsoft.com/office/drawing/2014/main" id="{84EE7C7C-39BA-403A-B54F-D92701254AA1}"/>
                </a:ext>
              </a:extLst>
            </p:cNvPr>
            <p:cNvSpPr txBox="1"/>
            <p:nvPr/>
          </p:nvSpPr>
          <p:spPr>
            <a:xfrm>
              <a:off x="4476670" y="3372182"/>
              <a:ext cx="646331"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爬行类</a:t>
              </a:r>
            </a:p>
          </p:txBody>
        </p:sp>
      </p:grpSp>
      <p:grpSp>
        <p:nvGrpSpPr>
          <p:cNvPr id="76" name="组合 75">
            <a:extLst>
              <a:ext uri="{FF2B5EF4-FFF2-40B4-BE49-F238E27FC236}">
                <a16:creationId xmlns:a16="http://schemas.microsoft.com/office/drawing/2014/main" id="{FD26478A-BF76-43E1-97A2-64CD998654C1}"/>
              </a:ext>
            </a:extLst>
          </p:cNvPr>
          <p:cNvGrpSpPr/>
          <p:nvPr/>
        </p:nvGrpSpPr>
        <p:grpSpPr>
          <a:xfrm>
            <a:off x="4755183" y="3010452"/>
            <a:ext cx="646331" cy="748982"/>
            <a:chOff x="4478250" y="2997692"/>
            <a:chExt cx="646331" cy="748982"/>
          </a:xfrm>
        </p:grpSpPr>
        <p:grpSp>
          <p:nvGrpSpPr>
            <p:cNvPr id="87" name="组合 86">
              <a:extLst>
                <a:ext uri="{FF2B5EF4-FFF2-40B4-BE49-F238E27FC236}">
                  <a16:creationId xmlns:a16="http://schemas.microsoft.com/office/drawing/2014/main" id="{554A4DE5-1195-42AD-A1DE-E2C741258EAB}"/>
                </a:ext>
              </a:extLst>
            </p:cNvPr>
            <p:cNvGrpSpPr/>
            <p:nvPr/>
          </p:nvGrpSpPr>
          <p:grpSpPr>
            <a:xfrm>
              <a:off x="4565716" y="2997692"/>
              <a:ext cx="468239" cy="748982"/>
              <a:chOff x="4565716" y="2997692"/>
              <a:chExt cx="468239" cy="748982"/>
            </a:xfrm>
          </p:grpSpPr>
          <p:cxnSp>
            <p:nvCxnSpPr>
              <p:cNvPr id="89" name="直接连接符 88">
                <a:extLst>
                  <a:ext uri="{FF2B5EF4-FFF2-40B4-BE49-F238E27FC236}">
                    <a16:creationId xmlns:a16="http://schemas.microsoft.com/office/drawing/2014/main" id="{E2A84FC3-B334-43A2-B692-B178A64E779F}"/>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0" name="椭圆 89">
                <a:extLst>
                  <a:ext uri="{FF2B5EF4-FFF2-40B4-BE49-F238E27FC236}">
                    <a16:creationId xmlns:a16="http://schemas.microsoft.com/office/drawing/2014/main" id="{93F7BCC1-4A09-41B7-8C34-E9E3C45F4B9B}"/>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8" name="文本框 87">
              <a:extLst>
                <a:ext uri="{FF2B5EF4-FFF2-40B4-BE49-F238E27FC236}">
                  <a16:creationId xmlns:a16="http://schemas.microsoft.com/office/drawing/2014/main" id="{283E40E5-EA7C-43E0-AF98-2D75CF528587}"/>
                </a:ext>
              </a:extLst>
            </p:cNvPr>
            <p:cNvSpPr txBox="1"/>
            <p:nvPr/>
          </p:nvSpPr>
          <p:spPr>
            <a:xfrm>
              <a:off x="4478250" y="3388633"/>
              <a:ext cx="646331"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哺乳类</a:t>
              </a:r>
            </a:p>
          </p:txBody>
        </p:sp>
      </p:grpSp>
      <p:grpSp>
        <p:nvGrpSpPr>
          <p:cNvPr id="77" name="组合 76">
            <a:extLst>
              <a:ext uri="{FF2B5EF4-FFF2-40B4-BE49-F238E27FC236}">
                <a16:creationId xmlns:a16="http://schemas.microsoft.com/office/drawing/2014/main" id="{3294584E-0D10-4F06-9D46-F6FE8E10C4DF}"/>
              </a:ext>
            </a:extLst>
          </p:cNvPr>
          <p:cNvGrpSpPr/>
          <p:nvPr/>
        </p:nvGrpSpPr>
        <p:grpSpPr>
          <a:xfrm>
            <a:off x="1127747" y="3010452"/>
            <a:ext cx="646331" cy="748982"/>
            <a:chOff x="4482049" y="2997692"/>
            <a:chExt cx="646331" cy="748982"/>
          </a:xfrm>
        </p:grpSpPr>
        <p:grpSp>
          <p:nvGrpSpPr>
            <p:cNvPr id="83" name="组合 82">
              <a:extLst>
                <a:ext uri="{FF2B5EF4-FFF2-40B4-BE49-F238E27FC236}">
                  <a16:creationId xmlns:a16="http://schemas.microsoft.com/office/drawing/2014/main" id="{62B8D15F-44A9-478D-94ED-E0334B4D58C6}"/>
                </a:ext>
              </a:extLst>
            </p:cNvPr>
            <p:cNvGrpSpPr/>
            <p:nvPr/>
          </p:nvGrpSpPr>
          <p:grpSpPr>
            <a:xfrm>
              <a:off x="4565716" y="2997692"/>
              <a:ext cx="468239" cy="748982"/>
              <a:chOff x="4565716" y="2997692"/>
              <a:chExt cx="468239" cy="748982"/>
            </a:xfrm>
          </p:grpSpPr>
          <p:cxnSp>
            <p:nvCxnSpPr>
              <p:cNvPr id="85" name="直接连接符 84">
                <a:extLst>
                  <a:ext uri="{FF2B5EF4-FFF2-40B4-BE49-F238E27FC236}">
                    <a16:creationId xmlns:a16="http://schemas.microsoft.com/office/drawing/2014/main" id="{A1BF5EF7-BEB6-4DCB-A341-EB9C592AD06A}"/>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86" name="椭圆 85">
                <a:extLst>
                  <a:ext uri="{FF2B5EF4-FFF2-40B4-BE49-F238E27FC236}">
                    <a16:creationId xmlns:a16="http://schemas.microsoft.com/office/drawing/2014/main" id="{4BE977CE-8A54-4E24-B666-C7B0D413DE97}"/>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4" name="文本框 83">
              <a:extLst>
                <a:ext uri="{FF2B5EF4-FFF2-40B4-BE49-F238E27FC236}">
                  <a16:creationId xmlns:a16="http://schemas.microsoft.com/office/drawing/2014/main" id="{9534F961-1FB4-4A08-9723-27BD535F5C01}"/>
                </a:ext>
              </a:extLst>
            </p:cNvPr>
            <p:cNvSpPr txBox="1"/>
            <p:nvPr/>
          </p:nvSpPr>
          <p:spPr>
            <a:xfrm>
              <a:off x="4482049" y="3372183"/>
              <a:ext cx="646331"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圆口类</a:t>
              </a:r>
            </a:p>
          </p:txBody>
        </p:sp>
      </p:grpSp>
    </p:spTree>
    <p:custDataLst>
      <p:tags r:id="rId1"/>
    </p:custDataLst>
    <p:extLst>
      <p:ext uri="{BB962C8B-B14F-4D97-AF65-F5344CB8AC3E}">
        <p14:creationId xmlns:p14="http://schemas.microsoft.com/office/powerpoint/2010/main" val="2954939148"/>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5" name="文本框 64"/>
          <p:cNvSpPr txBox="1"/>
          <p:nvPr/>
        </p:nvSpPr>
        <p:spPr>
          <a:xfrm>
            <a:off x="575301" y="618397"/>
            <a:ext cx="5063499" cy="461665"/>
          </a:xfrm>
          <a:prstGeom prst="rect">
            <a:avLst/>
          </a:prstGeom>
          <a:noFill/>
        </p:spPr>
        <p:txBody>
          <a:bodyPr wrap="square" rtlCol="0">
            <a:spAutoFit/>
          </a:bodyPr>
          <a:lstStyle/>
          <a:p>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相互独立，完全穷尽（</a:t>
            </a:r>
            <a:r>
              <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MECE</a:t>
            </a:r>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原则）</a:t>
            </a:r>
            <a:endPar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69" name="矩形 68"/>
          <p:cNvSpPr/>
          <p:nvPr/>
        </p:nvSpPr>
        <p:spPr>
          <a:xfrm>
            <a:off x="5361456" y="710730"/>
            <a:ext cx="4506362" cy="369332"/>
          </a:xfrm>
          <a:prstGeom prst="rect">
            <a:avLst/>
          </a:prstGeom>
        </p:spPr>
        <p:txBody>
          <a:bodyPr wrap="none">
            <a:spAutoFit/>
          </a:bodyPr>
          <a:lstStyle/>
          <a:p>
            <a:r>
              <a:rPr lang="en-US" altLang="zh-CN" dirty="0">
                <a:solidFill>
                  <a:schemeClr val="bg2">
                    <a:lumMod val="75000"/>
                  </a:schemeClr>
                </a:solidFill>
                <a:latin typeface="arial" panose="020B0604020202020204" pitchFamily="34" charset="0"/>
              </a:rPr>
              <a:t>Mutually Exclusive Collectively Exhaustive</a:t>
            </a:r>
            <a:endParaRPr lang="zh-CN" altLang="en-US" dirty="0">
              <a:solidFill>
                <a:schemeClr val="bg2">
                  <a:lumMod val="75000"/>
                </a:schemeClr>
              </a:solidFill>
            </a:endParaRPr>
          </a:p>
        </p:txBody>
      </p:sp>
      <p:sp>
        <p:nvSpPr>
          <p:cNvPr id="70" name="矩形 69"/>
          <p:cNvSpPr/>
          <p:nvPr/>
        </p:nvSpPr>
        <p:spPr>
          <a:xfrm>
            <a:off x="2834580" y="4433011"/>
            <a:ext cx="6417141" cy="507831"/>
          </a:xfrm>
          <a:prstGeom prst="rect">
            <a:avLst/>
          </a:prstGeom>
        </p:spPr>
        <p:txBody>
          <a:bodyPr wrap="none">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可以用“其他”统一列出一些没有深度讨论必要且较杂的项目</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cxnSp>
        <p:nvCxnSpPr>
          <p:cNvPr id="62" name="直接连接符 61">
            <a:extLst>
              <a:ext uri="{FF2B5EF4-FFF2-40B4-BE49-F238E27FC236}">
                <a16:creationId xmlns:a16="http://schemas.microsoft.com/office/drawing/2014/main" id="{CD33884F-CF2B-4380-94F7-CE531D3ED05A}"/>
              </a:ext>
            </a:extLst>
          </p:cNvPr>
          <p:cNvCxnSpPr>
            <a:cxnSpLocks/>
          </p:cNvCxnSpPr>
          <p:nvPr/>
        </p:nvCxnSpPr>
        <p:spPr>
          <a:xfrm>
            <a:off x="1439184" y="3004047"/>
            <a:ext cx="3637584"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63" name="直接连接符 62">
            <a:extLst>
              <a:ext uri="{FF2B5EF4-FFF2-40B4-BE49-F238E27FC236}">
                <a16:creationId xmlns:a16="http://schemas.microsoft.com/office/drawing/2014/main" id="{20CA73C6-A7B3-44ED-B0AC-B44728C153D4}"/>
              </a:ext>
            </a:extLst>
          </p:cNvPr>
          <p:cNvCxnSpPr>
            <a:cxnSpLocks/>
          </p:cNvCxnSpPr>
          <p:nvPr/>
        </p:nvCxnSpPr>
        <p:spPr>
          <a:xfrm>
            <a:off x="3281719" y="2564777"/>
            <a:ext cx="0" cy="44567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68" name="组合 67">
            <a:extLst>
              <a:ext uri="{FF2B5EF4-FFF2-40B4-BE49-F238E27FC236}">
                <a16:creationId xmlns:a16="http://schemas.microsoft.com/office/drawing/2014/main" id="{9B302834-06B5-4E65-B318-EBC4E8164C90}"/>
              </a:ext>
            </a:extLst>
          </p:cNvPr>
          <p:cNvGrpSpPr/>
          <p:nvPr/>
        </p:nvGrpSpPr>
        <p:grpSpPr>
          <a:xfrm>
            <a:off x="4103029" y="3010452"/>
            <a:ext cx="492443" cy="748982"/>
            <a:chOff x="4553613" y="2997692"/>
            <a:chExt cx="492443" cy="748982"/>
          </a:xfrm>
        </p:grpSpPr>
        <p:grpSp>
          <p:nvGrpSpPr>
            <p:cNvPr id="103" name="组合 102">
              <a:extLst>
                <a:ext uri="{FF2B5EF4-FFF2-40B4-BE49-F238E27FC236}">
                  <a16:creationId xmlns:a16="http://schemas.microsoft.com/office/drawing/2014/main" id="{00E6ED71-2DEC-4281-AAE1-03FCBD47B6AB}"/>
                </a:ext>
              </a:extLst>
            </p:cNvPr>
            <p:cNvGrpSpPr/>
            <p:nvPr/>
          </p:nvGrpSpPr>
          <p:grpSpPr>
            <a:xfrm>
              <a:off x="4565716" y="2997692"/>
              <a:ext cx="468239" cy="748982"/>
              <a:chOff x="4565716" y="2997692"/>
              <a:chExt cx="468239" cy="748982"/>
            </a:xfrm>
          </p:grpSpPr>
          <p:cxnSp>
            <p:nvCxnSpPr>
              <p:cNvPr id="105" name="直接连接符 104">
                <a:extLst>
                  <a:ext uri="{FF2B5EF4-FFF2-40B4-BE49-F238E27FC236}">
                    <a16:creationId xmlns:a16="http://schemas.microsoft.com/office/drawing/2014/main" id="{390143C6-AC54-419D-B86B-4EC66CF2CA90}"/>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06" name="椭圆 105">
                <a:extLst>
                  <a:ext uri="{FF2B5EF4-FFF2-40B4-BE49-F238E27FC236}">
                    <a16:creationId xmlns:a16="http://schemas.microsoft.com/office/drawing/2014/main" id="{FA2CDEA6-7167-4C98-9340-EBAECE46552C}"/>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4" name="文本框 103">
              <a:extLst>
                <a:ext uri="{FF2B5EF4-FFF2-40B4-BE49-F238E27FC236}">
                  <a16:creationId xmlns:a16="http://schemas.microsoft.com/office/drawing/2014/main" id="{3F19CD78-C213-4DEA-9D5F-A6616EA247C3}"/>
                </a:ext>
              </a:extLst>
            </p:cNvPr>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苗族</a:t>
              </a:r>
            </a:p>
          </p:txBody>
        </p:sp>
      </p:grpSp>
      <p:sp>
        <p:nvSpPr>
          <p:cNvPr id="71" name="椭圆 70">
            <a:extLst>
              <a:ext uri="{FF2B5EF4-FFF2-40B4-BE49-F238E27FC236}">
                <a16:creationId xmlns:a16="http://schemas.microsoft.com/office/drawing/2014/main" id="{BCA3EE4F-46AA-4826-95CE-4F5966A66ED8}"/>
              </a:ext>
            </a:extLst>
          </p:cNvPr>
          <p:cNvSpPr/>
          <p:nvPr/>
        </p:nvSpPr>
        <p:spPr>
          <a:xfrm>
            <a:off x="3061055" y="2153498"/>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文本框 71">
            <a:extLst>
              <a:ext uri="{FF2B5EF4-FFF2-40B4-BE49-F238E27FC236}">
                <a16:creationId xmlns:a16="http://schemas.microsoft.com/office/drawing/2014/main" id="{F2BCF8A1-C860-444A-BBFF-377CE9A021C1}"/>
              </a:ext>
            </a:extLst>
          </p:cNvPr>
          <p:cNvSpPr txBox="1"/>
          <p:nvPr/>
        </p:nvSpPr>
        <p:spPr>
          <a:xfrm>
            <a:off x="3058075" y="2184980"/>
            <a:ext cx="466794" cy="430887"/>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少数</a:t>
            </a:r>
            <a:endParaRPr lang="en-US" altLang="zh-CN" sz="1100" dirty="0">
              <a:solidFill>
                <a:schemeClr val="bg1"/>
              </a:solidFill>
              <a:latin typeface="思源黑体 CN Medium" panose="020B0600000000000000" pitchFamily="34" charset="-122"/>
              <a:ea typeface="思源黑体 CN Medium" panose="020B0600000000000000" pitchFamily="34" charset="-122"/>
            </a:endParaRPr>
          </a:p>
          <a:p>
            <a:r>
              <a:rPr lang="zh-CN" altLang="en-US" sz="1100" dirty="0">
                <a:solidFill>
                  <a:schemeClr val="bg1"/>
                </a:solidFill>
                <a:latin typeface="思源黑体 CN Medium" panose="020B0600000000000000" pitchFamily="34" charset="-122"/>
                <a:ea typeface="思源黑体 CN Medium" panose="020B0600000000000000" pitchFamily="34" charset="-122"/>
              </a:rPr>
              <a:t>民族</a:t>
            </a:r>
          </a:p>
        </p:txBody>
      </p:sp>
      <p:grpSp>
        <p:nvGrpSpPr>
          <p:cNvPr id="73" name="组合 72">
            <a:extLst>
              <a:ext uri="{FF2B5EF4-FFF2-40B4-BE49-F238E27FC236}">
                <a16:creationId xmlns:a16="http://schemas.microsoft.com/office/drawing/2014/main" id="{AA2B84B2-5208-44B7-A008-78F625CC9060}"/>
              </a:ext>
            </a:extLst>
          </p:cNvPr>
          <p:cNvGrpSpPr/>
          <p:nvPr/>
        </p:nvGrpSpPr>
        <p:grpSpPr>
          <a:xfrm>
            <a:off x="3368142" y="3010452"/>
            <a:ext cx="492443" cy="748982"/>
            <a:chOff x="4546243" y="2997692"/>
            <a:chExt cx="492443" cy="748982"/>
          </a:xfrm>
        </p:grpSpPr>
        <p:grpSp>
          <p:nvGrpSpPr>
            <p:cNvPr id="99" name="组合 98">
              <a:extLst>
                <a:ext uri="{FF2B5EF4-FFF2-40B4-BE49-F238E27FC236}">
                  <a16:creationId xmlns:a16="http://schemas.microsoft.com/office/drawing/2014/main" id="{26FA40C2-4FEF-4D70-A9C1-0665AEA9A707}"/>
                </a:ext>
              </a:extLst>
            </p:cNvPr>
            <p:cNvGrpSpPr/>
            <p:nvPr/>
          </p:nvGrpSpPr>
          <p:grpSpPr>
            <a:xfrm>
              <a:off x="4565716" y="2997692"/>
              <a:ext cx="468239" cy="748982"/>
              <a:chOff x="4565716" y="2997692"/>
              <a:chExt cx="468239" cy="748982"/>
            </a:xfrm>
          </p:grpSpPr>
          <p:cxnSp>
            <p:nvCxnSpPr>
              <p:cNvPr id="101" name="直接连接符 100">
                <a:extLst>
                  <a:ext uri="{FF2B5EF4-FFF2-40B4-BE49-F238E27FC236}">
                    <a16:creationId xmlns:a16="http://schemas.microsoft.com/office/drawing/2014/main" id="{A16A5C68-BB35-4A45-946D-1539FA1BEE3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02" name="椭圆 101">
                <a:extLst>
                  <a:ext uri="{FF2B5EF4-FFF2-40B4-BE49-F238E27FC236}">
                    <a16:creationId xmlns:a16="http://schemas.microsoft.com/office/drawing/2014/main" id="{B984CB30-7D4E-4675-B900-1436B5EE386B}"/>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0" name="文本框 99">
              <a:extLst>
                <a:ext uri="{FF2B5EF4-FFF2-40B4-BE49-F238E27FC236}">
                  <a16:creationId xmlns:a16="http://schemas.microsoft.com/office/drawing/2014/main" id="{82E4B21C-92E2-46E6-8977-198F4E4DB6F1}"/>
                </a:ext>
              </a:extLst>
            </p:cNvPr>
            <p:cNvSpPr txBox="1"/>
            <p:nvPr/>
          </p:nvSpPr>
          <p:spPr>
            <a:xfrm>
              <a:off x="4546243" y="3388633"/>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满族</a:t>
              </a:r>
            </a:p>
          </p:txBody>
        </p:sp>
      </p:grpSp>
      <p:grpSp>
        <p:nvGrpSpPr>
          <p:cNvPr id="74" name="组合 73">
            <a:extLst>
              <a:ext uri="{FF2B5EF4-FFF2-40B4-BE49-F238E27FC236}">
                <a16:creationId xmlns:a16="http://schemas.microsoft.com/office/drawing/2014/main" id="{F7ED4B64-6A9F-41A7-9345-3C534CC86C0B}"/>
              </a:ext>
            </a:extLst>
          </p:cNvPr>
          <p:cNvGrpSpPr/>
          <p:nvPr/>
        </p:nvGrpSpPr>
        <p:grpSpPr>
          <a:xfrm>
            <a:off x="2656606" y="3010452"/>
            <a:ext cx="471731" cy="748982"/>
            <a:chOff x="4562224" y="2997692"/>
            <a:chExt cx="471731" cy="748982"/>
          </a:xfrm>
        </p:grpSpPr>
        <p:grpSp>
          <p:nvGrpSpPr>
            <p:cNvPr id="95" name="组合 94">
              <a:extLst>
                <a:ext uri="{FF2B5EF4-FFF2-40B4-BE49-F238E27FC236}">
                  <a16:creationId xmlns:a16="http://schemas.microsoft.com/office/drawing/2014/main" id="{97C6B541-4F59-47F5-8BAA-E019C6287516}"/>
                </a:ext>
              </a:extLst>
            </p:cNvPr>
            <p:cNvGrpSpPr/>
            <p:nvPr/>
          </p:nvGrpSpPr>
          <p:grpSpPr>
            <a:xfrm>
              <a:off x="4565716" y="2997692"/>
              <a:ext cx="468239" cy="748982"/>
              <a:chOff x="4565716" y="2997692"/>
              <a:chExt cx="468239" cy="748982"/>
            </a:xfrm>
          </p:grpSpPr>
          <p:cxnSp>
            <p:nvCxnSpPr>
              <p:cNvPr id="97" name="直接连接符 96">
                <a:extLst>
                  <a:ext uri="{FF2B5EF4-FFF2-40B4-BE49-F238E27FC236}">
                    <a16:creationId xmlns:a16="http://schemas.microsoft.com/office/drawing/2014/main" id="{7FE33580-FE38-4401-87C3-4011E921F9AD}"/>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8" name="椭圆 97">
                <a:extLst>
                  <a:ext uri="{FF2B5EF4-FFF2-40B4-BE49-F238E27FC236}">
                    <a16:creationId xmlns:a16="http://schemas.microsoft.com/office/drawing/2014/main" id="{6B37E581-886A-426E-B5C7-711451670988}"/>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6" name="文本框 95">
              <a:extLst>
                <a:ext uri="{FF2B5EF4-FFF2-40B4-BE49-F238E27FC236}">
                  <a16:creationId xmlns:a16="http://schemas.microsoft.com/office/drawing/2014/main" id="{00A6C8D7-FEBB-464F-834B-F0FB41660DFA}"/>
                </a:ext>
              </a:extLst>
            </p:cNvPr>
            <p:cNvSpPr txBox="1"/>
            <p:nvPr/>
          </p:nvSpPr>
          <p:spPr>
            <a:xfrm>
              <a:off x="4562224" y="3311688"/>
              <a:ext cx="466794" cy="430887"/>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维吾</a:t>
              </a:r>
              <a:endParaRPr lang="en-US" altLang="zh-CN" sz="1100" dirty="0">
                <a:solidFill>
                  <a:schemeClr val="bg1"/>
                </a:solidFill>
                <a:latin typeface="思源黑体 CN Medium" panose="020B0600000000000000" pitchFamily="34" charset="-122"/>
                <a:ea typeface="思源黑体 CN Medium" panose="020B0600000000000000" pitchFamily="34" charset="-122"/>
              </a:endParaRPr>
            </a:p>
            <a:p>
              <a:r>
                <a:rPr lang="zh-CN" altLang="en-US" sz="1100" dirty="0">
                  <a:solidFill>
                    <a:schemeClr val="bg1"/>
                  </a:solidFill>
                  <a:latin typeface="思源黑体 CN Medium" panose="020B0600000000000000" pitchFamily="34" charset="-122"/>
                  <a:ea typeface="思源黑体 CN Medium" panose="020B0600000000000000" pitchFamily="34" charset="-122"/>
                </a:rPr>
                <a:t>尔族</a:t>
              </a:r>
            </a:p>
          </p:txBody>
        </p:sp>
      </p:grpSp>
      <p:grpSp>
        <p:nvGrpSpPr>
          <p:cNvPr id="75" name="组合 74">
            <a:extLst>
              <a:ext uri="{FF2B5EF4-FFF2-40B4-BE49-F238E27FC236}">
                <a16:creationId xmlns:a16="http://schemas.microsoft.com/office/drawing/2014/main" id="{908D7D79-F2C3-4BC3-9414-73ECF996056C}"/>
              </a:ext>
            </a:extLst>
          </p:cNvPr>
          <p:cNvGrpSpPr/>
          <p:nvPr/>
        </p:nvGrpSpPr>
        <p:grpSpPr>
          <a:xfrm>
            <a:off x="1910345" y="3010452"/>
            <a:ext cx="492443" cy="748982"/>
            <a:chOff x="4543480" y="2997692"/>
            <a:chExt cx="492443" cy="748982"/>
          </a:xfrm>
        </p:grpSpPr>
        <p:grpSp>
          <p:nvGrpSpPr>
            <p:cNvPr id="91" name="组合 90">
              <a:extLst>
                <a:ext uri="{FF2B5EF4-FFF2-40B4-BE49-F238E27FC236}">
                  <a16:creationId xmlns:a16="http://schemas.microsoft.com/office/drawing/2014/main" id="{63B0B138-DBEB-497F-81A8-DF684297F07D}"/>
                </a:ext>
              </a:extLst>
            </p:cNvPr>
            <p:cNvGrpSpPr/>
            <p:nvPr/>
          </p:nvGrpSpPr>
          <p:grpSpPr>
            <a:xfrm>
              <a:off x="4565716" y="2997692"/>
              <a:ext cx="468239" cy="748982"/>
              <a:chOff x="4565716" y="2997692"/>
              <a:chExt cx="468239" cy="748982"/>
            </a:xfrm>
          </p:grpSpPr>
          <p:cxnSp>
            <p:nvCxnSpPr>
              <p:cNvPr id="93" name="直接连接符 92">
                <a:extLst>
                  <a:ext uri="{FF2B5EF4-FFF2-40B4-BE49-F238E27FC236}">
                    <a16:creationId xmlns:a16="http://schemas.microsoft.com/office/drawing/2014/main" id="{2839527D-BE4F-45F0-A229-DD4A160F235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4" name="椭圆 93">
                <a:extLst>
                  <a:ext uri="{FF2B5EF4-FFF2-40B4-BE49-F238E27FC236}">
                    <a16:creationId xmlns:a16="http://schemas.microsoft.com/office/drawing/2014/main" id="{B6FAF670-8C03-4071-B56F-390E223AE301}"/>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2" name="文本框 91">
              <a:extLst>
                <a:ext uri="{FF2B5EF4-FFF2-40B4-BE49-F238E27FC236}">
                  <a16:creationId xmlns:a16="http://schemas.microsoft.com/office/drawing/2014/main" id="{84EE7C7C-39BA-403A-B54F-D92701254AA1}"/>
                </a:ext>
              </a:extLst>
            </p:cNvPr>
            <p:cNvSpPr txBox="1"/>
            <p:nvPr/>
          </p:nvSpPr>
          <p:spPr>
            <a:xfrm>
              <a:off x="454348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回族</a:t>
              </a:r>
            </a:p>
          </p:txBody>
        </p:sp>
      </p:grpSp>
      <p:grpSp>
        <p:nvGrpSpPr>
          <p:cNvPr id="76" name="组合 75">
            <a:extLst>
              <a:ext uri="{FF2B5EF4-FFF2-40B4-BE49-F238E27FC236}">
                <a16:creationId xmlns:a16="http://schemas.microsoft.com/office/drawing/2014/main" id="{FD26478A-BF76-43E1-97A2-64CD998654C1}"/>
              </a:ext>
            </a:extLst>
          </p:cNvPr>
          <p:cNvGrpSpPr/>
          <p:nvPr/>
        </p:nvGrpSpPr>
        <p:grpSpPr>
          <a:xfrm>
            <a:off x="4827566" y="3010452"/>
            <a:ext cx="492443" cy="748982"/>
            <a:chOff x="4550633" y="2997692"/>
            <a:chExt cx="492443" cy="748982"/>
          </a:xfrm>
        </p:grpSpPr>
        <p:grpSp>
          <p:nvGrpSpPr>
            <p:cNvPr id="87" name="组合 86">
              <a:extLst>
                <a:ext uri="{FF2B5EF4-FFF2-40B4-BE49-F238E27FC236}">
                  <a16:creationId xmlns:a16="http://schemas.microsoft.com/office/drawing/2014/main" id="{554A4DE5-1195-42AD-A1DE-E2C741258EAB}"/>
                </a:ext>
              </a:extLst>
            </p:cNvPr>
            <p:cNvGrpSpPr/>
            <p:nvPr/>
          </p:nvGrpSpPr>
          <p:grpSpPr>
            <a:xfrm>
              <a:off x="4565716" y="2997692"/>
              <a:ext cx="468239" cy="748982"/>
              <a:chOff x="4565716" y="2997692"/>
              <a:chExt cx="468239" cy="748982"/>
            </a:xfrm>
          </p:grpSpPr>
          <p:cxnSp>
            <p:nvCxnSpPr>
              <p:cNvPr id="89" name="直接连接符 88">
                <a:extLst>
                  <a:ext uri="{FF2B5EF4-FFF2-40B4-BE49-F238E27FC236}">
                    <a16:creationId xmlns:a16="http://schemas.microsoft.com/office/drawing/2014/main" id="{E2A84FC3-B334-43A2-B692-B178A64E779F}"/>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0" name="椭圆 89">
                <a:extLst>
                  <a:ext uri="{FF2B5EF4-FFF2-40B4-BE49-F238E27FC236}">
                    <a16:creationId xmlns:a16="http://schemas.microsoft.com/office/drawing/2014/main" id="{93F7BCC1-4A09-41B7-8C34-E9E3C45F4B9B}"/>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8" name="文本框 87">
              <a:extLst>
                <a:ext uri="{FF2B5EF4-FFF2-40B4-BE49-F238E27FC236}">
                  <a16:creationId xmlns:a16="http://schemas.microsoft.com/office/drawing/2014/main" id="{283E40E5-EA7C-43E0-AF98-2D75CF528587}"/>
                </a:ext>
              </a:extLst>
            </p:cNvPr>
            <p:cNvSpPr txBox="1"/>
            <p:nvPr/>
          </p:nvSpPr>
          <p:spPr>
            <a:xfrm>
              <a:off x="4550633" y="337359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彝族</a:t>
              </a:r>
            </a:p>
          </p:txBody>
        </p:sp>
      </p:grpSp>
      <p:grpSp>
        <p:nvGrpSpPr>
          <p:cNvPr id="77" name="组合 76">
            <a:extLst>
              <a:ext uri="{FF2B5EF4-FFF2-40B4-BE49-F238E27FC236}">
                <a16:creationId xmlns:a16="http://schemas.microsoft.com/office/drawing/2014/main" id="{3294584E-0D10-4F06-9D46-F6FE8E10C4DF}"/>
              </a:ext>
            </a:extLst>
          </p:cNvPr>
          <p:cNvGrpSpPr/>
          <p:nvPr/>
        </p:nvGrpSpPr>
        <p:grpSpPr>
          <a:xfrm>
            <a:off x="1204118" y="3010452"/>
            <a:ext cx="492443" cy="748982"/>
            <a:chOff x="4558420" y="2997692"/>
            <a:chExt cx="492443" cy="748982"/>
          </a:xfrm>
        </p:grpSpPr>
        <p:grpSp>
          <p:nvGrpSpPr>
            <p:cNvPr id="83" name="组合 82">
              <a:extLst>
                <a:ext uri="{FF2B5EF4-FFF2-40B4-BE49-F238E27FC236}">
                  <a16:creationId xmlns:a16="http://schemas.microsoft.com/office/drawing/2014/main" id="{62B8D15F-44A9-478D-94ED-E0334B4D58C6}"/>
                </a:ext>
              </a:extLst>
            </p:cNvPr>
            <p:cNvGrpSpPr/>
            <p:nvPr/>
          </p:nvGrpSpPr>
          <p:grpSpPr>
            <a:xfrm>
              <a:off x="4565716" y="2997692"/>
              <a:ext cx="468239" cy="748982"/>
              <a:chOff x="4565716" y="2997692"/>
              <a:chExt cx="468239" cy="748982"/>
            </a:xfrm>
          </p:grpSpPr>
          <p:cxnSp>
            <p:nvCxnSpPr>
              <p:cNvPr id="85" name="直接连接符 84">
                <a:extLst>
                  <a:ext uri="{FF2B5EF4-FFF2-40B4-BE49-F238E27FC236}">
                    <a16:creationId xmlns:a16="http://schemas.microsoft.com/office/drawing/2014/main" id="{A1BF5EF7-BEB6-4DCB-A341-EB9C592AD06A}"/>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86" name="椭圆 85">
                <a:extLst>
                  <a:ext uri="{FF2B5EF4-FFF2-40B4-BE49-F238E27FC236}">
                    <a16:creationId xmlns:a16="http://schemas.microsoft.com/office/drawing/2014/main" id="{4BE977CE-8A54-4E24-B666-C7B0D413DE97}"/>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4" name="文本框 83">
              <a:extLst>
                <a:ext uri="{FF2B5EF4-FFF2-40B4-BE49-F238E27FC236}">
                  <a16:creationId xmlns:a16="http://schemas.microsoft.com/office/drawing/2014/main" id="{9534F961-1FB4-4A08-9723-27BD535F5C01}"/>
                </a:ext>
              </a:extLst>
            </p:cNvPr>
            <p:cNvSpPr txBox="1"/>
            <p:nvPr/>
          </p:nvSpPr>
          <p:spPr>
            <a:xfrm>
              <a:off x="455842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壮族</a:t>
              </a:r>
            </a:p>
          </p:txBody>
        </p:sp>
      </p:grpSp>
      <p:cxnSp>
        <p:nvCxnSpPr>
          <p:cNvPr id="81" name="直接连接符 80">
            <a:extLst>
              <a:ext uri="{FF2B5EF4-FFF2-40B4-BE49-F238E27FC236}">
                <a16:creationId xmlns:a16="http://schemas.microsoft.com/office/drawing/2014/main" id="{2253A222-A993-4365-9D8B-465256F79FCD}"/>
              </a:ext>
            </a:extLst>
          </p:cNvPr>
          <p:cNvCxnSpPr>
            <a:cxnSpLocks/>
          </p:cNvCxnSpPr>
          <p:nvPr/>
        </p:nvCxnSpPr>
        <p:spPr>
          <a:xfrm>
            <a:off x="6577023" y="3004047"/>
            <a:ext cx="4304423"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82" name="直接连接符 81">
            <a:extLst>
              <a:ext uri="{FF2B5EF4-FFF2-40B4-BE49-F238E27FC236}">
                <a16:creationId xmlns:a16="http://schemas.microsoft.com/office/drawing/2014/main" id="{1DE5354F-3F4E-421B-ACE8-40F80B254CAD}"/>
              </a:ext>
            </a:extLst>
          </p:cNvPr>
          <p:cNvCxnSpPr>
            <a:cxnSpLocks/>
          </p:cNvCxnSpPr>
          <p:nvPr/>
        </p:nvCxnSpPr>
        <p:spPr>
          <a:xfrm>
            <a:off x="8750543" y="2564777"/>
            <a:ext cx="0" cy="44567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107" name="组合 106">
            <a:extLst>
              <a:ext uri="{FF2B5EF4-FFF2-40B4-BE49-F238E27FC236}">
                <a16:creationId xmlns:a16="http://schemas.microsoft.com/office/drawing/2014/main" id="{DE4AC12E-329C-455E-8FC9-B3D1B32EAEA6}"/>
              </a:ext>
            </a:extLst>
          </p:cNvPr>
          <p:cNvGrpSpPr/>
          <p:nvPr/>
        </p:nvGrpSpPr>
        <p:grpSpPr>
          <a:xfrm>
            <a:off x="9240868" y="3010452"/>
            <a:ext cx="492443" cy="748982"/>
            <a:chOff x="4553613" y="2997692"/>
            <a:chExt cx="492443" cy="748982"/>
          </a:xfrm>
        </p:grpSpPr>
        <p:grpSp>
          <p:nvGrpSpPr>
            <p:cNvPr id="108" name="组合 107">
              <a:extLst>
                <a:ext uri="{FF2B5EF4-FFF2-40B4-BE49-F238E27FC236}">
                  <a16:creationId xmlns:a16="http://schemas.microsoft.com/office/drawing/2014/main" id="{EC624330-E1FD-4F21-9DA3-6293F80ACC52}"/>
                </a:ext>
              </a:extLst>
            </p:cNvPr>
            <p:cNvGrpSpPr/>
            <p:nvPr/>
          </p:nvGrpSpPr>
          <p:grpSpPr>
            <a:xfrm>
              <a:off x="4565716" y="2997692"/>
              <a:ext cx="468239" cy="748982"/>
              <a:chOff x="4565716" y="2997692"/>
              <a:chExt cx="468239" cy="748982"/>
            </a:xfrm>
          </p:grpSpPr>
          <p:cxnSp>
            <p:nvCxnSpPr>
              <p:cNvPr id="110" name="直接连接符 109">
                <a:extLst>
                  <a:ext uri="{FF2B5EF4-FFF2-40B4-BE49-F238E27FC236}">
                    <a16:creationId xmlns:a16="http://schemas.microsoft.com/office/drawing/2014/main" id="{8C914BD1-0DC0-44B2-B4B7-8D07AF560BC7}"/>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11" name="椭圆 110">
                <a:extLst>
                  <a:ext uri="{FF2B5EF4-FFF2-40B4-BE49-F238E27FC236}">
                    <a16:creationId xmlns:a16="http://schemas.microsoft.com/office/drawing/2014/main" id="{2DB8E973-F910-454E-A41E-36F8236F6527}"/>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9" name="文本框 108">
              <a:extLst>
                <a:ext uri="{FF2B5EF4-FFF2-40B4-BE49-F238E27FC236}">
                  <a16:creationId xmlns:a16="http://schemas.microsoft.com/office/drawing/2014/main" id="{25F3C3F4-07F4-41D7-85B8-8D872699AAC9}"/>
                </a:ext>
              </a:extLst>
            </p:cNvPr>
            <p:cNvSpPr txBox="1"/>
            <p:nvPr/>
          </p:nvSpPr>
          <p:spPr>
            <a:xfrm>
              <a:off x="4553613" y="3388634"/>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苗族</a:t>
              </a:r>
            </a:p>
          </p:txBody>
        </p:sp>
      </p:grpSp>
      <p:sp>
        <p:nvSpPr>
          <p:cNvPr id="112" name="椭圆 111">
            <a:extLst>
              <a:ext uri="{FF2B5EF4-FFF2-40B4-BE49-F238E27FC236}">
                <a16:creationId xmlns:a16="http://schemas.microsoft.com/office/drawing/2014/main" id="{AFF7D112-F25B-4AE9-86CB-64F46F7CD54B}"/>
              </a:ext>
            </a:extLst>
          </p:cNvPr>
          <p:cNvSpPr/>
          <p:nvPr/>
        </p:nvSpPr>
        <p:spPr>
          <a:xfrm>
            <a:off x="8529879" y="2153498"/>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文本框 112">
            <a:extLst>
              <a:ext uri="{FF2B5EF4-FFF2-40B4-BE49-F238E27FC236}">
                <a16:creationId xmlns:a16="http://schemas.microsoft.com/office/drawing/2014/main" id="{38A7DC6B-A9F5-468F-9C33-4BAF19A23C83}"/>
              </a:ext>
            </a:extLst>
          </p:cNvPr>
          <p:cNvSpPr txBox="1"/>
          <p:nvPr/>
        </p:nvSpPr>
        <p:spPr>
          <a:xfrm>
            <a:off x="8526899" y="2184980"/>
            <a:ext cx="466794" cy="430887"/>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少数</a:t>
            </a:r>
            <a:endParaRPr lang="en-US" altLang="zh-CN" sz="1100" dirty="0">
              <a:solidFill>
                <a:schemeClr val="bg1"/>
              </a:solidFill>
              <a:latin typeface="思源黑体 CN Medium" panose="020B0600000000000000" pitchFamily="34" charset="-122"/>
              <a:ea typeface="思源黑体 CN Medium" panose="020B0600000000000000" pitchFamily="34" charset="-122"/>
            </a:endParaRPr>
          </a:p>
          <a:p>
            <a:r>
              <a:rPr lang="zh-CN" altLang="en-US" sz="1100" dirty="0">
                <a:solidFill>
                  <a:schemeClr val="bg1"/>
                </a:solidFill>
                <a:latin typeface="思源黑体 CN Medium" panose="020B0600000000000000" pitchFamily="34" charset="-122"/>
                <a:ea typeface="思源黑体 CN Medium" panose="020B0600000000000000" pitchFamily="34" charset="-122"/>
              </a:rPr>
              <a:t>民族</a:t>
            </a:r>
          </a:p>
        </p:txBody>
      </p:sp>
      <p:grpSp>
        <p:nvGrpSpPr>
          <p:cNvPr id="114" name="组合 113">
            <a:extLst>
              <a:ext uri="{FF2B5EF4-FFF2-40B4-BE49-F238E27FC236}">
                <a16:creationId xmlns:a16="http://schemas.microsoft.com/office/drawing/2014/main" id="{02A29A42-93C5-4DEA-BAD0-9EF3F69FE5BE}"/>
              </a:ext>
            </a:extLst>
          </p:cNvPr>
          <p:cNvGrpSpPr/>
          <p:nvPr/>
        </p:nvGrpSpPr>
        <p:grpSpPr>
          <a:xfrm>
            <a:off x="8505981" y="3010452"/>
            <a:ext cx="492443" cy="748982"/>
            <a:chOff x="4546243" y="2997692"/>
            <a:chExt cx="492443" cy="748982"/>
          </a:xfrm>
        </p:grpSpPr>
        <p:grpSp>
          <p:nvGrpSpPr>
            <p:cNvPr id="115" name="组合 114">
              <a:extLst>
                <a:ext uri="{FF2B5EF4-FFF2-40B4-BE49-F238E27FC236}">
                  <a16:creationId xmlns:a16="http://schemas.microsoft.com/office/drawing/2014/main" id="{1A32B9A0-6203-4556-BB2D-6A8DC2B75AE6}"/>
                </a:ext>
              </a:extLst>
            </p:cNvPr>
            <p:cNvGrpSpPr/>
            <p:nvPr/>
          </p:nvGrpSpPr>
          <p:grpSpPr>
            <a:xfrm>
              <a:off x="4565716" y="2997692"/>
              <a:ext cx="468239" cy="748982"/>
              <a:chOff x="4565716" y="2997692"/>
              <a:chExt cx="468239" cy="748982"/>
            </a:xfrm>
          </p:grpSpPr>
          <p:cxnSp>
            <p:nvCxnSpPr>
              <p:cNvPr id="117" name="直接连接符 116">
                <a:extLst>
                  <a:ext uri="{FF2B5EF4-FFF2-40B4-BE49-F238E27FC236}">
                    <a16:creationId xmlns:a16="http://schemas.microsoft.com/office/drawing/2014/main" id="{D047FA65-324C-4637-A9BC-7A9750A7E585}"/>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18" name="椭圆 117">
                <a:extLst>
                  <a:ext uri="{FF2B5EF4-FFF2-40B4-BE49-F238E27FC236}">
                    <a16:creationId xmlns:a16="http://schemas.microsoft.com/office/drawing/2014/main" id="{72C98D14-10A7-4606-AB80-6B1AE520C0A0}"/>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6" name="文本框 115">
              <a:extLst>
                <a:ext uri="{FF2B5EF4-FFF2-40B4-BE49-F238E27FC236}">
                  <a16:creationId xmlns:a16="http://schemas.microsoft.com/office/drawing/2014/main" id="{E1875465-BEBD-4681-8C81-7690750469D9}"/>
                </a:ext>
              </a:extLst>
            </p:cNvPr>
            <p:cNvSpPr txBox="1"/>
            <p:nvPr/>
          </p:nvSpPr>
          <p:spPr>
            <a:xfrm>
              <a:off x="4546243" y="3388633"/>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满族</a:t>
              </a:r>
            </a:p>
          </p:txBody>
        </p:sp>
      </p:grpSp>
      <p:grpSp>
        <p:nvGrpSpPr>
          <p:cNvPr id="119" name="组合 118">
            <a:extLst>
              <a:ext uri="{FF2B5EF4-FFF2-40B4-BE49-F238E27FC236}">
                <a16:creationId xmlns:a16="http://schemas.microsoft.com/office/drawing/2014/main" id="{C2D2A48D-2C9C-4B64-9B1A-8D06EF0EF79F}"/>
              </a:ext>
            </a:extLst>
          </p:cNvPr>
          <p:cNvGrpSpPr/>
          <p:nvPr/>
        </p:nvGrpSpPr>
        <p:grpSpPr>
          <a:xfrm>
            <a:off x="7794445" y="3010452"/>
            <a:ext cx="471731" cy="748982"/>
            <a:chOff x="4562224" y="2997692"/>
            <a:chExt cx="471731" cy="748982"/>
          </a:xfrm>
        </p:grpSpPr>
        <p:grpSp>
          <p:nvGrpSpPr>
            <p:cNvPr id="120" name="组合 119">
              <a:extLst>
                <a:ext uri="{FF2B5EF4-FFF2-40B4-BE49-F238E27FC236}">
                  <a16:creationId xmlns:a16="http://schemas.microsoft.com/office/drawing/2014/main" id="{9CD41FBA-78A4-49F3-8351-E4157731793D}"/>
                </a:ext>
              </a:extLst>
            </p:cNvPr>
            <p:cNvGrpSpPr/>
            <p:nvPr/>
          </p:nvGrpSpPr>
          <p:grpSpPr>
            <a:xfrm>
              <a:off x="4565716" y="2997692"/>
              <a:ext cx="468239" cy="748982"/>
              <a:chOff x="4565716" y="2997692"/>
              <a:chExt cx="468239" cy="748982"/>
            </a:xfrm>
          </p:grpSpPr>
          <p:cxnSp>
            <p:nvCxnSpPr>
              <p:cNvPr id="122" name="直接连接符 121">
                <a:extLst>
                  <a:ext uri="{FF2B5EF4-FFF2-40B4-BE49-F238E27FC236}">
                    <a16:creationId xmlns:a16="http://schemas.microsoft.com/office/drawing/2014/main" id="{1AF01C4D-2405-4458-A8FC-C9B6BE2BC8A8}"/>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23" name="椭圆 122">
                <a:extLst>
                  <a:ext uri="{FF2B5EF4-FFF2-40B4-BE49-F238E27FC236}">
                    <a16:creationId xmlns:a16="http://schemas.microsoft.com/office/drawing/2014/main" id="{412A30CD-1361-4D69-AA96-BB862D254B35}"/>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1" name="文本框 120">
              <a:extLst>
                <a:ext uri="{FF2B5EF4-FFF2-40B4-BE49-F238E27FC236}">
                  <a16:creationId xmlns:a16="http://schemas.microsoft.com/office/drawing/2014/main" id="{87BD45EE-8528-454A-A46B-59D6636EC75B}"/>
                </a:ext>
              </a:extLst>
            </p:cNvPr>
            <p:cNvSpPr txBox="1"/>
            <p:nvPr/>
          </p:nvSpPr>
          <p:spPr>
            <a:xfrm>
              <a:off x="4562224" y="3311688"/>
              <a:ext cx="466794" cy="430887"/>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维吾</a:t>
              </a:r>
              <a:endParaRPr lang="en-US" altLang="zh-CN" sz="1100" dirty="0">
                <a:solidFill>
                  <a:schemeClr val="bg1"/>
                </a:solidFill>
                <a:latin typeface="思源黑体 CN Medium" panose="020B0600000000000000" pitchFamily="34" charset="-122"/>
                <a:ea typeface="思源黑体 CN Medium" panose="020B0600000000000000" pitchFamily="34" charset="-122"/>
              </a:endParaRPr>
            </a:p>
            <a:p>
              <a:r>
                <a:rPr lang="zh-CN" altLang="en-US" sz="1100" dirty="0">
                  <a:solidFill>
                    <a:schemeClr val="bg1"/>
                  </a:solidFill>
                  <a:latin typeface="思源黑体 CN Medium" panose="020B0600000000000000" pitchFamily="34" charset="-122"/>
                  <a:ea typeface="思源黑体 CN Medium" panose="020B0600000000000000" pitchFamily="34" charset="-122"/>
                </a:rPr>
                <a:t>尔族</a:t>
              </a:r>
            </a:p>
          </p:txBody>
        </p:sp>
      </p:grpSp>
      <p:grpSp>
        <p:nvGrpSpPr>
          <p:cNvPr id="124" name="组合 123">
            <a:extLst>
              <a:ext uri="{FF2B5EF4-FFF2-40B4-BE49-F238E27FC236}">
                <a16:creationId xmlns:a16="http://schemas.microsoft.com/office/drawing/2014/main" id="{E8F261C7-5A8B-4962-B7DF-8ADA3DACE911}"/>
              </a:ext>
            </a:extLst>
          </p:cNvPr>
          <p:cNvGrpSpPr/>
          <p:nvPr/>
        </p:nvGrpSpPr>
        <p:grpSpPr>
          <a:xfrm>
            <a:off x="7048184" y="3010452"/>
            <a:ext cx="492443" cy="748982"/>
            <a:chOff x="4543480" y="2997692"/>
            <a:chExt cx="492443" cy="748982"/>
          </a:xfrm>
        </p:grpSpPr>
        <p:grpSp>
          <p:nvGrpSpPr>
            <p:cNvPr id="125" name="组合 124">
              <a:extLst>
                <a:ext uri="{FF2B5EF4-FFF2-40B4-BE49-F238E27FC236}">
                  <a16:creationId xmlns:a16="http://schemas.microsoft.com/office/drawing/2014/main" id="{5298DEB2-3F5F-46E8-803B-E9DAAC3C8EFB}"/>
                </a:ext>
              </a:extLst>
            </p:cNvPr>
            <p:cNvGrpSpPr/>
            <p:nvPr/>
          </p:nvGrpSpPr>
          <p:grpSpPr>
            <a:xfrm>
              <a:off x="4565716" y="2997692"/>
              <a:ext cx="468239" cy="748982"/>
              <a:chOff x="4565716" y="2997692"/>
              <a:chExt cx="468239" cy="748982"/>
            </a:xfrm>
          </p:grpSpPr>
          <p:cxnSp>
            <p:nvCxnSpPr>
              <p:cNvPr id="127" name="直接连接符 126">
                <a:extLst>
                  <a:ext uri="{FF2B5EF4-FFF2-40B4-BE49-F238E27FC236}">
                    <a16:creationId xmlns:a16="http://schemas.microsoft.com/office/drawing/2014/main" id="{518F672D-2492-4A95-939C-2BAA51285E03}"/>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28" name="椭圆 127">
                <a:extLst>
                  <a:ext uri="{FF2B5EF4-FFF2-40B4-BE49-F238E27FC236}">
                    <a16:creationId xmlns:a16="http://schemas.microsoft.com/office/drawing/2014/main" id="{82B9E69F-A4C6-47D6-BD81-454C5F899FF1}"/>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6" name="文本框 125">
              <a:extLst>
                <a:ext uri="{FF2B5EF4-FFF2-40B4-BE49-F238E27FC236}">
                  <a16:creationId xmlns:a16="http://schemas.microsoft.com/office/drawing/2014/main" id="{EAD724C0-680F-4BE7-BDB0-3615C5980E0E}"/>
                </a:ext>
              </a:extLst>
            </p:cNvPr>
            <p:cNvSpPr txBox="1"/>
            <p:nvPr/>
          </p:nvSpPr>
          <p:spPr>
            <a:xfrm>
              <a:off x="454348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回族</a:t>
              </a:r>
            </a:p>
          </p:txBody>
        </p:sp>
      </p:grpSp>
      <p:grpSp>
        <p:nvGrpSpPr>
          <p:cNvPr id="129" name="组合 128">
            <a:extLst>
              <a:ext uri="{FF2B5EF4-FFF2-40B4-BE49-F238E27FC236}">
                <a16:creationId xmlns:a16="http://schemas.microsoft.com/office/drawing/2014/main" id="{65E472C5-32EB-4838-A55D-1ED4CDB1EB2A}"/>
              </a:ext>
            </a:extLst>
          </p:cNvPr>
          <p:cNvGrpSpPr/>
          <p:nvPr/>
        </p:nvGrpSpPr>
        <p:grpSpPr>
          <a:xfrm>
            <a:off x="9965405" y="3010452"/>
            <a:ext cx="492443" cy="748982"/>
            <a:chOff x="4550633" y="2997692"/>
            <a:chExt cx="492443" cy="748982"/>
          </a:xfrm>
        </p:grpSpPr>
        <p:grpSp>
          <p:nvGrpSpPr>
            <p:cNvPr id="130" name="组合 129">
              <a:extLst>
                <a:ext uri="{FF2B5EF4-FFF2-40B4-BE49-F238E27FC236}">
                  <a16:creationId xmlns:a16="http://schemas.microsoft.com/office/drawing/2014/main" id="{4AA531DA-9C05-4FB6-A488-23DF4CF8E8E0}"/>
                </a:ext>
              </a:extLst>
            </p:cNvPr>
            <p:cNvGrpSpPr/>
            <p:nvPr/>
          </p:nvGrpSpPr>
          <p:grpSpPr>
            <a:xfrm>
              <a:off x="4565716" y="2997692"/>
              <a:ext cx="468239" cy="748982"/>
              <a:chOff x="4565716" y="2997692"/>
              <a:chExt cx="468239" cy="748982"/>
            </a:xfrm>
          </p:grpSpPr>
          <p:cxnSp>
            <p:nvCxnSpPr>
              <p:cNvPr id="132" name="直接连接符 131">
                <a:extLst>
                  <a:ext uri="{FF2B5EF4-FFF2-40B4-BE49-F238E27FC236}">
                    <a16:creationId xmlns:a16="http://schemas.microsoft.com/office/drawing/2014/main" id="{39791A9B-E71D-4C66-81BB-6DEF2B38C4FD}"/>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33" name="椭圆 132">
                <a:extLst>
                  <a:ext uri="{FF2B5EF4-FFF2-40B4-BE49-F238E27FC236}">
                    <a16:creationId xmlns:a16="http://schemas.microsoft.com/office/drawing/2014/main" id="{00B5251C-0462-4AC3-8F63-296226CB8558}"/>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1" name="文本框 130">
              <a:extLst>
                <a:ext uri="{FF2B5EF4-FFF2-40B4-BE49-F238E27FC236}">
                  <a16:creationId xmlns:a16="http://schemas.microsoft.com/office/drawing/2014/main" id="{C61F2FE9-219E-4B0F-81D0-D8E9B628C051}"/>
                </a:ext>
              </a:extLst>
            </p:cNvPr>
            <p:cNvSpPr txBox="1"/>
            <p:nvPr/>
          </p:nvSpPr>
          <p:spPr>
            <a:xfrm>
              <a:off x="4550633" y="337359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彝族</a:t>
              </a:r>
            </a:p>
          </p:txBody>
        </p:sp>
      </p:grpSp>
      <p:grpSp>
        <p:nvGrpSpPr>
          <p:cNvPr id="134" name="组合 133">
            <a:extLst>
              <a:ext uri="{FF2B5EF4-FFF2-40B4-BE49-F238E27FC236}">
                <a16:creationId xmlns:a16="http://schemas.microsoft.com/office/drawing/2014/main" id="{2348ABE3-AB87-4A8A-8988-5BE4001AAA43}"/>
              </a:ext>
            </a:extLst>
          </p:cNvPr>
          <p:cNvGrpSpPr/>
          <p:nvPr/>
        </p:nvGrpSpPr>
        <p:grpSpPr>
          <a:xfrm>
            <a:off x="6341957" y="3010452"/>
            <a:ext cx="492443" cy="748982"/>
            <a:chOff x="4558420" y="2997692"/>
            <a:chExt cx="492443" cy="748982"/>
          </a:xfrm>
        </p:grpSpPr>
        <p:grpSp>
          <p:nvGrpSpPr>
            <p:cNvPr id="135" name="组合 134">
              <a:extLst>
                <a:ext uri="{FF2B5EF4-FFF2-40B4-BE49-F238E27FC236}">
                  <a16:creationId xmlns:a16="http://schemas.microsoft.com/office/drawing/2014/main" id="{359CC32B-87F5-417C-8622-8A57BC8CF700}"/>
                </a:ext>
              </a:extLst>
            </p:cNvPr>
            <p:cNvGrpSpPr/>
            <p:nvPr/>
          </p:nvGrpSpPr>
          <p:grpSpPr>
            <a:xfrm>
              <a:off x="4565716" y="2997692"/>
              <a:ext cx="468239" cy="748982"/>
              <a:chOff x="4565716" y="2997692"/>
              <a:chExt cx="468239" cy="748982"/>
            </a:xfrm>
          </p:grpSpPr>
          <p:cxnSp>
            <p:nvCxnSpPr>
              <p:cNvPr id="137" name="直接连接符 136">
                <a:extLst>
                  <a:ext uri="{FF2B5EF4-FFF2-40B4-BE49-F238E27FC236}">
                    <a16:creationId xmlns:a16="http://schemas.microsoft.com/office/drawing/2014/main" id="{EE33CDAF-957A-426B-8F37-94D401F55C80}"/>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38" name="椭圆 137">
                <a:extLst>
                  <a:ext uri="{FF2B5EF4-FFF2-40B4-BE49-F238E27FC236}">
                    <a16:creationId xmlns:a16="http://schemas.microsoft.com/office/drawing/2014/main" id="{2E291263-0D86-4062-9AB6-3C34671F0FDF}"/>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6" name="文本框 135">
              <a:extLst>
                <a:ext uri="{FF2B5EF4-FFF2-40B4-BE49-F238E27FC236}">
                  <a16:creationId xmlns:a16="http://schemas.microsoft.com/office/drawing/2014/main" id="{2642C789-98A8-4873-89C7-56E3F33AB921}"/>
                </a:ext>
              </a:extLst>
            </p:cNvPr>
            <p:cNvSpPr txBox="1"/>
            <p:nvPr/>
          </p:nvSpPr>
          <p:spPr>
            <a:xfrm>
              <a:off x="455842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壮族</a:t>
              </a:r>
            </a:p>
          </p:txBody>
        </p:sp>
      </p:grpSp>
      <p:grpSp>
        <p:nvGrpSpPr>
          <p:cNvPr id="139" name="组合 138">
            <a:extLst>
              <a:ext uri="{FF2B5EF4-FFF2-40B4-BE49-F238E27FC236}">
                <a16:creationId xmlns:a16="http://schemas.microsoft.com/office/drawing/2014/main" id="{BF998746-B79F-4953-9906-264072968754}"/>
              </a:ext>
            </a:extLst>
          </p:cNvPr>
          <p:cNvGrpSpPr/>
          <p:nvPr/>
        </p:nvGrpSpPr>
        <p:grpSpPr>
          <a:xfrm>
            <a:off x="10635225" y="3010452"/>
            <a:ext cx="492443" cy="748982"/>
            <a:chOff x="4550633" y="2997692"/>
            <a:chExt cx="492443" cy="748982"/>
          </a:xfrm>
        </p:grpSpPr>
        <p:grpSp>
          <p:nvGrpSpPr>
            <p:cNvPr id="140" name="组合 139">
              <a:extLst>
                <a:ext uri="{FF2B5EF4-FFF2-40B4-BE49-F238E27FC236}">
                  <a16:creationId xmlns:a16="http://schemas.microsoft.com/office/drawing/2014/main" id="{CCFFC8FA-D241-4671-8C0A-516524D0BBB1}"/>
                </a:ext>
              </a:extLst>
            </p:cNvPr>
            <p:cNvGrpSpPr/>
            <p:nvPr/>
          </p:nvGrpSpPr>
          <p:grpSpPr>
            <a:xfrm>
              <a:off x="4565716" y="2997692"/>
              <a:ext cx="468239" cy="748982"/>
              <a:chOff x="4565716" y="2997692"/>
              <a:chExt cx="468239" cy="748982"/>
            </a:xfrm>
          </p:grpSpPr>
          <p:cxnSp>
            <p:nvCxnSpPr>
              <p:cNvPr id="142" name="直接连接符 141">
                <a:extLst>
                  <a:ext uri="{FF2B5EF4-FFF2-40B4-BE49-F238E27FC236}">
                    <a16:creationId xmlns:a16="http://schemas.microsoft.com/office/drawing/2014/main" id="{79587C08-F2A3-4445-BDDB-0B8E722BD028}"/>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43" name="椭圆 142">
                <a:extLst>
                  <a:ext uri="{FF2B5EF4-FFF2-40B4-BE49-F238E27FC236}">
                    <a16:creationId xmlns:a16="http://schemas.microsoft.com/office/drawing/2014/main" id="{0B3D5F0B-BC99-417B-88D4-50FD176BBA8A}"/>
                  </a:ext>
                </a:extLst>
              </p:cNvPr>
              <p:cNvSpPr/>
              <p:nvPr/>
            </p:nvSpPr>
            <p:spPr>
              <a:xfrm>
                <a:off x="4565716" y="3278435"/>
                <a:ext cx="468239" cy="468239"/>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65000"/>
                      <a:lumOff val="35000"/>
                    </a:schemeClr>
                  </a:solidFill>
                </a:endParaRPr>
              </a:p>
            </p:txBody>
          </p:sp>
        </p:grpSp>
        <p:sp>
          <p:nvSpPr>
            <p:cNvPr id="141" name="文本框 140">
              <a:extLst>
                <a:ext uri="{FF2B5EF4-FFF2-40B4-BE49-F238E27FC236}">
                  <a16:creationId xmlns:a16="http://schemas.microsoft.com/office/drawing/2014/main" id="{ECBC8E22-75C3-46FC-B84A-4C5E81E58EED}"/>
                </a:ext>
              </a:extLst>
            </p:cNvPr>
            <p:cNvSpPr txBox="1"/>
            <p:nvPr/>
          </p:nvSpPr>
          <p:spPr>
            <a:xfrm>
              <a:off x="4550633" y="337359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其他</a:t>
              </a:r>
            </a:p>
          </p:txBody>
        </p:sp>
      </p:grpSp>
    </p:spTree>
    <p:custDataLst>
      <p:tags r:id="rId1"/>
    </p:custDataLst>
    <p:extLst>
      <p:ext uri="{BB962C8B-B14F-4D97-AF65-F5344CB8AC3E}">
        <p14:creationId xmlns:p14="http://schemas.microsoft.com/office/powerpoint/2010/main" val="2987562286"/>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5" name="文本框 64"/>
          <p:cNvSpPr txBox="1"/>
          <p:nvPr/>
        </p:nvSpPr>
        <p:spPr>
          <a:xfrm>
            <a:off x="575301" y="618397"/>
            <a:ext cx="5063499" cy="461665"/>
          </a:xfrm>
          <a:prstGeom prst="rect">
            <a:avLst/>
          </a:prstGeom>
          <a:noFill/>
        </p:spPr>
        <p:txBody>
          <a:bodyPr wrap="square" rtlCol="0">
            <a:spAutoFit/>
          </a:bodyPr>
          <a:lstStyle/>
          <a:p>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相互独立，完全穷尽（</a:t>
            </a:r>
            <a:r>
              <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MECE</a:t>
            </a:r>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原则）</a:t>
            </a:r>
            <a:endPar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69" name="矩形 68"/>
          <p:cNvSpPr/>
          <p:nvPr/>
        </p:nvSpPr>
        <p:spPr>
          <a:xfrm>
            <a:off x="5361456" y="710730"/>
            <a:ext cx="4506362" cy="369332"/>
          </a:xfrm>
          <a:prstGeom prst="rect">
            <a:avLst/>
          </a:prstGeom>
        </p:spPr>
        <p:txBody>
          <a:bodyPr wrap="none">
            <a:spAutoFit/>
          </a:bodyPr>
          <a:lstStyle/>
          <a:p>
            <a:r>
              <a:rPr lang="en-US" altLang="zh-CN" dirty="0">
                <a:solidFill>
                  <a:schemeClr val="bg2">
                    <a:lumMod val="75000"/>
                  </a:schemeClr>
                </a:solidFill>
                <a:latin typeface="arial" panose="020B0604020202020204" pitchFamily="34" charset="0"/>
              </a:rPr>
              <a:t>Mutually Exclusive Collectively Exhaustive</a:t>
            </a:r>
            <a:endParaRPr lang="zh-CN" altLang="en-US" dirty="0">
              <a:solidFill>
                <a:schemeClr val="bg2">
                  <a:lumMod val="75000"/>
                </a:schemeClr>
              </a:solidFill>
            </a:endParaRPr>
          </a:p>
        </p:txBody>
      </p:sp>
      <p:cxnSp>
        <p:nvCxnSpPr>
          <p:cNvPr id="62" name="直接连接符 61">
            <a:extLst>
              <a:ext uri="{FF2B5EF4-FFF2-40B4-BE49-F238E27FC236}">
                <a16:creationId xmlns:a16="http://schemas.microsoft.com/office/drawing/2014/main" id="{CD33884F-CF2B-4380-94F7-CE531D3ED05A}"/>
              </a:ext>
            </a:extLst>
          </p:cNvPr>
          <p:cNvCxnSpPr>
            <a:cxnSpLocks/>
          </p:cNvCxnSpPr>
          <p:nvPr/>
        </p:nvCxnSpPr>
        <p:spPr>
          <a:xfrm>
            <a:off x="2190444" y="3001219"/>
            <a:ext cx="2182550"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63" name="直接连接符 62">
            <a:extLst>
              <a:ext uri="{FF2B5EF4-FFF2-40B4-BE49-F238E27FC236}">
                <a16:creationId xmlns:a16="http://schemas.microsoft.com/office/drawing/2014/main" id="{20CA73C6-A7B3-44ED-B0AC-B44728C153D4}"/>
              </a:ext>
            </a:extLst>
          </p:cNvPr>
          <p:cNvCxnSpPr>
            <a:cxnSpLocks/>
          </p:cNvCxnSpPr>
          <p:nvPr/>
        </p:nvCxnSpPr>
        <p:spPr>
          <a:xfrm>
            <a:off x="3281719" y="2564777"/>
            <a:ext cx="0" cy="44567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71" name="椭圆 70">
            <a:extLst>
              <a:ext uri="{FF2B5EF4-FFF2-40B4-BE49-F238E27FC236}">
                <a16:creationId xmlns:a16="http://schemas.microsoft.com/office/drawing/2014/main" id="{BCA3EE4F-46AA-4826-95CE-4F5966A66ED8}"/>
              </a:ext>
            </a:extLst>
          </p:cNvPr>
          <p:cNvSpPr/>
          <p:nvPr/>
        </p:nvSpPr>
        <p:spPr>
          <a:xfrm>
            <a:off x="3061055" y="2153498"/>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文本框 71">
            <a:extLst>
              <a:ext uri="{FF2B5EF4-FFF2-40B4-BE49-F238E27FC236}">
                <a16:creationId xmlns:a16="http://schemas.microsoft.com/office/drawing/2014/main" id="{F2BCF8A1-C860-444A-BBFF-377CE9A021C1}"/>
              </a:ext>
            </a:extLst>
          </p:cNvPr>
          <p:cNvSpPr txBox="1"/>
          <p:nvPr/>
        </p:nvSpPr>
        <p:spPr>
          <a:xfrm>
            <a:off x="3087425" y="2202951"/>
            <a:ext cx="415498" cy="369332"/>
          </a:xfrm>
          <a:prstGeom prst="rect">
            <a:avLst/>
          </a:prstGeom>
          <a:noFill/>
        </p:spPr>
        <p:txBody>
          <a:bodyPr wrap="none" rtlCol="0">
            <a:spAutoFit/>
          </a:bodyPr>
          <a:lstStyle/>
          <a:p>
            <a:r>
              <a:rPr lang="zh-CN" altLang="en-US" dirty="0">
                <a:solidFill>
                  <a:schemeClr val="bg1"/>
                </a:solidFill>
                <a:latin typeface="思源黑体 CN Medium" panose="020B0600000000000000" pitchFamily="34" charset="-122"/>
                <a:ea typeface="思源黑体 CN Medium" panose="020B0600000000000000" pitchFamily="34" charset="-122"/>
              </a:rPr>
              <a:t>人</a:t>
            </a:r>
          </a:p>
        </p:txBody>
      </p:sp>
      <p:grpSp>
        <p:nvGrpSpPr>
          <p:cNvPr id="73" name="组合 72">
            <a:extLst>
              <a:ext uri="{FF2B5EF4-FFF2-40B4-BE49-F238E27FC236}">
                <a16:creationId xmlns:a16="http://schemas.microsoft.com/office/drawing/2014/main" id="{AA2B84B2-5208-44B7-A008-78F625CC9060}"/>
              </a:ext>
            </a:extLst>
          </p:cNvPr>
          <p:cNvGrpSpPr/>
          <p:nvPr/>
        </p:nvGrpSpPr>
        <p:grpSpPr>
          <a:xfrm>
            <a:off x="4127728" y="3007624"/>
            <a:ext cx="492443" cy="773250"/>
            <a:chOff x="4554569" y="2997692"/>
            <a:chExt cx="492443" cy="773250"/>
          </a:xfrm>
        </p:grpSpPr>
        <p:grpSp>
          <p:nvGrpSpPr>
            <p:cNvPr id="99" name="组合 98">
              <a:extLst>
                <a:ext uri="{FF2B5EF4-FFF2-40B4-BE49-F238E27FC236}">
                  <a16:creationId xmlns:a16="http://schemas.microsoft.com/office/drawing/2014/main" id="{26FA40C2-4FEF-4D70-A9C1-0665AEA9A707}"/>
                </a:ext>
              </a:extLst>
            </p:cNvPr>
            <p:cNvGrpSpPr/>
            <p:nvPr/>
          </p:nvGrpSpPr>
          <p:grpSpPr>
            <a:xfrm>
              <a:off x="4565716" y="2997692"/>
              <a:ext cx="468239" cy="748982"/>
              <a:chOff x="4565716" y="2997692"/>
              <a:chExt cx="468239" cy="748982"/>
            </a:xfrm>
          </p:grpSpPr>
          <p:cxnSp>
            <p:nvCxnSpPr>
              <p:cNvPr id="101" name="直接连接符 100">
                <a:extLst>
                  <a:ext uri="{FF2B5EF4-FFF2-40B4-BE49-F238E27FC236}">
                    <a16:creationId xmlns:a16="http://schemas.microsoft.com/office/drawing/2014/main" id="{A16A5C68-BB35-4A45-946D-1539FA1BEE3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02" name="椭圆 101">
                <a:extLst>
                  <a:ext uri="{FF2B5EF4-FFF2-40B4-BE49-F238E27FC236}">
                    <a16:creationId xmlns:a16="http://schemas.microsoft.com/office/drawing/2014/main" id="{B984CB30-7D4E-4675-B900-1436B5EE386B}"/>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0" name="文本框 99">
              <a:extLst>
                <a:ext uri="{FF2B5EF4-FFF2-40B4-BE49-F238E27FC236}">
                  <a16:creationId xmlns:a16="http://schemas.microsoft.com/office/drawing/2014/main" id="{82E4B21C-92E2-46E6-8977-198F4E4DB6F1}"/>
                </a:ext>
              </a:extLst>
            </p:cNvPr>
            <p:cNvSpPr txBox="1"/>
            <p:nvPr/>
          </p:nvSpPr>
          <p:spPr>
            <a:xfrm>
              <a:off x="4554569" y="3309277"/>
              <a:ext cx="492443" cy="461665"/>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未成</a:t>
              </a:r>
              <a:endParaRPr lang="en-US" altLang="zh-CN" sz="1200" dirty="0">
                <a:solidFill>
                  <a:schemeClr val="bg1"/>
                </a:solidFill>
                <a:latin typeface="思源黑体 CN Medium" panose="020B0600000000000000" pitchFamily="34" charset="-122"/>
                <a:ea typeface="思源黑体 CN Medium" panose="020B0600000000000000" pitchFamily="34" charset="-122"/>
              </a:endParaRPr>
            </a:p>
            <a:p>
              <a:r>
                <a:rPr lang="zh-CN" altLang="en-US" sz="1200" dirty="0">
                  <a:solidFill>
                    <a:schemeClr val="bg1"/>
                  </a:solidFill>
                  <a:latin typeface="思源黑体 CN Medium" panose="020B0600000000000000" pitchFamily="34" charset="-122"/>
                  <a:ea typeface="思源黑体 CN Medium" panose="020B0600000000000000" pitchFamily="34" charset="-122"/>
                </a:rPr>
                <a:t>年人</a:t>
              </a:r>
            </a:p>
          </p:txBody>
        </p:sp>
      </p:grpSp>
      <p:grpSp>
        <p:nvGrpSpPr>
          <p:cNvPr id="74" name="组合 73">
            <a:extLst>
              <a:ext uri="{FF2B5EF4-FFF2-40B4-BE49-F238E27FC236}">
                <a16:creationId xmlns:a16="http://schemas.microsoft.com/office/drawing/2014/main" id="{F7ED4B64-6A9F-41A7-9345-3C534CC86C0B}"/>
              </a:ext>
            </a:extLst>
          </p:cNvPr>
          <p:cNvGrpSpPr/>
          <p:nvPr/>
        </p:nvGrpSpPr>
        <p:grpSpPr>
          <a:xfrm>
            <a:off x="3339109" y="3007624"/>
            <a:ext cx="607859" cy="748982"/>
            <a:chOff x="4493467" y="2997692"/>
            <a:chExt cx="607859" cy="748982"/>
          </a:xfrm>
        </p:grpSpPr>
        <p:grpSp>
          <p:nvGrpSpPr>
            <p:cNvPr id="95" name="组合 94">
              <a:extLst>
                <a:ext uri="{FF2B5EF4-FFF2-40B4-BE49-F238E27FC236}">
                  <a16:creationId xmlns:a16="http://schemas.microsoft.com/office/drawing/2014/main" id="{97C6B541-4F59-47F5-8BAA-E019C6287516}"/>
                </a:ext>
              </a:extLst>
            </p:cNvPr>
            <p:cNvGrpSpPr/>
            <p:nvPr/>
          </p:nvGrpSpPr>
          <p:grpSpPr>
            <a:xfrm>
              <a:off x="4565716" y="2997692"/>
              <a:ext cx="468239" cy="748982"/>
              <a:chOff x="4565716" y="2997692"/>
              <a:chExt cx="468239" cy="748982"/>
            </a:xfrm>
          </p:grpSpPr>
          <p:cxnSp>
            <p:nvCxnSpPr>
              <p:cNvPr id="97" name="直接连接符 96">
                <a:extLst>
                  <a:ext uri="{FF2B5EF4-FFF2-40B4-BE49-F238E27FC236}">
                    <a16:creationId xmlns:a16="http://schemas.microsoft.com/office/drawing/2014/main" id="{7FE33580-FE38-4401-87C3-4011E921F9AD}"/>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8" name="椭圆 97">
                <a:extLst>
                  <a:ext uri="{FF2B5EF4-FFF2-40B4-BE49-F238E27FC236}">
                    <a16:creationId xmlns:a16="http://schemas.microsoft.com/office/drawing/2014/main" id="{6B37E581-886A-426E-B5C7-711451670988}"/>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6" name="文本框 95">
              <a:extLst>
                <a:ext uri="{FF2B5EF4-FFF2-40B4-BE49-F238E27FC236}">
                  <a16:creationId xmlns:a16="http://schemas.microsoft.com/office/drawing/2014/main" id="{00A6C8D7-FEBB-464F-834B-F0FB41660DFA}"/>
                </a:ext>
              </a:extLst>
            </p:cNvPr>
            <p:cNvSpPr txBox="1"/>
            <p:nvPr/>
          </p:nvSpPr>
          <p:spPr>
            <a:xfrm>
              <a:off x="4493467" y="3388987"/>
              <a:ext cx="607859" cy="261610"/>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成年人</a:t>
              </a:r>
            </a:p>
          </p:txBody>
        </p:sp>
      </p:grpSp>
      <p:grpSp>
        <p:nvGrpSpPr>
          <p:cNvPr id="75" name="组合 74">
            <a:extLst>
              <a:ext uri="{FF2B5EF4-FFF2-40B4-BE49-F238E27FC236}">
                <a16:creationId xmlns:a16="http://schemas.microsoft.com/office/drawing/2014/main" id="{908D7D79-F2C3-4BC3-9414-73ECF996056C}"/>
              </a:ext>
            </a:extLst>
          </p:cNvPr>
          <p:cNvGrpSpPr/>
          <p:nvPr/>
        </p:nvGrpSpPr>
        <p:grpSpPr>
          <a:xfrm>
            <a:off x="2661605" y="3007624"/>
            <a:ext cx="492443" cy="748982"/>
            <a:chOff x="4543480" y="2997692"/>
            <a:chExt cx="492443" cy="748982"/>
          </a:xfrm>
        </p:grpSpPr>
        <p:grpSp>
          <p:nvGrpSpPr>
            <p:cNvPr id="91" name="组合 90">
              <a:extLst>
                <a:ext uri="{FF2B5EF4-FFF2-40B4-BE49-F238E27FC236}">
                  <a16:creationId xmlns:a16="http://schemas.microsoft.com/office/drawing/2014/main" id="{63B0B138-DBEB-497F-81A8-DF684297F07D}"/>
                </a:ext>
              </a:extLst>
            </p:cNvPr>
            <p:cNvGrpSpPr/>
            <p:nvPr/>
          </p:nvGrpSpPr>
          <p:grpSpPr>
            <a:xfrm>
              <a:off x="4565716" y="2997692"/>
              <a:ext cx="468239" cy="748982"/>
              <a:chOff x="4565716" y="2997692"/>
              <a:chExt cx="468239" cy="748982"/>
            </a:xfrm>
          </p:grpSpPr>
          <p:cxnSp>
            <p:nvCxnSpPr>
              <p:cNvPr id="93" name="直接连接符 92">
                <a:extLst>
                  <a:ext uri="{FF2B5EF4-FFF2-40B4-BE49-F238E27FC236}">
                    <a16:creationId xmlns:a16="http://schemas.microsoft.com/office/drawing/2014/main" id="{2839527D-BE4F-45F0-A229-DD4A160F235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94" name="椭圆 93">
                <a:extLst>
                  <a:ext uri="{FF2B5EF4-FFF2-40B4-BE49-F238E27FC236}">
                    <a16:creationId xmlns:a16="http://schemas.microsoft.com/office/drawing/2014/main" id="{B6FAF670-8C03-4071-B56F-390E223AE301}"/>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2" name="文本框 91">
              <a:extLst>
                <a:ext uri="{FF2B5EF4-FFF2-40B4-BE49-F238E27FC236}">
                  <a16:creationId xmlns:a16="http://schemas.microsoft.com/office/drawing/2014/main" id="{84EE7C7C-39BA-403A-B54F-D92701254AA1}"/>
                </a:ext>
              </a:extLst>
            </p:cNvPr>
            <p:cNvSpPr txBox="1"/>
            <p:nvPr/>
          </p:nvSpPr>
          <p:spPr>
            <a:xfrm>
              <a:off x="454348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女性</a:t>
              </a:r>
            </a:p>
          </p:txBody>
        </p:sp>
      </p:grpSp>
      <p:grpSp>
        <p:nvGrpSpPr>
          <p:cNvPr id="77" name="组合 76">
            <a:extLst>
              <a:ext uri="{FF2B5EF4-FFF2-40B4-BE49-F238E27FC236}">
                <a16:creationId xmlns:a16="http://schemas.microsoft.com/office/drawing/2014/main" id="{3294584E-0D10-4F06-9D46-F6FE8E10C4DF}"/>
              </a:ext>
            </a:extLst>
          </p:cNvPr>
          <p:cNvGrpSpPr/>
          <p:nvPr/>
        </p:nvGrpSpPr>
        <p:grpSpPr>
          <a:xfrm>
            <a:off x="1955378" y="3007624"/>
            <a:ext cx="492443" cy="748982"/>
            <a:chOff x="4558420" y="2997692"/>
            <a:chExt cx="492443" cy="748982"/>
          </a:xfrm>
        </p:grpSpPr>
        <p:grpSp>
          <p:nvGrpSpPr>
            <p:cNvPr id="83" name="组合 82">
              <a:extLst>
                <a:ext uri="{FF2B5EF4-FFF2-40B4-BE49-F238E27FC236}">
                  <a16:creationId xmlns:a16="http://schemas.microsoft.com/office/drawing/2014/main" id="{62B8D15F-44A9-478D-94ED-E0334B4D58C6}"/>
                </a:ext>
              </a:extLst>
            </p:cNvPr>
            <p:cNvGrpSpPr/>
            <p:nvPr/>
          </p:nvGrpSpPr>
          <p:grpSpPr>
            <a:xfrm>
              <a:off x="4565716" y="2997692"/>
              <a:ext cx="468239" cy="748982"/>
              <a:chOff x="4565716" y="2997692"/>
              <a:chExt cx="468239" cy="748982"/>
            </a:xfrm>
          </p:grpSpPr>
          <p:cxnSp>
            <p:nvCxnSpPr>
              <p:cNvPr id="85" name="直接连接符 84">
                <a:extLst>
                  <a:ext uri="{FF2B5EF4-FFF2-40B4-BE49-F238E27FC236}">
                    <a16:creationId xmlns:a16="http://schemas.microsoft.com/office/drawing/2014/main" id="{A1BF5EF7-BEB6-4DCB-A341-EB9C592AD06A}"/>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86" name="椭圆 85">
                <a:extLst>
                  <a:ext uri="{FF2B5EF4-FFF2-40B4-BE49-F238E27FC236}">
                    <a16:creationId xmlns:a16="http://schemas.microsoft.com/office/drawing/2014/main" id="{4BE977CE-8A54-4E24-B666-C7B0D413DE97}"/>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4" name="文本框 83">
              <a:extLst>
                <a:ext uri="{FF2B5EF4-FFF2-40B4-BE49-F238E27FC236}">
                  <a16:creationId xmlns:a16="http://schemas.microsoft.com/office/drawing/2014/main" id="{9534F961-1FB4-4A08-9723-27BD535F5C01}"/>
                </a:ext>
              </a:extLst>
            </p:cNvPr>
            <p:cNvSpPr txBox="1"/>
            <p:nvPr/>
          </p:nvSpPr>
          <p:spPr>
            <a:xfrm>
              <a:off x="455842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男性</a:t>
              </a:r>
            </a:p>
          </p:txBody>
        </p:sp>
      </p:grpSp>
      <p:cxnSp>
        <p:nvCxnSpPr>
          <p:cNvPr id="79" name="直接连接符 78">
            <a:extLst>
              <a:ext uri="{FF2B5EF4-FFF2-40B4-BE49-F238E27FC236}">
                <a16:creationId xmlns:a16="http://schemas.microsoft.com/office/drawing/2014/main" id="{E9908A7E-1ED0-44AE-8F46-1A8152D2558C}"/>
              </a:ext>
            </a:extLst>
          </p:cNvPr>
          <p:cNvCxnSpPr>
            <a:cxnSpLocks/>
          </p:cNvCxnSpPr>
          <p:nvPr/>
        </p:nvCxnSpPr>
        <p:spPr>
          <a:xfrm>
            <a:off x="7064001" y="2371784"/>
            <a:ext cx="2182550"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80" name="直接连接符 79">
            <a:extLst>
              <a:ext uri="{FF2B5EF4-FFF2-40B4-BE49-F238E27FC236}">
                <a16:creationId xmlns:a16="http://schemas.microsoft.com/office/drawing/2014/main" id="{ED7A7C2B-DF14-46DD-B538-D73E4DB957D0}"/>
              </a:ext>
            </a:extLst>
          </p:cNvPr>
          <p:cNvCxnSpPr>
            <a:cxnSpLocks/>
          </p:cNvCxnSpPr>
          <p:nvPr/>
        </p:nvCxnSpPr>
        <p:spPr>
          <a:xfrm>
            <a:off x="8155276" y="1935342"/>
            <a:ext cx="0" cy="44567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44" name="椭圆 143">
            <a:extLst>
              <a:ext uri="{FF2B5EF4-FFF2-40B4-BE49-F238E27FC236}">
                <a16:creationId xmlns:a16="http://schemas.microsoft.com/office/drawing/2014/main" id="{5D76ED4F-405C-4F0C-AFA2-1A0339EE75F1}"/>
              </a:ext>
            </a:extLst>
          </p:cNvPr>
          <p:cNvSpPr/>
          <p:nvPr/>
        </p:nvSpPr>
        <p:spPr>
          <a:xfrm>
            <a:off x="7934612" y="1524063"/>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5" name="文本框 144">
            <a:extLst>
              <a:ext uri="{FF2B5EF4-FFF2-40B4-BE49-F238E27FC236}">
                <a16:creationId xmlns:a16="http://schemas.microsoft.com/office/drawing/2014/main" id="{DBBD37D6-BC7A-48FC-8FEF-74C85C92E5CF}"/>
              </a:ext>
            </a:extLst>
          </p:cNvPr>
          <p:cNvSpPr txBox="1"/>
          <p:nvPr/>
        </p:nvSpPr>
        <p:spPr>
          <a:xfrm>
            <a:off x="7960982" y="1573516"/>
            <a:ext cx="415498" cy="369332"/>
          </a:xfrm>
          <a:prstGeom prst="rect">
            <a:avLst/>
          </a:prstGeom>
          <a:noFill/>
        </p:spPr>
        <p:txBody>
          <a:bodyPr wrap="none" rtlCol="0">
            <a:spAutoFit/>
          </a:bodyPr>
          <a:lstStyle/>
          <a:p>
            <a:r>
              <a:rPr lang="zh-CN" altLang="en-US" dirty="0">
                <a:solidFill>
                  <a:schemeClr val="bg1"/>
                </a:solidFill>
                <a:latin typeface="思源黑体 CN Medium" panose="020B0600000000000000" pitchFamily="34" charset="-122"/>
                <a:ea typeface="思源黑体 CN Medium" panose="020B0600000000000000" pitchFamily="34" charset="-122"/>
              </a:rPr>
              <a:t>人</a:t>
            </a:r>
          </a:p>
        </p:txBody>
      </p:sp>
      <p:grpSp>
        <p:nvGrpSpPr>
          <p:cNvPr id="156" name="组合 155">
            <a:extLst>
              <a:ext uri="{FF2B5EF4-FFF2-40B4-BE49-F238E27FC236}">
                <a16:creationId xmlns:a16="http://schemas.microsoft.com/office/drawing/2014/main" id="{49B5E2EC-B60D-4D46-9B26-B8B8CD79FE0E}"/>
              </a:ext>
            </a:extLst>
          </p:cNvPr>
          <p:cNvGrpSpPr/>
          <p:nvPr/>
        </p:nvGrpSpPr>
        <p:grpSpPr>
          <a:xfrm>
            <a:off x="8980873" y="2364483"/>
            <a:ext cx="492443" cy="748982"/>
            <a:chOff x="4543480" y="2997692"/>
            <a:chExt cx="492443" cy="748982"/>
          </a:xfrm>
        </p:grpSpPr>
        <p:grpSp>
          <p:nvGrpSpPr>
            <p:cNvPr id="157" name="组合 156">
              <a:extLst>
                <a:ext uri="{FF2B5EF4-FFF2-40B4-BE49-F238E27FC236}">
                  <a16:creationId xmlns:a16="http://schemas.microsoft.com/office/drawing/2014/main" id="{C34CF395-4704-447F-AAEA-1CA8D55D9740}"/>
                </a:ext>
              </a:extLst>
            </p:cNvPr>
            <p:cNvGrpSpPr/>
            <p:nvPr/>
          </p:nvGrpSpPr>
          <p:grpSpPr>
            <a:xfrm>
              <a:off x="4565716" y="2997692"/>
              <a:ext cx="468239" cy="748982"/>
              <a:chOff x="4565716" y="2997692"/>
              <a:chExt cx="468239" cy="748982"/>
            </a:xfrm>
          </p:grpSpPr>
          <p:cxnSp>
            <p:nvCxnSpPr>
              <p:cNvPr id="159" name="直接连接符 158">
                <a:extLst>
                  <a:ext uri="{FF2B5EF4-FFF2-40B4-BE49-F238E27FC236}">
                    <a16:creationId xmlns:a16="http://schemas.microsoft.com/office/drawing/2014/main" id="{060600C1-7ED8-4DAA-98CE-2D9BA152A57F}"/>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60" name="椭圆 159">
                <a:extLst>
                  <a:ext uri="{FF2B5EF4-FFF2-40B4-BE49-F238E27FC236}">
                    <a16:creationId xmlns:a16="http://schemas.microsoft.com/office/drawing/2014/main" id="{7A32A2EE-C16F-47B8-A2C1-F19599EEF4BD}"/>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8" name="文本框 157">
              <a:extLst>
                <a:ext uri="{FF2B5EF4-FFF2-40B4-BE49-F238E27FC236}">
                  <a16:creationId xmlns:a16="http://schemas.microsoft.com/office/drawing/2014/main" id="{70A8943F-F147-4E4E-B286-7A994EBA30D9}"/>
                </a:ext>
              </a:extLst>
            </p:cNvPr>
            <p:cNvSpPr txBox="1"/>
            <p:nvPr/>
          </p:nvSpPr>
          <p:spPr>
            <a:xfrm>
              <a:off x="454348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女性</a:t>
              </a:r>
            </a:p>
          </p:txBody>
        </p:sp>
      </p:grpSp>
      <p:grpSp>
        <p:nvGrpSpPr>
          <p:cNvPr id="161" name="组合 160">
            <a:extLst>
              <a:ext uri="{FF2B5EF4-FFF2-40B4-BE49-F238E27FC236}">
                <a16:creationId xmlns:a16="http://schemas.microsoft.com/office/drawing/2014/main" id="{8D21163B-40B1-4FE4-A0D5-C31ED29B9FA7}"/>
              </a:ext>
            </a:extLst>
          </p:cNvPr>
          <p:cNvGrpSpPr/>
          <p:nvPr/>
        </p:nvGrpSpPr>
        <p:grpSpPr>
          <a:xfrm>
            <a:off x="6828935" y="2378189"/>
            <a:ext cx="492443" cy="748982"/>
            <a:chOff x="4558420" y="2997692"/>
            <a:chExt cx="492443" cy="748982"/>
          </a:xfrm>
        </p:grpSpPr>
        <p:grpSp>
          <p:nvGrpSpPr>
            <p:cNvPr id="162" name="组合 161">
              <a:extLst>
                <a:ext uri="{FF2B5EF4-FFF2-40B4-BE49-F238E27FC236}">
                  <a16:creationId xmlns:a16="http://schemas.microsoft.com/office/drawing/2014/main" id="{1F78D767-15E2-4588-9844-B5074F2C6755}"/>
                </a:ext>
              </a:extLst>
            </p:cNvPr>
            <p:cNvGrpSpPr/>
            <p:nvPr/>
          </p:nvGrpSpPr>
          <p:grpSpPr>
            <a:xfrm>
              <a:off x="4565716" y="2997692"/>
              <a:ext cx="468239" cy="748982"/>
              <a:chOff x="4565716" y="2997692"/>
              <a:chExt cx="468239" cy="748982"/>
            </a:xfrm>
          </p:grpSpPr>
          <p:cxnSp>
            <p:nvCxnSpPr>
              <p:cNvPr id="164" name="直接连接符 163">
                <a:extLst>
                  <a:ext uri="{FF2B5EF4-FFF2-40B4-BE49-F238E27FC236}">
                    <a16:creationId xmlns:a16="http://schemas.microsoft.com/office/drawing/2014/main" id="{FF4F5390-BDF8-42B9-BF12-C754F067C3FE}"/>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65" name="椭圆 164">
                <a:extLst>
                  <a:ext uri="{FF2B5EF4-FFF2-40B4-BE49-F238E27FC236}">
                    <a16:creationId xmlns:a16="http://schemas.microsoft.com/office/drawing/2014/main" id="{7091FF23-7E06-4592-9DB6-F22D0F261275}"/>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3" name="文本框 162">
              <a:extLst>
                <a:ext uri="{FF2B5EF4-FFF2-40B4-BE49-F238E27FC236}">
                  <a16:creationId xmlns:a16="http://schemas.microsoft.com/office/drawing/2014/main" id="{C97D8577-72CF-487D-83BF-7F68F7E1E324}"/>
                </a:ext>
              </a:extLst>
            </p:cNvPr>
            <p:cNvSpPr txBox="1"/>
            <p:nvPr/>
          </p:nvSpPr>
          <p:spPr>
            <a:xfrm>
              <a:off x="4558420" y="3379468"/>
              <a:ext cx="492443" cy="276999"/>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男性</a:t>
              </a:r>
            </a:p>
          </p:txBody>
        </p:sp>
      </p:grpSp>
      <p:cxnSp>
        <p:nvCxnSpPr>
          <p:cNvPr id="166" name="直接连接符 165">
            <a:extLst>
              <a:ext uri="{FF2B5EF4-FFF2-40B4-BE49-F238E27FC236}">
                <a16:creationId xmlns:a16="http://schemas.microsoft.com/office/drawing/2014/main" id="{48D08495-9DA4-4EA8-808B-F5DAE293E84A}"/>
              </a:ext>
            </a:extLst>
          </p:cNvPr>
          <p:cNvCxnSpPr>
            <a:cxnSpLocks/>
          </p:cNvCxnSpPr>
          <p:nvPr/>
        </p:nvCxnSpPr>
        <p:spPr>
          <a:xfrm>
            <a:off x="6705373" y="3515351"/>
            <a:ext cx="729956"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167" name="直接连接符 166">
            <a:extLst>
              <a:ext uri="{FF2B5EF4-FFF2-40B4-BE49-F238E27FC236}">
                <a16:creationId xmlns:a16="http://schemas.microsoft.com/office/drawing/2014/main" id="{E6510BB0-99D6-4205-8AED-1CE2BBD9F58F}"/>
              </a:ext>
            </a:extLst>
          </p:cNvPr>
          <p:cNvCxnSpPr>
            <a:cxnSpLocks/>
          </p:cNvCxnSpPr>
          <p:nvPr/>
        </p:nvCxnSpPr>
        <p:spPr>
          <a:xfrm>
            <a:off x="7070351" y="3076557"/>
            <a:ext cx="0" cy="44567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168" name="组合 167">
            <a:extLst>
              <a:ext uri="{FF2B5EF4-FFF2-40B4-BE49-F238E27FC236}">
                <a16:creationId xmlns:a16="http://schemas.microsoft.com/office/drawing/2014/main" id="{31C8F051-E014-40D1-9A93-665216CB5317}"/>
              </a:ext>
            </a:extLst>
          </p:cNvPr>
          <p:cNvGrpSpPr/>
          <p:nvPr/>
        </p:nvGrpSpPr>
        <p:grpSpPr>
          <a:xfrm>
            <a:off x="7190063" y="3521756"/>
            <a:ext cx="492443" cy="773250"/>
            <a:chOff x="4554569" y="2997692"/>
            <a:chExt cx="492443" cy="773250"/>
          </a:xfrm>
        </p:grpSpPr>
        <p:grpSp>
          <p:nvGrpSpPr>
            <p:cNvPr id="169" name="组合 168">
              <a:extLst>
                <a:ext uri="{FF2B5EF4-FFF2-40B4-BE49-F238E27FC236}">
                  <a16:creationId xmlns:a16="http://schemas.microsoft.com/office/drawing/2014/main" id="{106DCBCF-F249-41EC-890E-151A90D8925D}"/>
                </a:ext>
              </a:extLst>
            </p:cNvPr>
            <p:cNvGrpSpPr/>
            <p:nvPr/>
          </p:nvGrpSpPr>
          <p:grpSpPr>
            <a:xfrm>
              <a:off x="4565716" y="2997692"/>
              <a:ext cx="468239" cy="748982"/>
              <a:chOff x="4565716" y="2997692"/>
              <a:chExt cx="468239" cy="748982"/>
            </a:xfrm>
          </p:grpSpPr>
          <p:cxnSp>
            <p:nvCxnSpPr>
              <p:cNvPr id="171" name="直接连接符 170">
                <a:extLst>
                  <a:ext uri="{FF2B5EF4-FFF2-40B4-BE49-F238E27FC236}">
                    <a16:creationId xmlns:a16="http://schemas.microsoft.com/office/drawing/2014/main" id="{7A0F8DE2-E88D-41C4-BE3D-30FAEE12222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72" name="椭圆 171">
                <a:extLst>
                  <a:ext uri="{FF2B5EF4-FFF2-40B4-BE49-F238E27FC236}">
                    <a16:creationId xmlns:a16="http://schemas.microsoft.com/office/drawing/2014/main" id="{CCE78EF8-5ACF-4038-9373-19763AB6B42B}"/>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70" name="文本框 169">
              <a:extLst>
                <a:ext uri="{FF2B5EF4-FFF2-40B4-BE49-F238E27FC236}">
                  <a16:creationId xmlns:a16="http://schemas.microsoft.com/office/drawing/2014/main" id="{73B526E1-78AD-4B02-855F-214E96993AA8}"/>
                </a:ext>
              </a:extLst>
            </p:cNvPr>
            <p:cNvSpPr txBox="1"/>
            <p:nvPr/>
          </p:nvSpPr>
          <p:spPr>
            <a:xfrm>
              <a:off x="4554569" y="3309277"/>
              <a:ext cx="492443" cy="461665"/>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未成</a:t>
              </a:r>
              <a:endParaRPr lang="en-US" altLang="zh-CN" sz="1200" dirty="0">
                <a:solidFill>
                  <a:schemeClr val="bg1"/>
                </a:solidFill>
                <a:latin typeface="思源黑体 CN Medium" panose="020B0600000000000000" pitchFamily="34" charset="-122"/>
                <a:ea typeface="思源黑体 CN Medium" panose="020B0600000000000000" pitchFamily="34" charset="-122"/>
              </a:endParaRPr>
            </a:p>
            <a:p>
              <a:r>
                <a:rPr lang="zh-CN" altLang="en-US" sz="1200" dirty="0">
                  <a:solidFill>
                    <a:schemeClr val="bg1"/>
                  </a:solidFill>
                  <a:latin typeface="思源黑体 CN Medium" panose="020B0600000000000000" pitchFamily="34" charset="-122"/>
                  <a:ea typeface="思源黑体 CN Medium" panose="020B0600000000000000" pitchFamily="34" charset="-122"/>
                </a:rPr>
                <a:t>年人</a:t>
              </a:r>
            </a:p>
          </p:txBody>
        </p:sp>
      </p:grpSp>
      <p:grpSp>
        <p:nvGrpSpPr>
          <p:cNvPr id="173" name="组合 172">
            <a:extLst>
              <a:ext uri="{FF2B5EF4-FFF2-40B4-BE49-F238E27FC236}">
                <a16:creationId xmlns:a16="http://schemas.microsoft.com/office/drawing/2014/main" id="{38D65016-B4AE-4371-A06F-9C8DC7C12526}"/>
              </a:ext>
            </a:extLst>
          </p:cNvPr>
          <p:cNvGrpSpPr/>
          <p:nvPr/>
        </p:nvGrpSpPr>
        <p:grpSpPr>
          <a:xfrm>
            <a:off x="6401444" y="3521756"/>
            <a:ext cx="607859" cy="748982"/>
            <a:chOff x="4493467" y="2997692"/>
            <a:chExt cx="607859" cy="748982"/>
          </a:xfrm>
        </p:grpSpPr>
        <p:grpSp>
          <p:nvGrpSpPr>
            <p:cNvPr id="174" name="组合 173">
              <a:extLst>
                <a:ext uri="{FF2B5EF4-FFF2-40B4-BE49-F238E27FC236}">
                  <a16:creationId xmlns:a16="http://schemas.microsoft.com/office/drawing/2014/main" id="{50B0BAFA-9C26-4874-9252-668B45F68E5F}"/>
                </a:ext>
              </a:extLst>
            </p:cNvPr>
            <p:cNvGrpSpPr/>
            <p:nvPr/>
          </p:nvGrpSpPr>
          <p:grpSpPr>
            <a:xfrm>
              <a:off x="4565716" y="2997692"/>
              <a:ext cx="468239" cy="748982"/>
              <a:chOff x="4565716" y="2997692"/>
              <a:chExt cx="468239" cy="748982"/>
            </a:xfrm>
          </p:grpSpPr>
          <p:cxnSp>
            <p:nvCxnSpPr>
              <p:cNvPr id="176" name="直接连接符 175">
                <a:extLst>
                  <a:ext uri="{FF2B5EF4-FFF2-40B4-BE49-F238E27FC236}">
                    <a16:creationId xmlns:a16="http://schemas.microsoft.com/office/drawing/2014/main" id="{332C68E5-6A6B-45EE-8FBF-D3D9904A260C}"/>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77" name="椭圆 176">
                <a:extLst>
                  <a:ext uri="{FF2B5EF4-FFF2-40B4-BE49-F238E27FC236}">
                    <a16:creationId xmlns:a16="http://schemas.microsoft.com/office/drawing/2014/main" id="{C239F901-07AA-4AD1-A7D3-86630E93E915}"/>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75" name="文本框 174">
              <a:extLst>
                <a:ext uri="{FF2B5EF4-FFF2-40B4-BE49-F238E27FC236}">
                  <a16:creationId xmlns:a16="http://schemas.microsoft.com/office/drawing/2014/main" id="{5EB161DA-2E8E-47A4-8D49-D1E2CECD74F6}"/>
                </a:ext>
              </a:extLst>
            </p:cNvPr>
            <p:cNvSpPr txBox="1"/>
            <p:nvPr/>
          </p:nvSpPr>
          <p:spPr>
            <a:xfrm>
              <a:off x="4493467" y="3388987"/>
              <a:ext cx="607859" cy="261610"/>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成年人</a:t>
              </a:r>
            </a:p>
          </p:txBody>
        </p:sp>
      </p:grpSp>
      <p:cxnSp>
        <p:nvCxnSpPr>
          <p:cNvPr id="178" name="直接连接符 177">
            <a:extLst>
              <a:ext uri="{FF2B5EF4-FFF2-40B4-BE49-F238E27FC236}">
                <a16:creationId xmlns:a16="http://schemas.microsoft.com/office/drawing/2014/main" id="{16782061-53F0-4982-AFA0-2B10186F89EF}"/>
              </a:ext>
            </a:extLst>
          </p:cNvPr>
          <p:cNvCxnSpPr>
            <a:cxnSpLocks/>
          </p:cNvCxnSpPr>
          <p:nvPr/>
        </p:nvCxnSpPr>
        <p:spPr>
          <a:xfrm>
            <a:off x="8872251" y="3522232"/>
            <a:ext cx="729956" cy="0"/>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cxnSp>
        <p:nvCxnSpPr>
          <p:cNvPr id="179" name="直接连接符 178">
            <a:extLst>
              <a:ext uri="{FF2B5EF4-FFF2-40B4-BE49-F238E27FC236}">
                <a16:creationId xmlns:a16="http://schemas.microsoft.com/office/drawing/2014/main" id="{5CECCE95-32CB-4A24-8E10-E6A2D4630930}"/>
              </a:ext>
            </a:extLst>
          </p:cNvPr>
          <p:cNvCxnSpPr>
            <a:cxnSpLocks/>
          </p:cNvCxnSpPr>
          <p:nvPr/>
        </p:nvCxnSpPr>
        <p:spPr>
          <a:xfrm>
            <a:off x="9237229" y="3083438"/>
            <a:ext cx="0" cy="445675"/>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grpSp>
        <p:nvGrpSpPr>
          <p:cNvPr id="180" name="组合 179">
            <a:extLst>
              <a:ext uri="{FF2B5EF4-FFF2-40B4-BE49-F238E27FC236}">
                <a16:creationId xmlns:a16="http://schemas.microsoft.com/office/drawing/2014/main" id="{F453C00D-9EAC-49BD-A245-E0EAA6E3AC4B}"/>
              </a:ext>
            </a:extLst>
          </p:cNvPr>
          <p:cNvGrpSpPr/>
          <p:nvPr/>
        </p:nvGrpSpPr>
        <p:grpSpPr>
          <a:xfrm>
            <a:off x="9356941" y="3528637"/>
            <a:ext cx="492443" cy="773250"/>
            <a:chOff x="4554569" y="2997692"/>
            <a:chExt cx="492443" cy="773250"/>
          </a:xfrm>
        </p:grpSpPr>
        <p:grpSp>
          <p:nvGrpSpPr>
            <p:cNvPr id="181" name="组合 180">
              <a:extLst>
                <a:ext uri="{FF2B5EF4-FFF2-40B4-BE49-F238E27FC236}">
                  <a16:creationId xmlns:a16="http://schemas.microsoft.com/office/drawing/2014/main" id="{4F8B3575-7920-492A-898A-EC54AA7C909F}"/>
                </a:ext>
              </a:extLst>
            </p:cNvPr>
            <p:cNvGrpSpPr/>
            <p:nvPr/>
          </p:nvGrpSpPr>
          <p:grpSpPr>
            <a:xfrm>
              <a:off x="4565716" y="2997692"/>
              <a:ext cx="468239" cy="748982"/>
              <a:chOff x="4565716" y="2997692"/>
              <a:chExt cx="468239" cy="748982"/>
            </a:xfrm>
          </p:grpSpPr>
          <p:cxnSp>
            <p:nvCxnSpPr>
              <p:cNvPr id="183" name="直接连接符 182">
                <a:extLst>
                  <a:ext uri="{FF2B5EF4-FFF2-40B4-BE49-F238E27FC236}">
                    <a16:creationId xmlns:a16="http://schemas.microsoft.com/office/drawing/2014/main" id="{44F83563-4DAC-4626-9655-BEBEE8F7A8F6}"/>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84" name="椭圆 183">
                <a:extLst>
                  <a:ext uri="{FF2B5EF4-FFF2-40B4-BE49-F238E27FC236}">
                    <a16:creationId xmlns:a16="http://schemas.microsoft.com/office/drawing/2014/main" id="{BDBFF53A-ADAA-448B-B69A-AA4D44E818E4}"/>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2" name="文本框 181">
              <a:extLst>
                <a:ext uri="{FF2B5EF4-FFF2-40B4-BE49-F238E27FC236}">
                  <a16:creationId xmlns:a16="http://schemas.microsoft.com/office/drawing/2014/main" id="{E3720FE5-2C2F-4E7E-A1DB-2B05E04DD129}"/>
                </a:ext>
              </a:extLst>
            </p:cNvPr>
            <p:cNvSpPr txBox="1"/>
            <p:nvPr/>
          </p:nvSpPr>
          <p:spPr>
            <a:xfrm>
              <a:off x="4554569" y="3309277"/>
              <a:ext cx="492443" cy="461665"/>
            </a:xfrm>
            <a:prstGeom prst="rect">
              <a:avLst/>
            </a:prstGeom>
            <a:noFill/>
          </p:spPr>
          <p:txBody>
            <a:bodyPr wrap="none" rtlCol="0">
              <a:spAutoFit/>
            </a:bodyPr>
            <a:lstStyle/>
            <a:p>
              <a:r>
                <a:rPr lang="zh-CN" altLang="en-US" sz="1200" dirty="0">
                  <a:solidFill>
                    <a:schemeClr val="bg1"/>
                  </a:solidFill>
                  <a:latin typeface="思源黑体 CN Medium" panose="020B0600000000000000" pitchFamily="34" charset="-122"/>
                  <a:ea typeface="思源黑体 CN Medium" panose="020B0600000000000000" pitchFamily="34" charset="-122"/>
                </a:rPr>
                <a:t>未成</a:t>
              </a:r>
              <a:endParaRPr lang="en-US" altLang="zh-CN" sz="1200" dirty="0">
                <a:solidFill>
                  <a:schemeClr val="bg1"/>
                </a:solidFill>
                <a:latin typeface="思源黑体 CN Medium" panose="020B0600000000000000" pitchFamily="34" charset="-122"/>
                <a:ea typeface="思源黑体 CN Medium" panose="020B0600000000000000" pitchFamily="34" charset="-122"/>
              </a:endParaRPr>
            </a:p>
            <a:p>
              <a:r>
                <a:rPr lang="zh-CN" altLang="en-US" sz="1200" dirty="0">
                  <a:solidFill>
                    <a:schemeClr val="bg1"/>
                  </a:solidFill>
                  <a:latin typeface="思源黑体 CN Medium" panose="020B0600000000000000" pitchFamily="34" charset="-122"/>
                  <a:ea typeface="思源黑体 CN Medium" panose="020B0600000000000000" pitchFamily="34" charset="-122"/>
                </a:rPr>
                <a:t>年人</a:t>
              </a:r>
            </a:p>
          </p:txBody>
        </p:sp>
      </p:grpSp>
      <p:grpSp>
        <p:nvGrpSpPr>
          <p:cNvPr id="185" name="组合 184">
            <a:extLst>
              <a:ext uri="{FF2B5EF4-FFF2-40B4-BE49-F238E27FC236}">
                <a16:creationId xmlns:a16="http://schemas.microsoft.com/office/drawing/2014/main" id="{3EB8B2D5-035D-4040-9A9C-573B7A506F67}"/>
              </a:ext>
            </a:extLst>
          </p:cNvPr>
          <p:cNvGrpSpPr/>
          <p:nvPr/>
        </p:nvGrpSpPr>
        <p:grpSpPr>
          <a:xfrm>
            <a:off x="8568322" y="3528637"/>
            <a:ext cx="607859" cy="748982"/>
            <a:chOff x="4493467" y="2997692"/>
            <a:chExt cx="607859" cy="748982"/>
          </a:xfrm>
        </p:grpSpPr>
        <p:grpSp>
          <p:nvGrpSpPr>
            <p:cNvPr id="186" name="组合 185">
              <a:extLst>
                <a:ext uri="{FF2B5EF4-FFF2-40B4-BE49-F238E27FC236}">
                  <a16:creationId xmlns:a16="http://schemas.microsoft.com/office/drawing/2014/main" id="{96838C18-0825-4A72-9D5E-6DF57442CB03}"/>
                </a:ext>
              </a:extLst>
            </p:cNvPr>
            <p:cNvGrpSpPr/>
            <p:nvPr/>
          </p:nvGrpSpPr>
          <p:grpSpPr>
            <a:xfrm>
              <a:off x="4565716" y="2997692"/>
              <a:ext cx="468239" cy="748982"/>
              <a:chOff x="4565716" y="2997692"/>
              <a:chExt cx="468239" cy="748982"/>
            </a:xfrm>
          </p:grpSpPr>
          <p:cxnSp>
            <p:nvCxnSpPr>
              <p:cNvPr id="188" name="直接连接符 187">
                <a:extLst>
                  <a:ext uri="{FF2B5EF4-FFF2-40B4-BE49-F238E27FC236}">
                    <a16:creationId xmlns:a16="http://schemas.microsoft.com/office/drawing/2014/main" id="{DE0E209D-C4A0-4358-AB0D-F9DF1CA1C1D4}"/>
                  </a:ext>
                </a:extLst>
              </p:cNvPr>
              <p:cNvCxnSpPr/>
              <p:nvPr/>
            </p:nvCxnSpPr>
            <p:spPr>
              <a:xfrm>
                <a:off x="4799836" y="2997692"/>
                <a:ext cx="0" cy="431308"/>
              </a:xfrm>
              <a:prstGeom prst="line">
                <a:avLst/>
              </a:prstGeom>
              <a:ln w="15875">
                <a:solidFill>
                  <a:srgbClr val="AFABAB"/>
                </a:solidFill>
              </a:ln>
            </p:spPr>
            <p:style>
              <a:lnRef idx="1">
                <a:schemeClr val="accent1"/>
              </a:lnRef>
              <a:fillRef idx="0">
                <a:schemeClr val="accent1"/>
              </a:fillRef>
              <a:effectRef idx="0">
                <a:schemeClr val="accent1"/>
              </a:effectRef>
              <a:fontRef idx="minor">
                <a:schemeClr val="tx1"/>
              </a:fontRef>
            </p:style>
          </p:cxnSp>
          <p:sp>
            <p:nvSpPr>
              <p:cNvPr id="189" name="椭圆 188">
                <a:extLst>
                  <a:ext uri="{FF2B5EF4-FFF2-40B4-BE49-F238E27FC236}">
                    <a16:creationId xmlns:a16="http://schemas.microsoft.com/office/drawing/2014/main" id="{E732D16B-AFF1-4C63-A0D0-9F35AE67AE06}"/>
                  </a:ext>
                </a:extLst>
              </p:cNvPr>
              <p:cNvSpPr/>
              <p:nvPr/>
            </p:nvSpPr>
            <p:spPr>
              <a:xfrm>
                <a:off x="4565716" y="3278435"/>
                <a:ext cx="468239" cy="468239"/>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7" name="文本框 186">
              <a:extLst>
                <a:ext uri="{FF2B5EF4-FFF2-40B4-BE49-F238E27FC236}">
                  <a16:creationId xmlns:a16="http://schemas.microsoft.com/office/drawing/2014/main" id="{D20436DA-5187-4867-ABB9-18DDCFDA800C}"/>
                </a:ext>
              </a:extLst>
            </p:cNvPr>
            <p:cNvSpPr txBox="1"/>
            <p:nvPr/>
          </p:nvSpPr>
          <p:spPr>
            <a:xfrm>
              <a:off x="4493467" y="3388987"/>
              <a:ext cx="607859" cy="261610"/>
            </a:xfrm>
            <a:prstGeom prst="rect">
              <a:avLst/>
            </a:prstGeom>
            <a:noFill/>
          </p:spPr>
          <p:txBody>
            <a:bodyPr wrap="none" rtlCol="0">
              <a:spAutoFit/>
            </a:bodyPr>
            <a:lstStyle/>
            <a:p>
              <a:r>
                <a:rPr lang="zh-CN" altLang="en-US" sz="1100" dirty="0">
                  <a:solidFill>
                    <a:schemeClr val="bg1"/>
                  </a:solidFill>
                  <a:latin typeface="思源黑体 CN Medium" panose="020B0600000000000000" pitchFamily="34" charset="-122"/>
                  <a:ea typeface="思源黑体 CN Medium" panose="020B0600000000000000" pitchFamily="34" charset="-122"/>
                </a:rPr>
                <a:t>成年人</a:t>
              </a:r>
            </a:p>
          </p:txBody>
        </p:sp>
      </p:grpSp>
    </p:spTree>
    <p:custDataLst>
      <p:tags r:id="rId1"/>
    </p:custDataLst>
    <p:extLst>
      <p:ext uri="{BB962C8B-B14F-4D97-AF65-F5344CB8AC3E}">
        <p14:creationId xmlns:p14="http://schemas.microsoft.com/office/powerpoint/2010/main" val="2541689392"/>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nvSpPr>
        <p:spPr>
          <a:xfrm>
            <a:off x="1708150" y="1918953"/>
            <a:ext cx="8677275" cy="461665"/>
          </a:xfrm>
          <a:prstGeom prst="rect">
            <a:avLst/>
          </a:prstGeom>
          <a:noFill/>
        </p:spPr>
        <p:txBody>
          <a:bodyPr wrap="square" rtlCol="0">
            <a:spAutoFit/>
          </a:bodyPr>
          <a:lstStyle/>
          <a:p>
            <a:pPr algn="ctr"/>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尝试从上到下建立金字塔</a:t>
            </a:r>
            <a:endPar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3" name="文本框 2"/>
          <p:cNvSpPr txBox="1"/>
          <p:nvPr/>
        </p:nvSpPr>
        <p:spPr>
          <a:xfrm>
            <a:off x="4563988" y="3040437"/>
            <a:ext cx="3137049" cy="507831"/>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请介绍你手机中所有的 </a:t>
            </a:r>
            <a:r>
              <a:rPr lang="en-US" altLang="zh-CN" dirty="0">
                <a:solidFill>
                  <a:schemeClr val="tx1">
                    <a:lumMod val="65000"/>
                    <a:lumOff val="35000"/>
                  </a:schemeClr>
                </a:solidFill>
                <a:latin typeface="华文中宋" panose="02010600040101010101" pitchFamily="2" charset="-122"/>
                <a:ea typeface="华文中宋" panose="02010600040101010101" pitchFamily="2" charset="-122"/>
              </a:rPr>
              <a:t>app .</a:t>
            </a:r>
          </a:p>
        </p:txBody>
      </p:sp>
    </p:spTree>
    <p:custDataLst>
      <p:tags r:id="rId1"/>
    </p:custDataLst>
    <p:extLst>
      <p:ext uri="{BB962C8B-B14F-4D97-AF65-F5344CB8AC3E}">
        <p14:creationId xmlns:p14="http://schemas.microsoft.com/office/powerpoint/2010/main" val="2482612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圆角矩形 3"/>
          <p:cNvSpPr/>
          <p:nvPr/>
        </p:nvSpPr>
        <p:spPr>
          <a:xfrm>
            <a:off x="1729409" y="1361661"/>
            <a:ext cx="1580321" cy="1580321"/>
          </a:xfrm>
          <a:prstGeom prst="roundRect">
            <a:avLst>
              <a:gd name="adj" fmla="val 8185"/>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1729410" y="853830"/>
            <a:ext cx="1302026"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系统工具</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5" name="文本框 4"/>
          <p:cNvSpPr txBox="1"/>
          <p:nvPr/>
        </p:nvSpPr>
        <p:spPr>
          <a:xfrm>
            <a:off x="1858617" y="1643990"/>
            <a:ext cx="1321904" cy="1015663"/>
          </a:xfrm>
          <a:prstGeom prst="rect">
            <a:avLst/>
          </a:prstGeom>
          <a:noFill/>
        </p:spPr>
        <p:txBody>
          <a:bodyPr wrap="square" rtlCol="0">
            <a:spAutoFit/>
          </a:bodyPr>
          <a:lstStyle/>
          <a:p>
            <a:r>
              <a:rPr lang="zh-CN" altLang="en-US" sz="1200" dirty="0">
                <a:solidFill>
                  <a:schemeClr val="tx1">
                    <a:lumMod val="50000"/>
                    <a:lumOff val="50000"/>
                  </a:schemeClr>
                </a:solidFill>
                <a:latin typeface="+mn-ea"/>
              </a:rPr>
              <a:t>浏览器、音乐播放器、小工具、计算器、资讯、</a:t>
            </a:r>
            <a:endParaRPr lang="en-US" altLang="zh-CN" sz="1200" dirty="0">
              <a:solidFill>
                <a:schemeClr val="tx1">
                  <a:lumMod val="50000"/>
                  <a:lumOff val="50000"/>
                </a:schemeClr>
              </a:solidFill>
              <a:latin typeface="+mn-ea"/>
            </a:endParaRPr>
          </a:p>
          <a:p>
            <a:r>
              <a:rPr lang="zh-CN" altLang="en-US" sz="1200" dirty="0">
                <a:solidFill>
                  <a:schemeClr val="tx1">
                    <a:lumMod val="50000"/>
                    <a:lumOff val="50000"/>
                  </a:schemeClr>
                </a:solidFill>
                <a:latin typeface="+mn-ea"/>
              </a:rPr>
              <a:t>内置论坛、相机、图片工具</a:t>
            </a:r>
            <a:r>
              <a:rPr lang="en-US" altLang="zh-CN" sz="1200" dirty="0">
                <a:solidFill>
                  <a:schemeClr val="tx1">
                    <a:lumMod val="50000"/>
                    <a:lumOff val="50000"/>
                  </a:schemeClr>
                </a:solidFill>
                <a:latin typeface="+mn-ea"/>
              </a:rPr>
              <a:t>…</a:t>
            </a:r>
            <a:endParaRPr lang="zh-CN" altLang="en-US" sz="1200" dirty="0">
              <a:solidFill>
                <a:schemeClr val="tx1">
                  <a:lumMod val="50000"/>
                  <a:lumOff val="50000"/>
                </a:schemeClr>
              </a:solidFill>
              <a:latin typeface="+mn-ea"/>
            </a:endParaRPr>
          </a:p>
        </p:txBody>
      </p:sp>
      <p:sp>
        <p:nvSpPr>
          <p:cNvPr id="8" name="圆角矩形 7"/>
          <p:cNvSpPr/>
          <p:nvPr/>
        </p:nvSpPr>
        <p:spPr>
          <a:xfrm>
            <a:off x="3995531" y="1361661"/>
            <a:ext cx="1580321" cy="1580321"/>
          </a:xfrm>
          <a:prstGeom prst="roundRect">
            <a:avLst>
              <a:gd name="adj" fmla="val 8185"/>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3995532" y="853830"/>
            <a:ext cx="1302026"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社交</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10" name="文本框 9"/>
          <p:cNvSpPr txBox="1"/>
          <p:nvPr/>
        </p:nvSpPr>
        <p:spPr>
          <a:xfrm>
            <a:off x="4124739" y="1643990"/>
            <a:ext cx="1321904" cy="830997"/>
          </a:xfrm>
          <a:prstGeom prst="rect">
            <a:avLst/>
          </a:prstGeom>
          <a:noFill/>
        </p:spPr>
        <p:txBody>
          <a:bodyPr wrap="square" rtlCol="0">
            <a:spAutoFit/>
          </a:bodyPr>
          <a:lstStyle/>
          <a:p>
            <a:r>
              <a:rPr lang="zh-CN" altLang="en-US" sz="1200" dirty="0">
                <a:solidFill>
                  <a:schemeClr val="tx1">
                    <a:lumMod val="50000"/>
                    <a:lumOff val="50000"/>
                  </a:schemeClr>
                </a:solidFill>
                <a:latin typeface="+mn-ea"/>
              </a:rPr>
              <a:t>微信、微博、</a:t>
            </a:r>
            <a:r>
              <a:rPr lang="en-US" altLang="zh-CN" sz="1200" dirty="0">
                <a:solidFill>
                  <a:schemeClr val="tx1">
                    <a:lumMod val="50000"/>
                    <a:lumOff val="50000"/>
                  </a:schemeClr>
                </a:solidFill>
                <a:latin typeface="+mn-ea"/>
              </a:rPr>
              <a:t>QQ</a:t>
            </a:r>
            <a:r>
              <a:rPr lang="zh-CN" altLang="en-US" sz="1200" dirty="0">
                <a:solidFill>
                  <a:schemeClr val="tx1">
                    <a:lumMod val="50000"/>
                    <a:lumOff val="50000"/>
                  </a:schemeClr>
                </a:solidFill>
                <a:latin typeface="+mn-ea"/>
              </a:rPr>
              <a:t>、</a:t>
            </a:r>
            <a:r>
              <a:rPr lang="en-US" altLang="zh-CN" sz="1200" dirty="0">
                <a:solidFill>
                  <a:schemeClr val="tx1">
                    <a:lumMod val="50000"/>
                    <a:lumOff val="50000"/>
                  </a:schemeClr>
                </a:solidFill>
                <a:latin typeface="+mn-ea"/>
              </a:rPr>
              <a:t>QQ</a:t>
            </a:r>
            <a:r>
              <a:rPr lang="zh-CN" altLang="en-US" sz="1200" dirty="0">
                <a:solidFill>
                  <a:schemeClr val="tx1">
                    <a:lumMod val="50000"/>
                    <a:lumOff val="50000"/>
                  </a:schemeClr>
                </a:solidFill>
                <a:latin typeface="+mn-ea"/>
              </a:rPr>
              <a:t>空间、陌陌、钉钉、虎扑、天涯、豆瓣</a:t>
            </a:r>
            <a:r>
              <a:rPr lang="en-US" altLang="zh-CN" sz="1200" dirty="0">
                <a:solidFill>
                  <a:schemeClr val="tx1">
                    <a:lumMod val="50000"/>
                    <a:lumOff val="50000"/>
                  </a:schemeClr>
                </a:solidFill>
                <a:latin typeface="+mn-ea"/>
              </a:rPr>
              <a:t>…</a:t>
            </a:r>
            <a:endParaRPr lang="zh-CN" altLang="en-US" sz="1200" dirty="0">
              <a:solidFill>
                <a:schemeClr val="tx1">
                  <a:lumMod val="50000"/>
                  <a:lumOff val="50000"/>
                </a:schemeClr>
              </a:solidFill>
              <a:latin typeface="+mn-ea"/>
            </a:endParaRPr>
          </a:p>
        </p:txBody>
      </p:sp>
      <p:sp>
        <p:nvSpPr>
          <p:cNvPr id="11" name="圆角矩形 10"/>
          <p:cNvSpPr/>
          <p:nvPr/>
        </p:nvSpPr>
        <p:spPr>
          <a:xfrm>
            <a:off x="6311350" y="1361661"/>
            <a:ext cx="1580321" cy="1580321"/>
          </a:xfrm>
          <a:prstGeom prst="roundRect">
            <a:avLst>
              <a:gd name="adj" fmla="val 8185"/>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6311351" y="853830"/>
            <a:ext cx="1818858" cy="507831"/>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娱乐（不含游戏）</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13" name="文本框 12"/>
          <p:cNvSpPr txBox="1"/>
          <p:nvPr/>
        </p:nvSpPr>
        <p:spPr>
          <a:xfrm>
            <a:off x="6440558" y="1643990"/>
            <a:ext cx="1321904" cy="1015663"/>
          </a:xfrm>
          <a:prstGeom prst="rect">
            <a:avLst/>
          </a:prstGeom>
          <a:noFill/>
        </p:spPr>
        <p:txBody>
          <a:bodyPr wrap="square" rtlCol="0">
            <a:spAutoFit/>
          </a:bodyPr>
          <a:lstStyle/>
          <a:p>
            <a:r>
              <a:rPr lang="en-US" altLang="zh-CN" sz="1200" dirty="0">
                <a:solidFill>
                  <a:schemeClr val="tx1">
                    <a:lumMod val="50000"/>
                    <a:lumOff val="50000"/>
                  </a:schemeClr>
                </a:solidFill>
                <a:latin typeface="+mn-ea"/>
              </a:rPr>
              <a:t>B</a:t>
            </a:r>
            <a:r>
              <a:rPr lang="zh-CN" altLang="en-US" sz="1200" dirty="0">
                <a:solidFill>
                  <a:schemeClr val="tx1">
                    <a:lumMod val="50000"/>
                    <a:lumOff val="50000"/>
                  </a:schemeClr>
                </a:solidFill>
                <a:latin typeface="+mn-ea"/>
              </a:rPr>
              <a:t>站、抖音、快手、火山小视频、知乎、今日头条、天天快报、掌阅、网易云音乐</a:t>
            </a:r>
            <a:r>
              <a:rPr lang="en-US" altLang="zh-CN" sz="1200" dirty="0">
                <a:solidFill>
                  <a:schemeClr val="tx1">
                    <a:lumMod val="50000"/>
                    <a:lumOff val="50000"/>
                  </a:schemeClr>
                </a:solidFill>
                <a:latin typeface="+mn-ea"/>
              </a:rPr>
              <a:t>…</a:t>
            </a:r>
            <a:endParaRPr lang="zh-CN" altLang="en-US" sz="1200" dirty="0">
              <a:solidFill>
                <a:schemeClr val="tx1">
                  <a:lumMod val="50000"/>
                  <a:lumOff val="50000"/>
                </a:schemeClr>
              </a:solidFill>
              <a:latin typeface="+mn-ea"/>
            </a:endParaRPr>
          </a:p>
        </p:txBody>
      </p:sp>
      <p:sp>
        <p:nvSpPr>
          <p:cNvPr id="14" name="圆角矩形 13"/>
          <p:cNvSpPr/>
          <p:nvPr/>
        </p:nvSpPr>
        <p:spPr>
          <a:xfrm>
            <a:off x="8627169" y="1361661"/>
            <a:ext cx="1580321" cy="1580321"/>
          </a:xfrm>
          <a:prstGeom prst="roundRect">
            <a:avLst>
              <a:gd name="adj" fmla="val 8185"/>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627170" y="853830"/>
            <a:ext cx="1302026"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购物</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16" name="文本框 15"/>
          <p:cNvSpPr txBox="1"/>
          <p:nvPr/>
        </p:nvSpPr>
        <p:spPr>
          <a:xfrm>
            <a:off x="8756377" y="1643990"/>
            <a:ext cx="1321904" cy="1015663"/>
          </a:xfrm>
          <a:prstGeom prst="rect">
            <a:avLst/>
          </a:prstGeom>
          <a:noFill/>
        </p:spPr>
        <p:txBody>
          <a:bodyPr wrap="square" rtlCol="0">
            <a:spAutoFit/>
          </a:bodyPr>
          <a:lstStyle/>
          <a:p>
            <a:r>
              <a:rPr lang="zh-CN" altLang="en-US" sz="1200" dirty="0">
                <a:solidFill>
                  <a:schemeClr val="tx1">
                    <a:lumMod val="50000"/>
                    <a:lumOff val="50000"/>
                  </a:schemeClr>
                </a:solidFill>
                <a:latin typeface="+mn-ea"/>
              </a:rPr>
              <a:t>淘宝、天猫、京东、拼多多、美丽说、闲鱼、网易严选、</a:t>
            </a:r>
            <a:r>
              <a:rPr lang="en-US" altLang="zh-CN" sz="1200" dirty="0">
                <a:solidFill>
                  <a:schemeClr val="tx1">
                    <a:lumMod val="50000"/>
                    <a:lumOff val="50000"/>
                  </a:schemeClr>
                </a:solidFill>
                <a:latin typeface="+mn-ea"/>
              </a:rPr>
              <a:t>1</a:t>
            </a:r>
            <a:r>
              <a:rPr lang="zh-CN" altLang="en-US" sz="1200" dirty="0">
                <a:solidFill>
                  <a:schemeClr val="tx1">
                    <a:lumMod val="50000"/>
                    <a:lumOff val="50000"/>
                  </a:schemeClr>
                </a:solidFill>
                <a:latin typeface="+mn-ea"/>
              </a:rPr>
              <a:t>号店、聚划算</a:t>
            </a:r>
            <a:r>
              <a:rPr lang="en-US" altLang="zh-CN" sz="1200" dirty="0">
                <a:solidFill>
                  <a:schemeClr val="tx1">
                    <a:lumMod val="50000"/>
                    <a:lumOff val="50000"/>
                  </a:schemeClr>
                </a:solidFill>
                <a:latin typeface="+mn-ea"/>
              </a:rPr>
              <a:t>…</a:t>
            </a:r>
            <a:endParaRPr lang="zh-CN" altLang="en-US" sz="1200" dirty="0">
              <a:solidFill>
                <a:schemeClr val="tx1">
                  <a:lumMod val="50000"/>
                  <a:lumOff val="50000"/>
                </a:schemeClr>
              </a:solidFill>
              <a:latin typeface="+mn-ea"/>
            </a:endParaRPr>
          </a:p>
        </p:txBody>
      </p:sp>
      <p:sp>
        <p:nvSpPr>
          <p:cNvPr id="17" name="圆角矩形 16"/>
          <p:cNvSpPr/>
          <p:nvPr/>
        </p:nvSpPr>
        <p:spPr>
          <a:xfrm>
            <a:off x="1729409" y="3926892"/>
            <a:ext cx="1580321" cy="1580321"/>
          </a:xfrm>
          <a:prstGeom prst="roundRect">
            <a:avLst>
              <a:gd name="adj" fmla="val 8185"/>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1729410" y="3419061"/>
            <a:ext cx="1823832" cy="507831"/>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生活（不含出行）</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19" name="文本框 18"/>
          <p:cNvSpPr txBox="1"/>
          <p:nvPr/>
        </p:nvSpPr>
        <p:spPr>
          <a:xfrm>
            <a:off x="1858617" y="4116887"/>
            <a:ext cx="1321904" cy="1015663"/>
          </a:xfrm>
          <a:prstGeom prst="rect">
            <a:avLst/>
          </a:prstGeom>
          <a:noFill/>
        </p:spPr>
        <p:txBody>
          <a:bodyPr wrap="square" rtlCol="0">
            <a:spAutoFit/>
          </a:bodyPr>
          <a:lstStyle/>
          <a:p>
            <a:r>
              <a:rPr lang="en-US" altLang="zh-CN" sz="1200" dirty="0">
                <a:solidFill>
                  <a:schemeClr val="tx1">
                    <a:lumMod val="50000"/>
                    <a:lumOff val="50000"/>
                  </a:schemeClr>
                </a:solidFill>
                <a:latin typeface="+mn-ea"/>
              </a:rPr>
              <a:t>58</a:t>
            </a:r>
            <a:r>
              <a:rPr lang="zh-CN" altLang="en-US" sz="1200" dirty="0">
                <a:solidFill>
                  <a:schemeClr val="tx1">
                    <a:lumMod val="50000"/>
                    <a:lumOff val="50000"/>
                  </a:schemeClr>
                </a:solidFill>
                <a:latin typeface="+mn-ea"/>
              </a:rPr>
              <a:t>同城、赶集、易通行、大众点评、美团外卖、饿了么、爱鲜蜂、</a:t>
            </a:r>
            <a:endParaRPr lang="en-US" altLang="zh-CN" sz="1200" dirty="0">
              <a:solidFill>
                <a:schemeClr val="tx1">
                  <a:lumMod val="50000"/>
                  <a:lumOff val="50000"/>
                </a:schemeClr>
              </a:solidFill>
              <a:latin typeface="+mn-ea"/>
            </a:endParaRPr>
          </a:p>
          <a:p>
            <a:r>
              <a:rPr lang="zh-CN" altLang="en-US" sz="1200" dirty="0">
                <a:solidFill>
                  <a:schemeClr val="tx1">
                    <a:lumMod val="50000"/>
                    <a:lumOff val="50000"/>
                  </a:schemeClr>
                </a:solidFill>
                <a:latin typeface="+mn-ea"/>
              </a:rPr>
              <a:t>生活百事通</a:t>
            </a:r>
            <a:r>
              <a:rPr lang="en-US" altLang="zh-CN" sz="1200" dirty="0">
                <a:solidFill>
                  <a:schemeClr val="tx1">
                    <a:lumMod val="50000"/>
                    <a:lumOff val="50000"/>
                  </a:schemeClr>
                </a:solidFill>
                <a:latin typeface="+mn-ea"/>
              </a:rPr>
              <a:t>…</a:t>
            </a:r>
            <a:endParaRPr lang="zh-CN" altLang="en-US" sz="1200" dirty="0">
              <a:solidFill>
                <a:schemeClr val="tx1">
                  <a:lumMod val="50000"/>
                  <a:lumOff val="50000"/>
                </a:schemeClr>
              </a:solidFill>
              <a:latin typeface="+mn-ea"/>
            </a:endParaRPr>
          </a:p>
        </p:txBody>
      </p:sp>
      <p:sp>
        <p:nvSpPr>
          <p:cNvPr id="20" name="圆角矩形 19"/>
          <p:cNvSpPr/>
          <p:nvPr/>
        </p:nvSpPr>
        <p:spPr>
          <a:xfrm>
            <a:off x="3995531" y="3926892"/>
            <a:ext cx="1580321" cy="1580321"/>
          </a:xfrm>
          <a:prstGeom prst="roundRect">
            <a:avLst>
              <a:gd name="adj" fmla="val 8185"/>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nvSpPr>
        <p:spPr>
          <a:xfrm>
            <a:off x="3995532" y="3419061"/>
            <a:ext cx="1302026"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出行</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22" name="文本框 21"/>
          <p:cNvSpPr txBox="1"/>
          <p:nvPr/>
        </p:nvSpPr>
        <p:spPr>
          <a:xfrm>
            <a:off x="4124739" y="4116887"/>
            <a:ext cx="1321904" cy="1015663"/>
          </a:xfrm>
          <a:prstGeom prst="rect">
            <a:avLst/>
          </a:prstGeom>
          <a:noFill/>
        </p:spPr>
        <p:txBody>
          <a:bodyPr wrap="square" rtlCol="0">
            <a:spAutoFit/>
          </a:bodyPr>
          <a:lstStyle/>
          <a:p>
            <a:r>
              <a:rPr lang="zh-CN" altLang="en-US" sz="1200" dirty="0">
                <a:solidFill>
                  <a:schemeClr val="tx1">
                    <a:lumMod val="50000"/>
                    <a:lumOff val="50000"/>
                  </a:schemeClr>
                </a:solidFill>
                <a:latin typeface="+mn-ea"/>
              </a:rPr>
              <a:t>携程、去哪儿、航班管家、高德导航、腾讯地图、滴滴出行、</a:t>
            </a:r>
            <a:r>
              <a:rPr lang="en-US" altLang="zh-CN" sz="1200" dirty="0">
                <a:solidFill>
                  <a:schemeClr val="tx1">
                    <a:lumMod val="50000"/>
                    <a:lumOff val="50000"/>
                  </a:schemeClr>
                </a:solidFill>
                <a:latin typeface="+mn-ea"/>
              </a:rPr>
              <a:t>12306….</a:t>
            </a:r>
            <a:endParaRPr lang="zh-CN" altLang="en-US" sz="1200" dirty="0">
              <a:solidFill>
                <a:schemeClr val="tx1">
                  <a:lumMod val="50000"/>
                  <a:lumOff val="50000"/>
                </a:schemeClr>
              </a:solidFill>
              <a:latin typeface="+mn-ea"/>
            </a:endParaRPr>
          </a:p>
        </p:txBody>
      </p:sp>
      <p:sp>
        <p:nvSpPr>
          <p:cNvPr id="23" name="圆角矩形 22"/>
          <p:cNvSpPr/>
          <p:nvPr/>
        </p:nvSpPr>
        <p:spPr>
          <a:xfrm>
            <a:off x="6311350" y="3926892"/>
            <a:ext cx="1580321" cy="1580321"/>
          </a:xfrm>
          <a:prstGeom prst="roundRect">
            <a:avLst>
              <a:gd name="adj" fmla="val 8185"/>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p:cNvSpPr txBox="1"/>
          <p:nvPr/>
        </p:nvSpPr>
        <p:spPr>
          <a:xfrm>
            <a:off x="6311351" y="3419061"/>
            <a:ext cx="1302026"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游戏</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25" name="文本框 24"/>
          <p:cNvSpPr txBox="1"/>
          <p:nvPr/>
        </p:nvSpPr>
        <p:spPr>
          <a:xfrm>
            <a:off x="6440558" y="4116887"/>
            <a:ext cx="1321904" cy="646331"/>
          </a:xfrm>
          <a:prstGeom prst="rect">
            <a:avLst/>
          </a:prstGeom>
          <a:noFill/>
        </p:spPr>
        <p:txBody>
          <a:bodyPr wrap="square" rtlCol="0">
            <a:spAutoFit/>
          </a:bodyPr>
          <a:lstStyle/>
          <a:p>
            <a:r>
              <a:rPr lang="zh-CN" altLang="en-US" sz="1200" dirty="0">
                <a:solidFill>
                  <a:schemeClr val="tx1">
                    <a:lumMod val="50000"/>
                    <a:lumOff val="50000"/>
                  </a:schemeClr>
                </a:solidFill>
                <a:latin typeface="+mn-ea"/>
              </a:rPr>
              <a:t>开心消消乐、王者农药、阴阳师、吃鸡</a:t>
            </a:r>
            <a:r>
              <a:rPr lang="en-US" altLang="zh-CN" sz="1200" dirty="0">
                <a:solidFill>
                  <a:schemeClr val="tx1">
                    <a:lumMod val="50000"/>
                    <a:lumOff val="50000"/>
                  </a:schemeClr>
                </a:solidFill>
                <a:latin typeface="+mn-ea"/>
              </a:rPr>
              <a:t>….</a:t>
            </a:r>
            <a:endParaRPr lang="zh-CN" altLang="en-US" sz="1200" dirty="0">
              <a:solidFill>
                <a:schemeClr val="tx1">
                  <a:lumMod val="50000"/>
                  <a:lumOff val="50000"/>
                </a:schemeClr>
              </a:solidFill>
              <a:latin typeface="+mn-ea"/>
            </a:endParaRPr>
          </a:p>
        </p:txBody>
      </p:sp>
      <p:sp>
        <p:nvSpPr>
          <p:cNvPr id="26" name="椭圆 25"/>
          <p:cNvSpPr/>
          <p:nvPr/>
        </p:nvSpPr>
        <p:spPr>
          <a:xfrm>
            <a:off x="8463168" y="4534622"/>
            <a:ext cx="228597" cy="228597"/>
          </a:xfrm>
          <a:prstGeom prst="ellipse">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8756377" y="4534621"/>
            <a:ext cx="228597" cy="228597"/>
          </a:xfrm>
          <a:prstGeom prst="ellipse">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9049586" y="4534620"/>
            <a:ext cx="228597" cy="228597"/>
          </a:xfrm>
          <a:prstGeom prst="ellipse">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extLst>
      <p:ext uri="{BB962C8B-B14F-4D97-AF65-F5344CB8AC3E}">
        <p14:creationId xmlns:p14="http://schemas.microsoft.com/office/powerpoint/2010/main" val="87814208"/>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nvSpPr>
        <p:spPr>
          <a:xfrm>
            <a:off x="1708150" y="1918953"/>
            <a:ext cx="8677275" cy="461665"/>
          </a:xfrm>
          <a:prstGeom prst="rect">
            <a:avLst/>
          </a:prstGeom>
          <a:noFill/>
        </p:spPr>
        <p:txBody>
          <a:bodyPr wrap="square" rtlCol="0">
            <a:spAutoFit/>
          </a:bodyPr>
          <a:lstStyle/>
          <a:p>
            <a:pPr algn="ctr"/>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尝试从上到下建立金字塔</a:t>
            </a:r>
            <a:endPar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3" name="文本框 2"/>
          <p:cNvSpPr txBox="1"/>
          <p:nvPr/>
        </p:nvSpPr>
        <p:spPr>
          <a:xfrm>
            <a:off x="2289716" y="2793563"/>
            <a:ext cx="7685593" cy="92333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    假设，你在找一份工作，面试官要求你阐述自己的优势，你应当如何回答？（假设你是一个非常优秀的候选人）</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Tree>
    <p:custDataLst>
      <p:tags r:id="rId1"/>
    </p:custDataLst>
    <p:extLst>
      <p:ext uri="{BB962C8B-B14F-4D97-AF65-F5344CB8AC3E}">
        <p14:creationId xmlns:p14="http://schemas.microsoft.com/office/powerpoint/2010/main" val="2054225495"/>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p:nvSpPr>
        <p:spPr>
          <a:xfrm>
            <a:off x="4950619" y="962025"/>
            <a:ext cx="2363787"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应聘这个岗位的优势</a:t>
            </a:r>
          </a:p>
        </p:txBody>
      </p:sp>
    </p:spTree>
    <p:custDataLst>
      <p:tags r:id="rId1"/>
    </p:custDataLst>
    <p:extLst>
      <p:ext uri="{BB962C8B-B14F-4D97-AF65-F5344CB8AC3E}">
        <p14:creationId xmlns:p14="http://schemas.microsoft.com/office/powerpoint/2010/main" val="3523971884"/>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0" name="矩形 19"/>
          <p:cNvSpPr/>
          <p:nvPr/>
        </p:nvSpPr>
        <p:spPr>
          <a:xfrm>
            <a:off x="4950619" y="962025"/>
            <a:ext cx="2363787"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应聘这个岗位的优势</a:t>
            </a:r>
          </a:p>
        </p:txBody>
      </p:sp>
      <p:sp>
        <p:nvSpPr>
          <p:cNvPr id="21" name="矩形 20"/>
          <p:cNvSpPr/>
          <p:nvPr/>
        </p:nvSpPr>
        <p:spPr>
          <a:xfrm>
            <a:off x="2118123" y="2095499"/>
            <a:ext cx="1276350"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学业</a:t>
            </a:r>
          </a:p>
        </p:txBody>
      </p:sp>
      <p:sp>
        <p:nvSpPr>
          <p:cNvPr id="22" name="矩形 21"/>
          <p:cNvSpPr/>
          <p:nvPr/>
        </p:nvSpPr>
        <p:spPr>
          <a:xfrm>
            <a:off x="3979745"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工作经历</a:t>
            </a:r>
          </a:p>
        </p:txBody>
      </p:sp>
      <p:sp>
        <p:nvSpPr>
          <p:cNvPr id="23" name="矩形 22"/>
          <p:cNvSpPr/>
          <p:nvPr/>
        </p:nvSpPr>
        <p:spPr>
          <a:xfrm>
            <a:off x="7456711"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特殊能力</a:t>
            </a:r>
          </a:p>
        </p:txBody>
      </p:sp>
      <p:sp>
        <p:nvSpPr>
          <p:cNvPr id="24" name="矩形 23"/>
          <p:cNvSpPr/>
          <p:nvPr/>
        </p:nvSpPr>
        <p:spPr>
          <a:xfrm>
            <a:off x="9100740"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solidFill>
                  <a:schemeClr val="tx1">
                    <a:lumMod val="65000"/>
                    <a:lumOff val="35000"/>
                  </a:schemeClr>
                </a:solidFill>
                <a:latin typeface="思源黑体 CN Medium" panose="020B0600000000000000" pitchFamily="34" charset="-122"/>
                <a:ea typeface="思源黑体 CN Medium" panose="020B0600000000000000" pitchFamily="34" charset="-122"/>
              </a:rPr>
              <a:t>为这个工作所做的准备</a:t>
            </a:r>
          </a:p>
        </p:txBody>
      </p:sp>
      <p:cxnSp>
        <p:nvCxnSpPr>
          <p:cNvPr id="25" name="直接连接符 24"/>
          <p:cNvCxnSpPr/>
          <p:nvPr/>
        </p:nvCxnSpPr>
        <p:spPr>
          <a:xfrm>
            <a:off x="2752725" y="1743075"/>
            <a:ext cx="7010400"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26" name="直接连接符 25"/>
          <p:cNvCxnSpPr/>
          <p:nvPr/>
        </p:nvCxnSpPr>
        <p:spPr>
          <a:xfrm>
            <a:off x="2752725"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652448"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8127033"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9763125"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6132512" y="1447800"/>
            <a:ext cx="0" cy="295275"/>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1" name="矩形 30"/>
          <p:cNvSpPr/>
          <p:nvPr/>
        </p:nvSpPr>
        <p:spPr>
          <a:xfrm>
            <a:off x="5697610"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个性特征</a:t>
            </a:r>
          </a:p>
        </p:txBody>
      </p:sp>
      <p:cxnSp>
        <p:nvCxnSpPr>
          <p:cNvPr id="32" name="直接连接符 31"/>
          <p:cNvCxnSpPr/>
          <p:nvPr/>
        </p:nvCxnSpPr>
        <p:spPr>
          <a:xfrm>
            <a:off x="6367932"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085315791"/>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nvSpPr>
        <p:spPr>
          <a:xfrm>
            <a:off x="1793875" y="3033378"/>
            <a:ext cx="867727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“你说的每句话我都听得懂，但我不知道你在讲什么”</a:t>
            </a:r>
            <a:endParaRPr kumimoji="0" lang="en-US" altLang="zh-CN"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endParaRPr>
          </a:p>
        </p:txBody>
      </p:sp>
    </p:spTree>
    <p:custDataLst>
      <p:tags r:id="rId1"/>
    </p:custDataLst>
    <p:extLst>
      <p:ext uri="{BB962C8B-B14F-4D97-AF65-F5344CB8AC3E}">
        <p14:creationId xmlns:p14="http://schemas.microsoft.com/office/powerpoint/2010/main" val="719751288"/>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p:nvSpPr>
        <p:spPr>
          <a:xfrm>
            <a:off x="4950619" y="962025"/>
            <a:ext cx="2363787"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应聘这个岗位的优势</a:t>
            </a:r>
          </a:p>
        </p:txBody>
      </p:sp>
      <p:sp>
        <p:nvSpPr>
          <p:cNvPr id="6" name="矩形 5"/>
          <p:cNvSpPr/>
          <p:nvPr/>
        </p:nvSpPr>
        <p:spPr>
          <a:xfrm>
            <a:off x="2118123" y="2095499"/>
            <a:ext cx="1276350"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学业</a:t>
            </a:r>
          </a:p>
        </p:txBody>
      </p:sp>
      <p:sp>
        <p:nvSpPr>
          <p:cNvPr id="7" name="矩形 6"/>
          <p:cNvSpPr/>
          <p:nvPr/>
        </p:nvSpPr>
        <p:spPr>
          <a:xfrm>
            <a:off x="3979745"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工作经历</a:t>
            </a:r>
          </a:p>
        </p:txBody>
      </p:sp>
      <p:sp>
        <p:nvSpPr>
          <p:cNvPr id="8" name="矩形 7"/>
          <p:cNvSpPr/>
          <p:nvPr/>
        </p:nvSpPr>
        <p:spPr>
          <a:xfrm>
            <a:off x="7456711"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特殊能力</a:t>
            </a:r>
          </a:p>
        </p:txBody>
      </p:sp>
      <p:sp>
        <p:nvSpPr>
          <p:cNvPr id="11" name="矩形 10"/>
          <p:cNvSpPr/>
          <p:nvPr/>
        </p:nvSpPr>
        <p:spPr>
          <a:xfrm>
            <a:off x="9100740"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solidFill>
                  <a:schemeClr val="tx1">
                    <a:lumMod val="65000"/>
                    <a:lumOff val="35000"/>
                  </a:schemeClr>
                </a:solidFill>
                <a:latin typeface="思源黑体 CN Medium" panose="020B0600000000000000" pitchFamily="34" charset="-122"/>
                <a:ea typeface="思源黑体 CN Medium" panose="020B0600000000000000" pitchFamily="34" charset="-122"/>
              </a:rPr>
              <a:t>为这个工作所做的准备</a:t>
            </a:r>
          </a:p>
        </p:txBody>
      </p:sp>
      <p:cxnSp>
        <p:nvCxnSpPr>
          <p:cNvPr id="5" name="直接连接符 4"/>
          <p:cNvCxnSpPr/>
          <p:nvPr/>
        </p:nvCxnSpPr>
        <p:spPr>
          <a:xfrm>
            <a:off x="2752725" y="1743075"/>
            <a:ext cx="7010400"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13" name="直接连接符 12"/>
          <p:cNvCxnSpPr/>
          <p:nvPr/>
        </p:nvCxnSpPr>
        <p:spPr>
          <a:xfrm>
            <a:off x="2752725"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4652448"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8127033"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9763125"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32512" y="1447800"/>
            <a:ext cx="0" cy="295275"/>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2012317"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名校毕业</a:t>
            </a:r>
          </a:p>
        </p:txBody>
      </p:sp>
      <p:sp>
        <p:nvSpPr>
          <p:cNvPr id="19" name="矩形 18"/>
          <p:cNvSpPr/>
          <p:nvPr/>
        </p:nvSpPr>
        <p:spPr>
          <a:xfrm>
            <a:off x="2527650"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专业对口</a:t>
            </a:r>
          </a:p>
        </p:txBody>
      </p:sp>
      <p:sp>
        <p:nvSpPr>
          <p:cNvPr id="20" name="矩形 19"/>
          <p:cNvSpPr/>
          <p:nvPr/>
        </p:nvSpPr>
        <p:spPr>
          <a:xfrm>
            <a:off x="3042983"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成绩优秀</a:t>
            </a:r>
          </a:p>
        </p:txBody>
      </p:sp>
      <p:cxnSp>
        <p:nvCxnSpPr>
          <p:cNvPr id="21" name="直接连接符 20"/>
          <p:cNvCxnSpPr/>
          <p:nvPr/>
        </p:nvCxnSpPr>
        <p:spPr>
          <a:xfrm>
            <a:off x="1682974" y="2925831"/>
            <a:ext cx="1557183"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22" name="直接连接符 21"/>
          <p:cNvCxnSpPr/>
          <p:nvPr/>
        </p:nvCxnSpPr>
        <p:spPr>
          <a:xfrm>
            <a:off x="2752311" y="2581273"/>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2118123"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2752311"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3239329" y="2935774"/>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6" name="矩形 25"/>
          <p:cNvSpPr/>
          <p:nvPr/>
        </p:nvSpPr>
        <p:spPr>
          <a:xfrm>
            <a:off x="5697610" y="2095498"/>
            <a:ext cx="1345406" cy="485775"/>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lumMod val="65000"/>
                    <a:lumOff val="35000"/>
                  </a:schemeClr>
                </a:solidFill>
                <a:latin typeface="思源黑体 CN Medium" panose="020B0600000000000000" pitchFamily="34" charset="-122"/>
                <a:ea typeface="思源黑体 CN Medium" panose="020B0600000000000000" pitchFamily="34" charset="-122"/>
              </a:rPr>
              <a:t>个性特征</a:t>
            </a:r>
          </a:p>
        </p:txBody>
      </p:sp>
      <p:cxnSp>
        <p:nvCxnSpPr>
          <p:cNvPr id="27" name="直接连接符 26"/>
          <p:cNvCxnSpPr/>
          <p:nvPr/>
        </p:nvCxnSpPr>
        <p:spPr>
          <a:xfrm>
            <a:off x="6367932" y="1743075"/>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3900075"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经验丰富</a:t>
            </a:r>
          </a:p>
        </p:txBody>
      </p:sp>
      <p:sp>
        <p:nvSpPr>
          <p:cNvPr id="29" name="矩形 28"/>
          <p:cNvSpPr/>
          <p:nvPr/>
        </p:nvSpPr>
        <p:spPr>
          <a:xfrm>
            <a:off x="4465103" y="3288196"/>
            <a:ext cx="351490" cy="1919907"/>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经验与岗位匹配</a:t>
            </a:r>
          </a:p>
        </p:txBody>
      </p:sp>
      <p:sp>
        <p:nvSpPr>
          <p:cNvPr id="30" name="矩形 29"/>
          <p:cNvSpPr/>
          <p:nvPr/>
        </p:nvSpPr>
        <p:spPr>
          <a:xfrm>
            <a:off x="4970497"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绩效优秀</a:t>
            </a:r>
          </a:p>
        </p:txBody>
      </p:sp>
      <p:cxnSp>
        <p:nvCxnSpPr>
          <p:cNvPr id="31" name="直接连接符 30"/>
          <p:cNvCxnSpPr/>
          <p:nvPr/>
        </p:nvCxnSpPr>
        <p:spPr>
          <a:xfrm>
            <a:off x="4025759" y="2925831"/>
            <a:ext cx="1122034"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32" name="直接连接符 31"/>
          <p:cNvCxnSpPr/>
          <p:nvPr/>
        </p:nvCxnSpPr>
        <p:spPr>
          <a:xfrm>
            <a:off x="4659947" y="2581273"/>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4025759"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4659947"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5146965" y="2935774"/>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7" name="矩形 36"/>
          <p:cNvSpPr/>
          <p:nvPr/>
        </p:nvSpPr>
        <p:spPr>
          <a:xfrm>
            <a:off x="6212844" y="3288196"/>
            <a:ext cx="351490" cy="1919907"/>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性格与岗位匹配</a:t>
            </a:r>
          </a:p>
        </p:txBody>
      </p:sp>
      <p:cxnSp>
        <p:nvCxnSpPr>
          <p:cNvPr id="40" name="直接连接符 39"/>
          <p:cNvCxnSpPr/>
          <p:nvPr/>
        </p:nvCxnSpPr>
        <p:spPr>
          <a:xfrm>
            <a:off x="6367932" y="2581273"/>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6367932"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4" name="矩形 43"/>
          <p:cNvSpPr/>
          <p:nvPr/>
        </p:nvSpPr>
        <p:spPr>
          <a:xfrm>
            <a:off x="7327405"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自带资源</a:t>
            </a:r>
          </a:p>
        </p:txBody>
      </p:sp>
      <p:sp>
        <p:nvSpPr>
          <p:cNvPr id="45" name="矩形 44"/>
          <p:cNvSpPr/>
          <p:nvPr/>
        </p:nvSpPr>
        <p:spPr>
          <a:xfrm>
            <a:off x="7932189"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专业外延</a:t>
            </a:r>
          </a:p>
        </p:txBody>
      </p:sp>
      <p:sp>
        <p:nvSpPr>
          <p:cNvPr id="46" name="矩形 45"/>
          <p:cNvSpPr/>
          <p:nvPr/>
        </p:nvSpPr>
        <p:spPr>
          <a:xfrm>
            <a:off x="8447522" y="3288197"/>
            <a:ext cx="351490" cy="243674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公司需要的其他能力</a:t>
            </a:r>
          </a:p>
        </p:txBody>
      </p:sp>
      <p:cxnSp>
        <p:nvCxnSpPr>
          <p:cNvPr id="47" name="直接连接符 46"/>
          <p:cNvCxnSpPr/>
          <p:nvPr/>
        </p:nvCxnSpPr>
        <p:spPr>
          <a:xfrm>
            <a:off x="7492845" y="2925831"/>
            <a:ext cx="1122034"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48" name="直接连接符 47"/>
          <p:cNvCxnSpPr/>
          <p:nvPr/>
        </p:nvCxnSpPr>
        <p:spPr>
          <a:xfrm>
            <a:off x="8127033" y="2581273"/>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7492845"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8127033"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8614051" y="2935774"/>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2" name="矩形 51"/>
          <p:cNvSpPr/>
          <p:nvPr/>
        </p:nvSpPr>
        <p:spPr>
          <a:xfrm>
            <a:off x="1486263" y="3278254"/>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学历合适</a:t>
            </a:r>
          </a:p>
        </p:txBody>
      </p:sp>
      <p:cxnSp>
        <p:nvCxnSpPr>
          <p:cNvPr id="53" name="直接连接符 52"/>
          <p:cNvCxnSpPr/>
          <p:nvPr/>
        </p:nvCxnSpPr>
        <p:spPr>
          <a:xfrm>
            <a:off x="1682974" y="2935773"/>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4" name="矩形 53"/>
          <p:cNvSpPr/>
          <p:nvPr/>
        </p:nvSpPr>
        <p:spPr>
          <a:xfrm>
            <a:off x="9051045"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调研</a:t>
            </a:r>
          </a:p>
        </p:txBody>
      </p:sp>
      <p:sp>
        <p:nvSpPr>
          <p:cNvPr id="55" name="矩形 54"/>
          <p:cNvSpPr/>
          <p:nvPr/>
        </p:nvSpPr>
        <p:spPr>
          <a:xfrm>
            <a:off x="9596195" y="3288196"/>
            <a:ext cx="351490" cy="1741003"/>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领域知识储备</a:t>
            </a:r>
          </a:p>
        </p:txBody>
      </p:sp>
      <p:sp>
        <p:nvSpPr>
          <p:cNvPr id="56" name="矩形 55"/>
          <p:cNvSpPr/>
          <p:nvPr/>
        </p:nvSpPr>
        <p:spPr>
          <a:xfrm>
            <a:off x="10220857" y="3288197"/>
            <a:ext cx="351490" cy="1323562"/>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lumMod val="65000"/>
                    <a:lumOff val="35000"/>
                  </a:schemeClr>
                </a:solidFill>
                <a:latin typeface="思源黑体 CN Light" panose="020B0300000000000000" pitchFamily="34" charset="-122"/>
                <a:ea typeface="思源黑体 CN Light" panose="020B0300000000000000" pitchFamily="34" charset="-122"/>
              </a:rPr>
              <a:t>其他准备</a:t>
            </a:r>
            <a:endParaRPr lang="en-US" altLang="zh-CN" sz="1600" dirty="0">
              <a:solidFill>
                <a:schemeClr val="tx1">
                  <a:lumMod val="65000"/>
                  <a:lumOff val="35000"/>
                </a:schemeClr>
              </a:solidFill>
              <a:latin typeface="思源黑体 CN Light" panose="020B0300000000000000" pitchFamily="34" charset="-122"/>
              <a:ea typeface="思源黑体 CN Light" panose="020B0300000000000000" pitchFamily="34" charset="-122"/>
            </a:endParaRPr>
          </a:p>
        </p:txBody>
      </p:sp>
      <p:cxnSp>
        <p:nvCxnSpPr>
          <p:cNvPr id="57" name="直接连接符 56"/>
          <p:cNvCxnSpPr/>
          <p:nvPr/>
        </p:nvCxnSpPr>
        <p:spPr>
          <a:xfrm>
            <a:off x="9216485" y="2925831"/>
            <a:ext cx="1171729"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58" name="直接连接符 57"/>
          <p:cNvCxnSpPr/>
          <p:nvPr/>
        </p:nvCxnSpPr>
        <p:spPr>
          <a:xfrm>
            <a:off x="9791039" y="2581273"/>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9216485"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9791039" y="2925831"/>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10387386" y="2935774"/>
            <a:ext cx="0" cy="35242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40369541"/>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文本框 2"/>
          <p:cNvSpPr txBox="1"/>
          <p:nvPr/>
        </p:nvSpPr>
        <p:spPr>
          <a:xfrm>
            <a:off x="3658214" y="1156434"/>
            <a:ext cx="6357327" cy="507831"/>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同事的孩子上高中，学习成绩不好，应该如何提高？</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4" name="文本框 3"/>
          <p:cNvSpPr txBox="1"/>
          <p:nvPr/>
        </p:nvSpPr>
        <p:spPr>
          <a:xfrm>
            <a:off x="3658214" y="1782599"/>
            <a:ext cx="6357327"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怎样系统地提升某 产品的竞争力？</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5" name="文本框 4"/>
          <p:cNvSpPr txBox="1"/>
          <p:nvPr/>
        </p:nvSpPr>
        <p:spPr>
          <a:xfrm>
            <a:off x="3658214" y="2458460"/>
            <a:ext cx="6357327"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我应当如何减肥？</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6" name="文本框 5"/>
          <p:cNvSpPr txBox="1"/>
          <p:nvPr/>
        </p:nvSpPr>
        <p:spPr>
          <a:xfrm>
            <a:off x="3658213" y="3134321"/>
            <a:ext cx="6357327"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面对贸易战，中国应当采取怎样的战略？</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7" name="文本框 6"/>
          <p:cNvSpPr txBox="1"/>
          <p:nvPr/>
        </p:nvSpPr>
        <p:spPr>
          <a:xfrm>
            <a:off x="3658213" y="3830727"/>
            <a:ext cx="6357327"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精益管理在传统企业中如何运作？</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8" name="文本框 7"/>
          <p:cNvSpPr txBox="1"/>
          <p:nvPr/>
        </p:nvSpPr>
        <p:spPr>
          <a:xfrm>
            <a:off x="3658212" y="4527133"/>
            <a:ext cx="6357327"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怎样提高某产品的销售额？</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
        <p:nvSpPr>
          <p:cNvPr id="9" name="文本框 8"/>
          <p:cNvSpPr txBox="1"/>
          <p:nvPr/>
        </p:nvSpPr>
        <p:spPr>
          <a:xfrm>
            <a:off x="3658212" y="5244063"/>
            <a:ext cx="6357327" cy="458780"/>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年度总结该说些什么？</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Tree>
    <p:custDataLst>
      <p:tags r:id="rId1"/>
    </p:custDataLst>
    <p:extLst>
      <p:ext uri="{BB962C8B-B14F-4D97-AF65-F5344CB8AC3E}">
        <p14:creationId xmlns:p14="http://schemas.microsoft.com/office/powerpoint/2010/main" val="1596693045"/>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文本框 2"/>
          <p:cNvSpPr txBox="1"/>
          <p:nvPr/>
        </p:nvSpPr>
        <p:spPr>
          <a:xfrm>
            <a:off x="213553" y="264501"/>
            <a:ext cx="1108351" cy="461665"/>
          </a:xfrm>
          <a:prstGeom prst="rect">
            <a:avLst/>
          </a:prstGeom>
          <a:noFill/>
        </p:spPr>
        <p:txBody>
          <a:bodyPr wrap="square" rtlCol="0">
            <a:spAutoFit/>
          </a:bodyPr>
          <a:lstStyle/>
          <a:p>
            <a:pPr algn="ctr"/>
            <a:r>
              <a:rPr lang="zh-CN" altLang="en-US" sz="24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小结</a:t>
            </a:r>
            <a:endParaRPr lang="en-US" altLang="zh-CN" sz="24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4" name="文本框 3"/>
          <p:cNvSpPr txBox="1"/>
          <p:nvPr/>
        </p:nvSpPr>
        <p:spPr>
          <a:xfrm>
            <a:off x="3440866" y="2465914"/>
            <a:ext cx="5383293" cy="1338828"/>
          </a:xfrm>
          <a:prstGeom prst="rect">
            <a:avLst/>
          </a:prstGeom>
          <a:noFill/>
        </p:spPr>
        <p:txBody>
          <a:bodyPr wrap="square" rtlCol="0">
            <a:spAutoFit/>
          </a:bodyPr>
          <a:lstStyle/>
          <a:p>
            <a:pPr>
              <a:lnSpc>
                <a:spcPct val="150000"/>
              </a:lnSpc>
            </a:pP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建立金字塔的步骤：</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dirty="0">
                <a:solidFill>
                  <a:schemeClr val="tx1">
                    <a:lumMod val="65000"/>
                    <a:lumOff val="35000"/>
                  </a:schemeClr>
                </a:solidFill>
                <a:latin typeface="华文中宋" panose="02010600040101010101" pitchFamily="2" charset="-122"/>
                <a:ea typeface="华文中宋" panose="02010600040101010101" pitchFamily="2" charset="-122"/>
              </a:rPr>
              <a:t>1</a:t>
            </a: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，从结论出发，自上而下地建立金字塔</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dirty="0">
                <a:solidFill>
                  <a:schemeClr val="tx1">
                    <a:lumMod val="65000"/>
                    <a:lumOff val="35000"/>
                  </a:schemeClr>
                </a:solidFill>
                <a:latin typeface="华文中宋" panose="02010600040101010101" pitchFamily="2" charset="-122"/>
                <a:ea typeface="华文中宋" panose="02010600040101010101" pitchFamily="2" charset="-122"/>
              </a:rPr>
              <a:t>2</a:t>
            </a:r>
            <a:r>
              <a:rPr lang="zh-CN" altLang="en-US" dirty="0">
                <a:solidFill>
                  <a:schemeClr val="tx1">
                    <a:lumMod val="65000"/>
                    <a:lumOff val="35000"/>
                  </a:schemeClr>
                </a:solidFill>
                <a:latin typeface="华文中宋" panose="02010600040101010101" pitchFamily="2" charset="-122"/>
                <a:ea typeface="华文中宋" panose="02010600040101010101" pitchFamily="2" charset="-122"/>
              </a:rPr>
              <a:t>，每个层级的内容必须“相互独立，完全穷尽”</a:t>
            </a:r>
            <a:endParaRPr lang="en-US" altLang="zh-CN" dirty="0">
              <a:solidFill>
                <a:schemeClr val="tx1">
                  <a:lumMod val="65000"/>
                  <a:lumOff val="35000"/>
                </a:schemeClr>
              </a:solidFill>
              <a:latin typeface="华文中宋" panose="02010600040101010101" pitchFamily="2" charset="-122"/>
              <a:ea typeface="华文中宋" panose="02010600040101010101" pitchFamily="2" charset="-122"/>
            </a:endParaRPr>
          </a:p>
        </p:txBody>
      </p:sp>
    </p:spTree>
    <p:custDataLst>
      <p:tags r:id="rId1"/>
    </p:custDataLst>
    <p:extLst>
      <p:ext uri="{BB962C8B-B14F-4D97-AF65-F5344CB8AC3E}">
        <p14:creationId xmlns:p14="http://schemas.microsoft.com/office/powerpoint/2010/main" val="2217971482"/>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矩形 8"/>
          <p:cNvSpPr/>
          <p:nvPr/>
        </p:nvSpPr>
        <p:spPr>
          <a:xfrm>
            <a:off x="3223487" y="1535641"/>
            <a:ext cx="5745026" cy="3367268"/>
          </a:xfrm>
          <a:prstGeom prst="rect">
            <a:avLst/>
          </a:prstGeom>
        </p:spPr>
        <p:txBody>
          <a:bodyPr wrap="square">
            <a:spAutoFit/>
          </a:bodyPr>
          <a:lstStyle/>
          <a:p>
            <a:pPr lvl="0">
              <a:lnSpc>
                <a:spcPct val="150000"/>
              </a:lnSpc>
            </a:pP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当美国的军事人员在立场严重的局势时，他们习惯于在他们的指令的头上写上‘全面战略概念’字样。这种做法是明智的，因为它能使思想明朗化。那么，什么是我们为今天所应题写的全面战略概念呢？它不应该低于在一切地方的所有男女的所有家庭的安全和幸福以及自由和进步。为了使这些无数的家庭得到安全，必须保护他们，使他们不受两个可怕的掠夺者</a:t>
            </a: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战争和暴政</a:t>
            </a:r>
            <a:r>
              <a:rPr lang="en-US" altLang="zh-CN" dirty="0">
                <a:solidFill>
                  <a:prstClr val="black">
                    <a:lumMod val="65000"/>
                    <a:lumOff val="35000"/>
                  </a:prstClr>
                </a:solidFill>
                <a:latin typeface="华文中宋" panose="02010600040101010101" pitchFamily="2" charset="-122"/>
                <a:ea typeface="华文中宋" panose="02010600040101010101" pitchFamily="2" charset="-122"/>
              </a:rPr>
              <a:t>——</a:t>
            </a:r>
            <a:r>
              <a:rPr lang="zh-CN" altLang="en-US" dirty="0">
                <a:solidFill>
                  <a:prstClr val="black">
                    <a:lumMod val="65000"/>
                    <a:lumOff val="35000"/>
                  </a:prstClr>
                </a:solidFill>
                <a:latin typeface="华文中宋" panose="02010600040101010101" pitchFamily="2" charset="-122"/>
                <a:ea typeface="华文中宋" panose="02010600040101010101" pitchFamily="2" charset="-122"/>
              </a:rPr>
              <a:t>的侵犯。</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5" name="矩形 4">
            <a:extLst>
              <a:ext uri="{FF2B5EF4-FFF2-40B4-BE49-F238E27FC236}">
                <a16:creationId xmlns:a16="http://schemas.microsoft.com/office/drawing/2014/main" id="{504C9548-9347-46D1-934D-5EF78D4AEAA0}"/>
              </a:ext>
            </a:extLst>
          </p:cNvPr>
          <p:cNvSpPr/>
          <p:nvPr/>
        </p:nvSpPr>
        <p:spPr>
          <a:xfrm>
            <a:off x="7342482" y="5092969"/>
            <a:ext cx="1969298" cy="458780"/>
          </a:xfrm>
          <a:prstGeom prst="rect">
            <a:avLst/>
          </a:prstGeom>
        </p:spPr>
        <p:txBody>
          <a:bodyPr wrap="square">
            <a:spAutoFit/>
          </a:bodyPr>
          <a:lstStyle/>
          <a:p>
            <a:pPr lvl="0">
              <a:lnSpc>
                <a:spcPct val="150000"/>
              </a:lnSpc>
            </a:pP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 </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铁幕演说</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custDataLst>
      <p:tags r:id="rId1"/>
    </p:custDataLst>
    <p:extLst>
      <p:ext uri="{BB962C8B-B14F-4D97-AF65-F5344CB8AC3E}">
        <p14:creationId xmlns:p14="http://schemas.microsoft.com/office/powerpoint/2010/main" val="1651641664"/>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B649496-DE79-41A0-9BA1-6266D89F4552}"/>
              </a:ext>
            </a:extLst>
          </p:cNvPr>
          <p:cNvSpPr/>
          <p:nvPr/>
        </p:nvSpPr>
        <p:spPr>
          <a:xfrm>
            <a:off x="3223487" y="2122870"/>
            <a:ext cx="5745026" cy="2120773"/>
          </a:xfrm>
          <a:prstGeom prst="rect">
            <a:avLst/>
          </a:prstGeom>
        </p:spPr>
        <p:txBody>
          <a:bodyPr wrap="square">
            <a:spAutoFit/>
          </a:bodyPr>
          <a:lstStyle/>
          <a:p>
            <a:pPr lvl="0">
              <a:lnSpc>
                <a:spcPct val="150000"/>
              </a:lnSpc>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“全面战略概念”是美国在面临严重局势时的措辞，那么，我们现在的全面战略概念是什么呢？</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lvl="0">
              <a:lnSpc>
                <a:spcPct val="150000"/>
              </a:lnSpc>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当今的全面战略概念，就是世界全部人民的安全与幸福、自由和进步，并使人民不受战争与暴政这两个掠夺者的侵犯。</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custDataLst>
      <p:tags r:id="rId1"/>
    </p:custDataLst>
    <p:extLst>
      <p:ext uri="{BB962C8B-B14F-4D97-AF65-F5344CB8AC3E}">
        <p14:creationId xmlns:p14="http://schemas.microsoft.com/office/powerpoint/2010/main" val="1198848718"/>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nvSpPr>
        <p:spPr>
          <a:xfrm>
            <a:off x="1793875" y="3033378"/>
            <a:ext cx="867727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结构化思维不会让你更聪明，但会让你看上去更聪明</a:t>
            </a:r>
            <a:endParaRPr kumimoji="0" lang="en-US" altLang="zh-CN"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endParaRPr>
          </a:p>
        </p:txBody>
      </p:sp>
    </p:spTree>
    <p:custDataLst>
      <p:tags r:id="rId1"/>
    </p:custDataLst>
    <p:extLst>
      <p:ext uri="{BB962C8B-B14F-4D97-AF65-F5344CB8AC3E}">
        <p14:creationId xmlns:p14="http://schemas.microsoft.com/office/powerpoint/2010/main" val="1816467653"/>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nvSpPr>
        <p:spPr>
          <a:xfrm>
            <a:off x="1793875" y="3033378"/>
            <a:ext cx="867727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如何追到女神？</a:t>
            </a:r>
            <a:endParaRPr kumimoji="0" lang="en-US" altLang="zh-CN"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endParaRPr>
          </a:p>
        </p:txBody>
      </p:sp>
    </p:spTree>
    <p:custDataLst>
      <p:tags r:id="rId1"/>
    </p:custDataLst>
    <p:extLst>
      <p:ext uri="{BB962C8B-B14F-4D97-AF65-F5344CB8AC3E}">
        <p14:creationId xmlns:p14="http://schemas.microsoft.com/office/powerpoint/2010/main" val="3525944983"/>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矩形 3"/>
          <p:cNvSpPr/>
          <p:nvPr/>
        </p:nvSpPr>
        <p:spPr>
          <a:xfrm>
            <a:off x="2271521" y="889843"/>
            <a:ext cx="1800493" cy="4662815"/>
          </a:xfrm>
          <a:prstGeom prst="rect">
            <a:avLst/>
          </a:prstGeom>
        </p:spPr>
        <p:txBody>
          <a:bodyPr wrap="non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请女神吃牛排</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送花</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送礼物</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表示关心</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减肥</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健身</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陪女神过生日</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约女神看电影</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炫富</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赚钱</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研究女神的兴趣</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打扮自己</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小惊喜</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9" name="矩形 8"/>
          <p:cNvSpPr/>
          <p:nvPr/>
        </p:nvSpPr>
        <p:spPr>
          <a:xfrm>
            <a:off x="5232266" y="889843"/>
            <a:ext cx="1800493" cy="4662815"/>
          </a:xfrm>
          <a:prstGeom prst="rect">
            <a:avLst/>
          </a:prstGeom>
        </p:spPr>
        <p:txBody>
          <a:bodyPr wrap="non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给女神买包</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讨好女神的父母</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讨好女神的朋友</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陪女神逛街</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给女神买衣服</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夸女神好看</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夸女神聪明</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带女神去旅游</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送女神回家</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送数码产品</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带女神去演唱会</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
        <p:nvSpPr>
          <p:cNvPr id="10" name="矩形 9"/>
          <p:cNvSpPr/>
          <p:nvPr/>
        </p:nvSpPr>
        <p:spPr>
          <a:xfrm>
            <a:off x="8193011" y="889843"/>
            <a:ext cx="1800493" cy="4662815"/>
          </a:xfrm>
          <a:prstGeom prst="rect">
            <a:avLst/>
          </a:prstGeom>
        </p:spPr>
        <p:txBody>
          <a:bodyPr wrap="non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带女神去游乐场</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喝咖啡</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研究穿搭</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祛痘</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换发型</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送香水</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给女神充话费</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送夜宵</a:t>
            </a:r>
            <a:r>
              <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a:t>
            </a: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早餐</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买零食</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每天说晚安</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rPr>
              <a:t>展示自己优点</a:t>
            </a:r>
            <a:endParaRPr kumimoji="0" lang="en-US" altLang="zh-CN" sz="1800" b="0" i="0" u="none" strike="noStrike" kern="1200" cap="none" spc="0" normalizeH="0" baseline="0" noProof="0" dirty="0">
              <a:ln>
                <a:noFill/>
              </a:ln>
              <a:solidFill>
                <a:prstClr val="black">
                  <a:lumMod val="65000"/>
                  <a:lumOff val="35000"/>
                </a:prstClr>
              </a:solidFill>
              <a:effectLst/>
              <a:uLnTx/>
              <a:uFillTx/>
              <a:latin typeface="华文中宋" panose="02010600040101010101" pitchFamily="2" charset="-122"/>
              <a:ea typeface="华文中宋" panose="02010600040101010101" pitchFamily="2" charset="-122"/>
              <a:cs typeface="+mn-cs"/>
            </a:endParaRPr>
          </a:p>
        </p:txBody>
      </p:sp>
    </p:spTree>
    <p:custDataLst>
      <p:tags r:id="rId1"/>
    </p:custDataLst>
    <p:extLst>
      <p:ext uri="{BB962C8B-B14F-4D97-AF65-F5344CB8AC3E}">
        <p14:creationId xmlns:p14="http://schemas.microsoft.com/office/powerpoint/2010/main" val="2598093689"/>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1" name="图片 10"/>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622064" y="0"/>
            <a:ext cx="5938221" cy="6858000"/>
          </a:xfrm>
          <a:prstGeom prst="rect">
            <a:avLst/>
          </a:prstGeom>
        </p:spPr>
      </p:pic>
    </p:spTree>
    <p:custDataLst>
      <p:tags r:id="rId1"/>
    </p:custDataLst>
    <p:extLst>
      <p:ext uri="{BB962C8B-B14F-4D97-AF65-F5344CB8AC3E}">
        <p14:creationId xmlns:p14="http://schemas.microsoft.com/office/powerpoint/2010/main" val="2401078797"/>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文本框 6"/>
          <p:cNvSpPr txBox="1"/>
          <p:nvPr/>
        </p:nvSpPr>
        <p:spPr>
          <a:xfrm>
            <a:off x="4697496" y="3065462"/>
            <a:ext cx="247332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rPr>
              <a:t>金字塔原理</a:t>
            </a:r>
            <a:endParaRPr kumimoji="0" lang="en-US" altLang="zh-CN" sz="2400" b="0" i="0" u="none" strike="noStrike" kern="1200" cap="none" spc="0" normalizeH="0" baseline="0" noProof="0" dirty="0">
              <a:ln>
                <a:noFill/>
              </a:ln>
              <a:solidFill>
                <a:prstClr val="black">
                  <a:lumMod val="65000"/>
                  <a:lumOff val="35000"/>
                </a:prstClr>
              </a:solidFill>
              <a:effectLst/>
              <a:uLnTx/>
              <a:uFillTx/>
              <a:latin typeface="思源黑体 CN Normal" panose="020B0400000000000000" pitchFamily="34" charset="-122"/>
              <a:ea typeface="思源黑体 CN Normal" panose="020B0400000000000000" pitchFamily="34" charset="-122"/>
              <a:cs typeface="+mn-cs"/>
            </a:endParaRPr>
          </a:p>
        </p:txBody>
      </p:sp>
    </p:spTree>
    <p:custDataLst>
      <p:tags r:id="rId1"/>
    </p:custDataLst>
    <p:extLst>
      <p:ext uri="{BB962C8B-B14F-4D97-AF65-F5344CB8AC3E}">
        <p14:creationId xmlns:p14="http://schemas.microsoft.com/office/powerpoint/2010/main" val="2705332996"/>
      </p:ext>
    </p:extLst>
  </p:cSld>
  <p:clrMapOvr>
    <a:masterClrMapping/>
  </p:clrMapOvr>
  <mc:AlternateContent xmlns:mc="http://schemas.openxmlformats.org/markup-compatibility/2006" xmlns:p14="http://schemas.microsoft.com/office/powerpoint/2010/main">
    <mc:Choice Requires="p14">
      <p:transition spd="slow" p14:dur="2000" advTm="47419"/>
    </mc:Choice>
    <mc:Fallback xmlns="">
      <p:transition spd="slow" advTm="47419"/>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7"/>
</p:tagLst>
</file>

<file path=ppt/tags/tag10.xml><?xml version="1.0" encoding="utf-8"?>
<p:tagLst xmlns:a="http://schemas.openxmlformats.org/drawingml/2006/main" xmlns:r="http://schemas.openxmlformats.org/officeDocument/2006/relationships" xmlns:p="http://schemas.openxmlformats.org/presentationml/2006/main">
  <p:tag name="TIMING" val="|1.7"/>
</p:tagLst>
</file>

<file path=ppt/tags/tag11.xml><?xml version="1.0" encoding="utf-8"?>
<p:tagLst xmlns:a="http://schemas.openxmlformats.org/drawingml/2006/main" xmlns:r="http://schemas.openxmlformats.org/officeDocument/2006/relationships" xmlns:p="http://schemas.openxmlformats.org/presentationml/2006/main">
  <p:tag name="TIMING" val="|1.7"/>
</p:tagLst>
</file>

<file path=ppt/tags/tag12.xml><?xml version="1.0" encoding="utf-8"?>
<p:tagLst xmlns:a="http://schemas.openxmlformats.org/drawingml/2006/main" xmlns:r="http://schemas.openxmlformats.org/officeDocument/2006/relationships" xmlns:p="http://schemas.openxmlformats.org/presentationml/2006/main">
  <p:tag name="TIMING" val="|1.7"/>
</p:tagLst>
</file>

<file path=ppt/tags/tag13.xml><?xml version="1.0" encoding="utf-8"?>
<p:tagLst xmlns:a="http://schemas.openxmlformats.org/drawingml/2006/main" xmlns:r="http://schemas.openxmlformats.org/officeDocument/2006/relationships" xmlns:p="http://schemas.openxmlformats.org/presentationml/2006/main">
  <p:tag name="TIMING" val="|1.7"/>
</p:tagLst>
</file>

<file path=ppt/tags/tag14.xml><?xml version="1.0" encoding="utf-8"?>
<p:tagLst xmlns:a="http://schemas.openxmlformats.org/drawingml/2006/main" xmlns:r="http://schemas.openxmlformats.org/officeDocument/2006/relationships" xmlns:p="http://schemas.openxmlformats.org/presentationml/2006/main">
  <p:tag name="TIMING" val="|1.7"/>
</p:tagLst>
</file>

<file path=ppt/tags/tag15.xml><?xml version="1.0" encoding="utf-8"?>
<p:tagLst xmlns:a="http://schemas.openxmlformats.org/drawingml/2006/main" xmlns:r="http://schemas.openxmlformats.org/officeDocument/2006/relationships" xmlns:p="http://schemas.openxmlformats.org/presentationml/2006/main">
  <p:tag name="TIMING" val="|1.7"/>
</p:tagLst>
</file>

<file path=ppt/tags/tag16.xml><?xml version="1.0" encoding="utf-8"?>
<p:tagLst xmlns:a="http://schemas.openxmlformats.org/drawingml/2006/main" xmlns:r="http://schemas.openxmlformats.org/officeDocument/2006/relationships" xmlns:p="http://schemas.openxmlformats.org/presentationml/2006/main">
  <p:tag name="TIMING" val="|1.7"/>
</p:tagLst>
</file>

<file path=ppt/tags/tag17.xml><?xml version="1.0" encoding="utf-8"?>
<p:tagLst xmlns:a="http://schemas.openxmlformats.org/drawingml/2006/main" xmlns:r="http://schemas.openxmlformats.org/officeDocument/2006/relationships" xmlns:p="http://schemas.openxmlformats.org/presentationml/2006/main">
  <p:tag name="TIMING" val="|1.7"/>
</p:tagLst>
</file>

<file path=ppt/tags/tag18.xml><?xml version="1.0" encoding="utf-8"?>
<p:tagLst xmlns:a="http://schemas.openxmlformats.org/drawingml/2006/main" xmlns:r="http://schemas.openxmlformats.org/officeDocument/2006/relationships" xmlns:p="http://schemas.openxmlformats.org/presentationml/2006/main">
  <p:tag name="TIMING" val="|1.7"/>
</p:tagLst>
</file>

<file path=ppt/tags/tag19.xml><?xml version="1.0" encoding="utf-8"?>
<p:tagLst xmlns:a="http://schemas.openxmlformats.org/drawingml/2006/main" xmlns:r="http://schemas.openxmlformats.org/officeDocument/2006/relationships" xmlns:p="http://schemas.openxmlformats.org/presentationml/2006/main">
  <p:tag name="TIMING" val="|1.7"/>
</p:tagLst>
</file>

<file path=ppt/tags/tag2.xml><?xml version="1.0" encoding="utf-8"?>
<p:tagLst xmlns:a="http://schemas.openxmlformats.org/drawingml/2006/main" xmlns:r="http://schemas.openxmlformats.org/officeDocument/2006/relationships" xmlns:p="http://schemas.openxmlformats.org/presentationml/2006/main">
  <p:tag name="TIMING" val="|1.7"/>
</p:tagLst>
</file>

<file path=ppt/tags/tag20.xml><?xml version="1.0" encoding="utf-8"?>
<p:tagLst xmlns:a="http://schemas.openxmlformats.org/drawingml/2006/main" xmlns:r="http://schemas.openxmlformats.org/officeDocument/2006/relationships" xmlns:p="http://schemas.openxmlformats.org/presentationml/2006/main">
  <p:tag name="TIMING" val="|1.7"/>
</p:tagLst>
</file>

<file path=ppt/tags/tag21.xml><?xml version="1.0" encoding="utf-8"?>
<p:tagLst xmlns:a="http://schemas.openxmlformats.org/drawingml/2006/main" xmlns:r="http://schemas.openxmlformats.org/officeDocument/2006/relationships" xmlns:p="http://schemas.openxmlformats.org/presentationml/2006/main">
  <p:tag name="TIMING" val="|1.7"/>
</p:tagLst>
</file>

<file path=ppt/tags/tag3.xml><?xml version="1.0" encoding="utf-8"?>
<p:tagLst xmlns:a="http://schemas.openxmlformats.org/drawingml/2006/main" xmlns:r="http://schemas.openxmlformats.org/officeDocument/2006/relationships" xmlns:p="http://schemas.openxmlformats.org/presentationml/2006/main">
  <p:tag name="TIMING" val="|1.7"/>
</p:tagLst>
</file>

<file path=ppt/tags/tag4.xml><?xml version="1.0" encoding="utf-8"?>
<p:tagLst xmlns:a="http://schemas.openxmlformats.org/drawingml/2006/main" xmlns:r="http://schemas.openxmlformats.org/officeDocument/2006/relationships" xmlns:p="http://schemas.openxmlformats.org/presentationml/2006/main">
  <p:tag name="TIMING" val="|1.7"/>
</p:tagLst>
</file>

<file path=ppt/tags/tag5.xml><?xml version="1.0" encoding="utf-8"?>
<p:tagLst xmlns:a="http://schemas.openxmlformats.org/drawingml/2006/main" xmlns:r="http://schemas.openxmlformats.org/officeDocument/2006/relationships" xmlns:p="http://schemas.openxmlformats.org/presentationml/2006/main">
  <p:tag name="TIMING" val="|1.7"/>
</p:tagLst>
</file>

<file path=ppt/tags/tag6.xml><?xml version="1.0" encoding="utf-8"?>
<p:tagLst xmlns:a="http://schemas.openxmlformats.org/drawingml/2006/main" xmlns:r="http://schemas.openxmlformats.org/officeDocument/2006/relationships" xmlns:p="http://schemas.openxmlformats.org/presentationml/2006/main">
  <p:tag name="TIMING" val="|1.7"/>
</p:tagLst>
</file>

<file path=ppt/tags/tag7.xml><?xml version="1.0" encoding="utf-8"?>
<p:tagLst xmlns:a="http://schemas.openxmlformats.org/drawingml/2006/main" xmlns:r="http://schemas.openxmlformats.org/officeDocument/2006/relationships" xmlns:p="http://schemas.openxmlformats.org/presentationml/2006/main">
  <p:tag name="TIMING" val="|1.7"/>
</p:tagLst>
</file>

<file path=ppt/tags/tag8.xml><?xml version="1.0" encoding="utf-8"?>
<p:tagLst xmlns:a="http://schemas.openxmlformats.org/drawingml/2006/main" xmlns:r="http://schemas.openxmlformats.org/officeDocument/2006/relationships" xmlns:p="http://schemas.openxmlformats.org/presentationml/2006/main">
  <p:tag name="TIMING" val="|1.7"/>
</p:tagLst>
</file>

<file path=ppt/tags/tag9.xml><?xml version="1.0" encoding="utf-8"?>
<p:tagLst xmlns:a="http://schemas.openxmlformats.org/drawingml/2006/main" xmlns:r="http://schemas.openxmlformats.org/officeDocument/2006/relationships" xmlns:p="http://schemas.openxmlformats.org/presentationml/2006/main">
  <p:tag name="TIMING" val="|1.7"/>
</p:tagLst>
</file>

<file path=ppt/theme/theme1.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3125</TotalTime>
  <Words>917</Words>
  <Application>Microsoft Office PowerPoint</Application>
  <PresentationFormat>宽屏</PresentationFormat>
  <Paragraphs>207</Paragraphs>
  <Slides>22</Slides>
  <Notes>21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22</vt:i4>
      </vt:variant>
    </vt:vector>
  </HeadingPairs>
  <TitlesOfParts>
    <vt:vector size="34" baseType="lpstr">
      <vt:lpstr>★日文毛笔行书</vt:lpstr>
      <vt:lpstr>华文中宋</vt:lpstr>
      <vt:lpstr>思源黑体 CN Light</vt:lpstr>
      <vt:lpstr>思源黑体 CN Medium</vt:lpstr>
      <vt:lpstr>思源黑体 CN Normal</vt:lpstr>
      <vt:lpstr>宋体</vt:lpstr>
      <vt:lpstr>Arial</vt:lpstr>
      <vt:lpstr>Arial</vt:lpstr>
      <vt:lpstr>Calibri</vt:lpstr>
      <vt:lpstr>Calibri Light</vt:lpstr>
      <vt:lpstr>Trebuchet MS</vt:lpstr>
      <vt:lpstr>2_Office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User</dc:creator>
  <cp:lastModifiedBy>Li Notag</cp:lastModifiedBy>
  <cp:revision>103</cp:revision>
  <dcterms:created xsi:type="dcterms:W3CDTF">2018-01-17T18:41:24Z</dcterms:created>
  <dcterms:modified xsi:type="dcterms:W3CDTF">2018-10-09T08:43:01Z</dcterms:modified>
</cp:coreProperties>
</file>