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ppt/tags/tag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1" r:id="rId2"/>
    <p:sldId id="280" r:id="rId3"/>
    <p:sldId id="264" r:id="rId4"/>
    <p:sldId id="268" r:id="rId5"/>
    <p:sldId id="275" r:id="rId6"/>
    <p:sldId id="266" r:id="rId7"/>
    <p:sldId id="267" r:id="rId8"/>
    <p:sldId id="265" r:id="rId9"/>
    <p:sldId id="270" r:id="rId10"/>
    <p:sldId id="279" r:id="rId11"/>
    <p:sldId id="278" r:id="rId12"/>
    <p:sldId id="276" r:id="rId13"/>
    <p:sldId id="277" r:id="rId14"/>
    <p:sldId id="274" r:id="rId1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7C7C7C"/>
    <a:srgbClr val="D9D9D9"/>
    <a:srgbClr val="767171"/>
    <a:srgbClr val="F4B183"/>
    <a:srgbClr val="FFCCCC"/>
    <a:srgbClr val="69E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0" y="156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34A84A-A48E-45F8-94AB-70118EAE2C10}" type="datetimeFigureOut">
              <a:rPr lang="zh-CN" altLang="en-US" smtClean="0"/>
              <a:t>2018/10/9/Tue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FEE9B-D2DC-4B6B-A957-136E33DFF4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205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A94547-B751-47D3-BE12-6646377B9839}" type="slidenum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3194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249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38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7452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43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6694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0242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709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9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4421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863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19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A94547-B751-47D3-BE12-6646377B9839}" type="slidenum">
              <a:rPr lang="zh-CN" altLang="en-US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425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311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23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486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43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71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1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55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53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699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90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724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C2C2D5-F6BA-4AF7-9F24-8056E98ECACA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2018/10/9/Tue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0ECF2-1C7C-4516-B186-97A70F9BDDF6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58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5256517" y="3136612"/>
            <a:ext cx="25240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归纳推理</a:t>
            </a:r>
            <a:endParaRPr lang="en-US" altLang="zh-CN" sz="3200" dirty="0">
              <a:solidFill>
                <a:srgbClr val="F4B183"/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5256516" y="2767280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4B183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思维篇</a:t>
            </a:r>
          </a:p>
        </p:txBody>
      </p:sp>
    </p:spTree>
    <p:extLst>
      <p:ext uri="{BB962C8B-B14F-4D97-AF65-F5344CB8AC3E}">
        <p14:creationId xmlns:p14="http://schemas.microsoft.com/office/powerpoint/2010/main" val="917108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/>
        </p:nvSpPr>
        <p:spPr>
          <a:xfrm>
            <a:off x="3826935" y="2831869"/>
            <a:ext cx="4783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内部：做好安全防范，将暴恐事件扼杀在苗头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外部：加强应急宣传，提升群众应对能力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634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348250" y="2989636"/>
            <a:ext cx="156852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如何追到女神？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26122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文本框 61"/>
          <p:cNvSpPr txBox="1"/>
          <p:nvPr/>
        </p:nvSpPr>
        <p:spPr>
          <a:xfrm>
            <a:off x="4587592" y="3015035"/>
            <a:ext cx="308984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学生会主席需要做哪些工作？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0369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文本框 28"/>
          <p:cNvSpPr txBox="1"/>
          <p:nvPr/>
        </p:nvSpPr>
        <p:spPr>
          <a:xfrm>
            <a:off x="4425351" y="2970220"/>
            <a:ext cx="3717749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共享单车对我们的生活有哪些影响？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7814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13553" y="264501"/>
            <a:ext cx="1108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小结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762599" y="2186515"/>
            <a:ext cx="53832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建立金字塔的步骤：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，从结论出发，自上而下地建立金字塔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，每个层级的内容必须“相互独立，完全穷尽”</a:t>
            </a:r>
            <a:endParaRPr lang="en-US" altLang="zh-CN" dirty="0">
              <a:solidFill>
                <a:schemeClr val="bg1">
                  <a:lumMod val="6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3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，思考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2-3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层的客观、外部、宏观层面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17971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/>
          <p:cNvSpPr/>
          <p:nvPr/>
        </p:nvSpPr>
        <p:spPr>
          <a:xfrm>
            <a:off x="1784079" y="811089"/>
            <a:ext cx="8696868" cy="791458"/>
          </a:xfrm>
          <a:prstGeom prst="rect">
            <a:avLst/>
          </a:prstGeom>
          <a:solidFill>
            <a:schemeClr val="bg1">
              <a:lumMod val="8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784079" y="1808397"/>
            <a:ext cx="8696868" cy="791458"/>
          </a:xfrm>
          <a:prstGeom prst="rect">
            <a:avLst/>
          </a:prstGeom>
          <a:solidFill>
            <a:schemeClr val="bg1">
              <a:lumMod val="8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784079" y="2835074"/>
            <a:ext cx="8696868" cy="791458"/>
          </a:xfrm>
          <a:prstGeom prst="rect">
            <a:avLst/>
          </a:prstGeom>
          <a:solidFill>
            <a:schemeClr val="bg1">
              <a:lumMod val="8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784079" y="3844807"/>
            <a:ext cx="8696868" cy="1827860"/>
          </a:xfrm>
          <a:prstGeom prst="rect">
            <a:avLst/>
          </a:prstGeom>
          <a:solidFill>
            <a:schemeClr val="bg1">
              <a:lumMod val="85000"/>
              <a:alpha val="4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5" name="椭圆 34"/>
          <p:cNvSpPr/>
          <p:nvPr/>
        </p:nvSpPr>
        <p:spPr>
          <a:xfrm>
            <a:off x="5907273" y="1004787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6" name="椭圆 35"/>
          <p:cNvSpPr/>
          <p:nvPr/>
        </p:nvSpPr>
        <p:spPr>
          <a:xfrm>
            <a:off x="4267103" y="1994491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7" name="椭圆 36"/>
          <p:cNvSpPr/>
          <p:nvPr/>
        </p:nvSpPr>
        <p:spPr>
          <a:xfrm>
            <a:off x="7528044" y="1994491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38" name="直接连接符 37"/>
          <p:cNvCxnSpPr/>
          <p:nvPr/>
        </p:nvCxnSpPr>
        <p:spPr>
          <a:xfrm>
            <a:off x="4501223" y="1733758"/>
            <a:ext cx="3260940" cy="0"/>
          </a:xfrm>
          <a:prstGeom prst="line">
            <a:avLst/>
          </a:prstGeom>
          <a:ln w="15875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4501223" y="1726928"/>
            <a:ext cx="0" cy="431308"/>
          </a:xfrm>
          <a:prstGeom prst="line">
            <a:avLst/>
          </a:prstGeom>
          <a:ln w="15875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>
            <a:off x="7762163" y="1726927"/>
            <a:ext cx="0" cy="431308"/>
          </a:xfrm>
          <a:prstGeom prst="line">
            <a:avLst/>
          </a:prstGeom>
          <a:ln w="15875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40"/>
          <p:cNvCxnSpPr/>
          <p:nvPr/>
        </p:nvCxnSpPr>
        <p:spPr>
          <a:xfrm>
            <a:off x="6141393" y="1295903"/>
            <a:ext cx="0" cy="431308"/>
          </a:xfrm>
          <a:prstGeom prst="line">
            <a:avLst/>
          </a:prstGeom>
          <a:ln w="15875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组合 41"/>
          <p:cNvGrpSpPr/>
          <p:nvPr/>
        </p:nvGrpSpPr>
        <p:grpSpPr>
          <a:xfrm>
            <a:off x="3641004" y="2276937"/>
            <a:ext cx="1720438" cy="862334"/>
            <a:chOff x="1276584" y="2740540"/>
            <a:chExt cx="2274336" cy="601433"/>
          </a:xfrm>
        </p:grpSpPr>
        <p:cxnSp>
          <p:nvCxnSpPr>
            <p:cNvPr id="80" name="直接连接符 79"/>
            <p:cNvCxnSpPr/>
            <p:nvPr/>
          </p:nvCxnSpPr>
          <p:spPr>
            <a:xfrm>
              <a:off x="1276584" y="3045921"/>
              <a:ext cx="2274336" cy="0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/>
            <p:cNvCxnSpPr/>
            <p:nvPr/>
          </p:nvCxnSpPr>
          <p:spPr>
            <a:xfrm>
              <a:off x="1276584" y="3041158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直接连接符 81"/>
            <p:cNvCxnSpPr/>
            <p:nvPr/>
          </p:nvCxnSpPr>
          <p:spPr>
            <a:xfrm>
              <a:off x="3550920" y="3041157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直接连接符 82"/>
            <p:cNvCxnSpPr/>
            <p:nvPr/>
          </p:nvCxnSpPr>
          <p:spPr>
            <a:xfrm>
              <a:off x="2420517" y="2740540"/>
              <a:ext cx="0" cy="601432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椭圆 42"/>
          <p:cNvSpPr/>
          <p:nvPr/>
        </p:nvSpPr>
        <p:spPr>
          <a:xfrm>
            <a:off x="3406884" y="3043334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4" name="椭圆 43"/>
          <p:cNvSpPr/>
          <p:nvPr/>
        </p:nvSpPr>
        <p:spPr>
          <a:xfrm>
            <a:off x="4272221" y="3062973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5" name="椭圆 44"/>
          <p:cNvSpPr/>
          <p:nvPr/>
        </p:nvSpPr>
        <p:spPr>
          <a:xfrm>
            <a:off x="5127322" y="3073716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46" name="组合 45"/>
          <p:cNvGrpSpPr/>
          <p:nvPr/>
        </p:nvGrpSpPr>
        <p:grpSpPr>
          <a:xfrm>
            <a:off x="6901944" y="2266192"/>
            <a:ext cx="1720438" cy="862334"/>
            <a:chOff x="1276584" y="2740540"/>
            <a:chExt cx="2274336" cy="601433"/>
          </a:xfrm>
        </p:grpSpPr>
        <p:cxnSp>
          <p:nvCxnSpPr>
            <p:cNvPr id="76" name="直接连接符 75"/>
            <p:cNvCxnSpPr/>
            <p:nvPr/>
          </p:nvCxnSpPr>
          <p:spPr>
            <a:xfrm>
              <a:off x="1276584" y="3045921"/>
              <a:ext cx="2274336" cy="0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直接连接符 76"/>
            <p:cNvCxnSpPr/>
            <p:nvPr/>
          </p:nvCxnSpPr>
          <p:spPr>
            <a:xfrm>
              <a:off x="1276584" y="3041158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接连接符 77"/>
            <p:cNvCxnSpPr/>
            <p:nvPr/>
          </p:nvCxnSpPr>
          <p:spPr>
            <a:xfrm>
              <a:off x="3550920" y="3041157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直接连接符 78"/>
            <p:cNvCxnSpPr/>
            <p:nvPr/>
          </p:nvCxnSpPr>
          <p:spPr>
            <a:xfrm>
              <a:off x="2420517" y="2740540"/>
              <a:ext cx="0" cy="601432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椭圆 46"/>
          <p:cNvSpPr/>
          <p:nvPr/>
        </p:nvSpPr>
        <p:spPr>
          <a:xfrm>
            <a:off x="6667825" y="3032589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8" name="椭圆 47"/>
          <p:cNvSpPr/>
          <p:nvPr/>
        </p:nvSpPr>
        <p:spPr>
          <a:xfrm>
            <a:off x="7533161" y="3052228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9" name="椭圆 48"/>
          <p:cNvSpPr/>
          <p:nvPr/>
        </p:nvSpPr>
        <p:spPr>
          <a:xfrm>
            <a:off x="8388263" y="3062971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50" name="组合 49"/>
          <p:cNvGrpSpPr/>
          <p:nvPr/>
        </p:nvGrpSpPr>
        <p:grpSpPr>
          <a:xfrm>
            <a:off x="2775667" y="3315034"/>
            <a:ext cx="1720438" cy="862334"/>
            <a:chOff x="1276584" y="2740540"/>
            <a:chExt cx="2274336" cy="601433"/>
          </a:xfrm>
        </p:grpSpPr>
        <p:cxnSp>
          <p:nvCxnSpPr>
            <p:cNvPr id="72" name="直接连接符 71"/>
            <p:cNvCxnSpPr/>
            <p:nvPr/>
          </p:nvCxnSpPr>
          <p:spPr>
            <a:xfrm>
              <a:off x="1276584" y="3045921"/>
              <a:ext cx="2274336" cy="0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直接连接符 72"/>
            <p:cNvCxnSpPr/>
            <p:nvPr/>
          </p:nvCxnSpPr>
          <p:spPr>
            <a:xfrm>
              <a:off x="1276584" y="3041158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连接符 73"/>
            <p:cNvCxnSpPr/>
            <p:nvPr/>
          </p:nvCxnSpPr>
          <p:spPr>
            <a:xfrm>
              <a:off x="3550920" y="3041157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接连接符 74"/>
            <p:cNvCxnSpPr/>
            <p:nvPr/>
          </p:nvCxnSpPr>
          <p:spPr>
            <a:xfrm>
              <a:off x="2420517" y="2740540"/>
              <a:ext cx="0" cy="601432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椭圆 50"/>
          <p:cNvSpPr/>
          <p:nvPr/>
        </p:nvSpPr>
        <p:spPr>
          <a:xfrm>
            <a:off x="2541548" y="4026804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2" name="椭圆 51"/>
          <p:cNvSpPr/>
          <p:nvPr/>
        </p:nvSpPr>
        <p:spPr>
          <a:xfrm>
            <a:off x="3406884" y="4046443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3" name="椭圆 52"/>
          <p:cNvSpPr/>
          <p:nvPr/>
        </p:nvSpPr>
        <p:spPr>
          <a:xfrm>
            <a:off x="4261986" y="4057186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4" name="椭圆 53"/>
          <p:cNvSpPr/>
          <p:nvPr/>
        </p:nvSpPr>
        <p:spPr>
          <a:xfrm>
            <a:off x="5127322" y="4052764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cxnSp>
        <p:nvCxnSpPr>
          <p:cNvPr id="55" name="直接连接符 54"/>
          <p:cNvCxnSpPr/>
          <p:nvPr/>
        </p:nvCxnSpPr>
        <p:spPr>
          <a:xfrm>
            <a:off x="5361442" y="3364645"/>
            <a:ext cx="0" cy="851863"/>
          </a:xfrm>
          <a:prstGeom prst="line">
            <a:avLst/>
          </a:prstGeom>
          <a:ln w="15875">
            <a:solidFill>
              <a:srgbClr val="AF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组合 55"/>
          <p:cNvGrpSpPr/>
          <p:nvPr/>
        </p:nvGrpSpPr>
        <p:grpSpPr>
          <a:xfrm>
            <a:off x="7754702" y="3323098"/>
            <a:ext cx="1720438" cy="862334"/>
            <a:chOff x="1276584" y="2740540"/>
            <a:chExt cx="2274336" cy="601433"/>
          </a:xfrm>
        </p:grpSpPr>
        <p:cxnSp>
          <p:nvCxnSpPr>
            <p:cNvPr id="68" name="直接连接符 67"/>
            <p:cNvCxnSpPr/>
            <p:nvPr/>
          </p:nvCxnSpPr>
          <p:spPr>
            <a:xfrm>
              <a:off x="1276584" y="3045921"/>
              <a:ext cx="2274336" cy="0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接连接符 68"/>
            <p:cNvCxnSpPr/>
            <p:nvPr/>
          </p:nvCxnSpPr>
          <p:spPr>
            <a:xfrm>
              <a:off x="1276584" y="3041158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接连接符 69"/>
            <p:cNvCxnSpPr/>
            <p:nvPr/>
          </p:nvCxnSpPr>
          <p:spPr>
            <a:xfrm>
              <a:off x="3550920" y="3041157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直接连接符 70"/>
            <p:cNvCxnSpPr/>
            <p:nvPr/>
          </p:nvCxnSpPr>
          <p:spPr>
            <a:xfrm>
              <a:off x="2420517" y="2740540"/>
              <a:ext cx="0" cy="601432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7" name="椭圆 56"/>
          <p:cNvSpPr/>
          <p:nvPr/>
        </p:nvSpPr>
        <p:spPr>
          <a:xfrm>
            <a:off x="7520582" y="4034867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8" name="椭圆 57"/>
          <p:cNvSpPr/>
          <p:nvPr/>
        </p:nvSpPr>
        <p:spPr>
          <a:xfrm>
            <a:off x="8385919" y="4054506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9" name="椭圆 58"/>
          <p:cNvSpPr/>
          <p:nvPr/>
        </p:nvSpPr>
        <p:spPr>
          <a:xfrm>
            <a:off x="9241020" y="4065250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60" name="组合 59"/>
          <p:cNvGrpSpPr/>
          <p:nvPr/>
        </p:nvGrpSpPr>
        <p:grpSpPr>
          <a:xfrm>
            <a:off x="6028019" y="3400225"/>
            <a:ext cx="1720438" cy="1670495"/>
            <a:chOff x="1276584" y="2176890"/>
            <a:chExt cx="2274336" cy="1165083"/>
          </a:xfrm>
        </p:grpSpPr>
        <p:cxnSp>
          <p:nvCxnSpPr>
            <p:cNvPr id="64" name="直接连接符 63"/>
            <p:cNvCxnSpPr/>
            <p:nvPr/>
          </p:nvCxnSpPr>
          <p:spPr>
            <a:xfrm>
              <a:off x="1276584" y="3045921"/>
              <a:ext cx="2274336" cy="0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接连接符 64"/>
            <p:cNvCxnSpPr/>
            <p:nvPr/>
          </p:nvCxnSpPr>
          <p:spPr>
            <a:xfrm>
              <a:off x="1276584" y="3041158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接连接符 65"/>
            <p:cNvCxnSpPr/>
            <p:nvPr/>
          </p:nvCxnSpPr>
          <p:spPr>
            <a:xfrm>
              <a:off x="3550920" y="3041157"/>
              <a:ext cx="0" cy="300815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接连接符 66"/>
            <p:cNvCxnSpPr/>
            <p:nvPr/>
          </p:nvCxnSpPr>
          <p:spPr>
            <a:xfrm>
              <a:off x="2420517" y="2176890"/>
              <a:ext cx="0" cy="1165082"/>
            </a:xfrm>
            <a:prstGeom prst="line">
              <a:avLst/>
            </a:prstGeom>
            <a:ln w="15875">
              <a:solidFill>
                <a:srgbClr val="AFABA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椭圆 60"/>
          <p:cNvSpPr/>
          <p:nvPr/>
        </p:nvSpPr>
        <p:spPr>
          <a:xfrm>
            <a:off x="5793900" y="4920155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2" name="椭圆 61"/>
          <p:cNvSpPr/>
          <p:nvPr/>
        </p:nvSpPr>
        <p:spPr>
          <a:xfrm>
            <a:off x="6659236" y="4939794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3" name="椭圆 62"/>
          <p:cNvSpPr/>
          <p:nvPr/>
        </p:nvSpPr>
        <p:spPr>
          <a:xfrm>
            <a:off x="7514338" y="4950537"/>
            <a:ext cx="468239" cy="468239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1784079" y="1008344"/>
            <a:ext cx="524492" cy="661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A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32" name="文本框 31"/>
          <p:cNvSpPr txBox="1"/>
          <p:nvPr/>
        </p:nvSpPr>
        <p:spPr>
          <a:xfrm>
            <a:off x="1784079" y="1998047"/>
            <a:ext cx="524492" cy="661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B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33" name="文本框 32"/>
          <p:cNvSpPr txBox="1"/>
          <p:nvPr/>
        </p:nvSpPr>
        <p:spPr>
          <a:xfrm>
            <a:off x="1784079" y="3010743"/>
            <a:ext cx="524492" cy="661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C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1784079" y="4448373"/>
            <a:ext cx="535983" cy="6619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50000"/>
                  <a:lumOff val="50000"/>
                </a:prstClr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84" name="文本框 83"/>
          <p:cNvSpPr txBox="1"/>
          <p:nvPr/>
        </p:nvSpPr>
        <p:spPr>
          <a:xfrm>
            <a:off x="9709259" y="105424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结论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263474" y="2043944"/>
            <a:ext cx="1107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主要论点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494307" y="3030892"/>
            <a:ext cx="877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分论点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9494307" y="4888806"/>
            <a:ext cx="877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思源黑体 CN Medium" panose="020B0600000000000000" pitchFamily="34" charset="-122"/>
                <a:ea typeface="思源黑体 CN Medium" panose="020B0600000000000000" pitchFamily="34" charset="-122"/>
                <a:cs typeface="+mn-cs"/>
              </a:rPr>
              <a:t>分论点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924201" y="1076896"/>
            <a:ext cx="399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a1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292293" y="2067244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b1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551759" y="2068238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b2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437442" y="310896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c1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303380" y="3122143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c2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5158002" y="3137988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c3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691539" y="3094132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c4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570347" y="3108965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c5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8409474" y="31171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c6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2556563" y="4081904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d1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3420894" y="4116048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d2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4290205" y="4116048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d3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149957" y="4121458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d4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7534062" y="4100910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d8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394652" y="4114289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d9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196933" y="4135724"/>
            <a:ext cx="513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d10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814229" y="4976319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d5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6683494" y="4996521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d6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7519128" y="5017541"/>
            <a:ext cx="4058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 pitchFamily="34" charset="0"/>
                <a:ea typeface="★日文毛笔行书" panose="03000509000000000000" pitchFamily="65" charset="-128"/>
                <a:cs typeface="+mn-cs"/>
              </a:rPr>
              <a:t>d7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 pitchFamily="34" charset="0"/>
              <a:ea typeface="★日文毛笔行书" panose="03000509000000000000" pitchFamily="65" charset="-128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848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419"/>
    </mc:Choice>
    <mc:Fallback xmlns="">
      <p:transition spd="slow" advTm="4741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文本框 88"/>
          <p:cNvSpPr txBox="1"/>
          <p:nvPr/>
        </p:nvSpPr>
        <p:spPr>
          <a:xfrm>
            <a:off x="4870978" y="1868153"/>
            <a:ext cx="25230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尝试建立金字塔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0" name="文本框 89"/>
          <p:cNvSpPr txBox="1"/>
          <p:nvPr/>
        </p:nvSpPr>
        <p:spPr>
          <a:xfrm>
            <a:off x="2330980" y="2551837"/>
            <a:ext cx="7603065" cy="170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你是一个牛肉面馆的老板，这个店只有牛肉面这一种商品，按以往的情况来看，你的每碗面能卖出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10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元的价格，并能带给你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元的纯利润；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如果，要求在不增加品类的情况下，你这个店的利润上升至少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20%</a:t>
            </a: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，你该采取怎样的措施？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19751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7517204" y="1393824"/>
            <a:ext cx="2363787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利润上升至少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20%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6640513" y="2527298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涨价</a:t>
            </a:r>
          </a:p>
        </p:txBody>
      </p:sp>
      <p:sp>
        <p:nvSpPr>
          <p:cNvPr id="24" name="矩形 23"/>
          <p:cNvSpPr/>
          <p:nvPr/>
        </p:nvSpPr>
        <p:spPr>
          <a:xfrm>
            <a:off x="9415187" y="252729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降低成本</a:t>
            </a:r>
          </a:p>
        </p:txBody>
      </p:sp>
      <p:cxnSp>
        <p:nvCxnSpPr>
          <p:cNvPr id="25" name="直接连接符 24"/>
          <p:cNvCxnSpPr/>
          <p:nvPr/>
        </p:nvCxnSpPr>
        <p:spPr>
          <a:xfrm>
            <a:off x="7275115" y="2174874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>
            <a:off x="7275115" y="21748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10077572" y="21748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8699097" y="1879599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1689234" y="1521353"/>
            <a:ext cx="30192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2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你是一个牛肉面馆的老板，这个店只有牛肉面这一种商品，按以往的情况来看，你的每碗面能卖出</a:t>
            </a:r>
            <a:r>
              <a:rPr lang="en-US" altLang="zh-CN" dirty="0">
                <a:solidFill>
                  <a:schemeClr val="bg2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10</a:t>
            </a:r>
            <a:r>
              <a:rPr lang="zh-CN" altLang="en-US" dirty="0">
                <a:solidFill>
                  <a:schemeClr val="bg2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元的价格，并能带给你</a:t>
            </a:r>
            <a:r>
              <a:rPr lang="en-US" altLang="zh-CN" dirty="0">
                <a:solidFill>
                  <a:schemeClr val="bg2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4</a:t>
            </a:r>
            <a:r>
              <a:rPr lang="zh-CN" altLang="en-US" dirty="0">
                <a:solidFill>
                  <a:schemeClr val="bg2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元的纯利润；</a:t>
            </a:r>
            <a:endParaRPr lang="en-US" altLang="zh-CN" dirty="0">
              <a:solidFill>
                <a:schemeClr val="bg2">
                  <a:lumMod val="7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bg2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    如果，要求你这个店的利润上升至少</a:t>
            </a:r>
            <a:r>
              <a:rPr lang="en-US" altLang="zh-CN" dirty="0">
                <a:solidFill>
                  <a:schemeClr val="bg2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20%</a:t>
            </a:r>
            <a:r>
              <a:rPr lang="zh-CN" altLang="en-US" dirty="0">
                <a:solidFill>
                  <a:schemeClr val="bg2">
                    <a:lumMod val="7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，你该采取怎样的措施？</a:t>
            </a:r>
            <a:endParaRPr lang="en-US" altLang="zh-CN" dirty="0">
              <a:solidFill>
                <a:schemeClr val="bg2">
                  <a:lumMod val="7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554220" y="3711530"/>
            <a:ext cx="351490" cy="2054270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提升质量大幅涨价</a:t>
            </a:r>
          </a:p>
        </p:txBody>
      </p:sp>
      <p:sp>
        <p:nvSpPr>
          <p:cNvPr id="19" name="矩形 18"/>
          <p:cNvSpPr/>
          <p:nvPr/>
        </p:nvSpPr>
        <p:spPr>
          <a:xfrm>
            <a:off x="7700503" y="3711529"/>
            <a:ext cx="351490" cy="2054271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保持质量小幅涨价</a:t>
            </a:r>
          </a:p>
        </p:txBody>
      </p:sp>
      <p:cxnSp>
        <p:nvCxnSpPr>
          <p:cNvPr id="34" name="直接连接符 33"/>
          <p:cNvCxnSpPr/>
          <p:nvPr/>
        </p:nvCxnSpPr>
        <p:spPr>
          <a:xfrm>
            <a:off x="6719660" y="3349164"/>
            <a:ext cx="11717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7294214" y="300460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/>
        </p:nvCxnSpPr>
        <p:spPr>
          <a:xfrm>
            <a:off x="6719660" y="33491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/>
          <p:cNvCxnSpPr/>
          <p:nvPr/>
        </p:nvCxnSpPr>
        <p:spPr>
          <a:xfrm>
            <a:off x="7895347" y="33491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9049820" y="3727862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行政成本</a:t>
            </a:r>
          </a:p>
        </p:txBody>
      </p:sp>
      <p:sp>
        <p:nvSpPr>
          <p:cNvPr id="40" name="矩形 39"/>
          <p:cNvSpPr/>
          <p:nvPr/>
        </p:nvSpPr>
        <p:spPr>
          <a:xfrm>
            <a:off x="9603437" y="3727861"/>
            <a:ext cx="351490" cy="1323563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物料成本</a:t>
            </a:r>
          </a:p>
        </p:txBody>
      </p:sp>
      <p:sp>
        <p:nvSpPr>
          <p:cNvPr id="41" name="矩形 40"/>
          <p:cNvSpPr/>
          <p:nvPr/>
        </p:nvSpPr>
        <p:spPr>
          <a:xfrm>
            <a:off x="10719169" y="3719395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其他成本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42" name="直接连接符 41"/>
          <p:cNvCxnSpPr/>
          <p:nvPr/>
        </p:nvCxnSpPr>
        <p:spPr>
          <a:xfrm>
            <a:off x="9215260" y="3365496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10069213" y="30124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9215260" y="33654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9798281" y="33654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/>
          <p:cNvCxnSpPr/>
          <p:nvPr/>
        </p:nvCxnSpPr>
        <p:spPr>
          <a:xfrm>
            <a:off x="10885698" y="336697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矩形 46"/>
          <p:cNvSpPr/>
          <p:nvPr/>
        </p:nvSpPr>
        <p:spPr>
          <a:xfrm>
            <a:off x="10190530" y="3726388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人工成本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48" name="直接连接符 47"/>
          <p:cNvCxnSpPr/>
          <p:nvPr/>
        </p:nvCxnSpPr>
        <p:spPr>
          <a:xfrm>
            <a:off x="10357059" y="3373965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085315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884209" y="708024"/>
            <a:ext cx="2363787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利润上升至少</a:t>
            </a:r>
            <a:r>
              <a:rPr lang="en-US" altLang="zh-CN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20%</a:t>
            </a:r>
            <a:endParaRPr lang="zh-CN" altLang="en-US" dirty="0">
              <a:solidFill>
                <a:schemeClr val="tx1">
                  <a:lumMod val="65000"/>
                  <a:lumOff val="35000"/>
                </a:schemeClr>
              </a:solidFill>
              <a:latin typeface="思源黑体 CN Medium" panose="020B0600000000000000" pitchFamily="34" charset="-122"/>
              <a:ea typeface="思源黑体 CN Medium" panose="020B0600000000000000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389101" y="2882898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涨价</a:t>
            </a:r>
          </a:p>
        </p:txBody>
      </p:sp>
      <p:sp>
        <p:nvSpPr>
          <p:cNvPr id="4" name="矩形 3"/>
          <p:cNvSpPr/>
          <p:nvPr/>
        </p:nvSpPr>
        <p:spPr>
          <a:xfrm>
            <a:off x="4163775" y="288289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降低成本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2023703" y="2530474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2023703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>
            <a:off x="4826160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/>
          <p:cNvCxnSpPr/>
          <p:nvPr/>
        </p:nvCxnSpPr>
        <p:spPr>
          <a:xfrm>
            <a:off x="3447685" y="2235199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1302808" y="4067130"/>
            <a:ext cx="351490" cy="2054270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提升质量大幅涨价</a:t>
            </a:r>
          </a:p>
        </p:txBody>
      </p:sp>
      <p:sp>
        <p:nvSpPr>
          <p:cNvPr id="10" name="矩形 9"/>
          <p:cNvSpPr/>
          <p:nvPr/>
        </p:nvSpPr>
        <p:spPr>
          <a:xfrm>
            <a:off x="2449091" y="4067129"/>
            <a:ext cx="351490" cy="2054271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保持质量小幅涨价</a:t>
            </a:r>
          </a:p>
        </p:txBody>
      </p:sp>
      <p:cxnSp>
        <p:nvCxnSpPr>
          <p:cNvPr id="11" name="直接连接符 10"/>
          <p:cNvCxnSpPr/>
          <p:nvPr/>
        </p:nvCxnSpPr>
        <p:spPr>
          <a:xfrm>
            <a:off x="1468248" y="3704764"/>
            <a:ext cx="11717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2042802" y="336020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>
            <a:off x="1468248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2643935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3798408" y="4083462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行政成本</a:t>
            </a:r>
          </a:p>
        </p:txBody>
      </p:sp>
      <p:sp>
        <p:nvSpPr>
          <p:cNvPr id="16" name="矩形 15"/>
          <p:cNvSpPr/>
          <p:nvPr/>
        </p:nvSpPr>
        <p:spPr>
          <a:xfrm>
            <a:off x="4352025" y="4083461"/>
            <a:ext cx="351490" cy="1323563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物料成本</a:t>
            </a:r>
          </a:p>
        </p:txBody>
      </p:sp>
      <p:sp>
        <p:nvSpPr>
          <p:cNvPr id="17" name="矩形 16"/>
          <p:cNvSpPr/>
          <p:nvPr/>
        </p:nvSpPr>
        <p:spPr>
          <a:xfrm>
            <a:off x="5467757" y="4074995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其他成本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18" name="直接连接符 17"/>
          <p:cNvCxnSpPr/>
          <p:nvPr/>
        </p:nvCxnSpPr>
        <p:spPr>
          <a:xfrm>
            <a:off x="3963848" y="3721096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接连接符 18"/>
          <p:cNvCxnSpPr/>
          <p:nvPr/>
        </p:nvCxnSpPr>
        <p:spPr>
          <a:xfrm>
            <a:off x="4817801" y="33680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>
            <a:off x="3963848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>
            <a:off x="4546869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>
            <a:off x="5634286" y="372257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矩形 22"/>
          <p:cNvSpPr/>
          <p:nvPr/>
        </p:nvSpPr>
        <p:spPr>
          <a:xfrm>
            <a:off x="4939118" y="4081988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人工成本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24" name="直接连接符 23"/>
          <p:cNvCxnSpPr/>
          <p:nvPr/>
        </p:nvCxnSpPr>
        <p:spPr>
          <a:xfrm>
            <a:off x="5105647" y="3729565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矩形 24"/>
          <p:cNvSpPr/>
          <p:nvPr/>
        </p:nvSpPr>
        <p:spPr>
          <a:xfrm>
            <a:off x="2822524" y="1796840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内部方式</a:t>
            </a:r>
          </a:p>
        </p:txBody>
      </p:sp>
      <p:sp>
        <p:nvSpPr>
          <p:cNvPr id="26" name="矩形 25"/>
          <p:cNvSpPr/>
          <p:nvPr/>
        </p:nvSpPr>
        <p:spPr>
          <a:xfrm>
            <a:off x="8099022" y="180530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外部方式</a:t>
            </a:r>
          </a:p>
        </p:txBody>
      </p:sp>
      <p:cxnSp>
        <p:nvCxnSpPr>
          <p:cNvPr id="27" name="直接连接符 26"/>
          <p:cNvCxnSpPr/>
          <p:nvPr/>
        </p:nvCxnSpPr>
        <p:spPr>
          <a:xfrm>
            <a:off x="3460699" y="1489074"/>
            <a:ext cx="530070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3460699" y="1489074"/>
            <a:ext cx="0" cy="30776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/>
          <p:cNvCxnSpPr/>
          <p:nvPr/>
        </p:nvCxnSpPr>
        <p:spPr>
          <a:xfrm>
            <a:off x="8761407" y="1489074"/>
            <a:ext cx="0" cy="31623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/>
          <p:nvPr/>
        </p:nvCxnSpPr>
        <p:spPr>
          <a:xfrm>
            <a:off x="6028267" y="1193799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771700" y="2882898"/>
            <a:ext cx="127635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新渠道</a:t>
            </a:r>
          </a:p>
        </p:txBody>
      </p:sp>
      <p:sp>
        <p:nvSpPr>
          <p:cNvPr id="36" name="矩形 35"/>
          <p:cNvSpPr/>
          <p:nvPr/>
        </p:nvSpPr>
        <p:spPr>
          <a:xfrm>
            <a:off x="9546374" y="2882897"/>
            <a:ext cx="1345406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原有渠道</a:t>
            </a:r>
          </a:p>
        </p:txBody>
      </p:sp>
      <p:cxnSp>
        <p:nvCxnSpPr>
          <p:cNvPr id="37" name="直接连接符 36"/>
          <p:cNvCxnSpPr/>
          <p:nvPr/>
        </p:nvCxnSpPr>
        <p:spPr>
          <a:xfrm>
            <a:off x="7406302" y="2530474"/>
            <a:ext cx="2802457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>
            <a:off x="7406302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10208759" y="253047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6685407" y="4067130"/>
            <a:ext cx="351490" cy="1331427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外卖</a:t>
            </a:r>
          </a:p>
        </p:txBody>
      </p:sp>
      <p:sp>
        <p:nvSpPr>
          <p:cNvPr id="41" name="矩形 40"/>
          <p:cNvSpPr/>
          <p:nvPr/>
        </p:nvSpPr>
        <p:spPr>
          <a:xfrm>
            <a:off x="7831690" y="4067129"/>
            <a:ext cx="351490" cy="1338421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稳定大客户</a:t>
            </a:r>
          </a:p>
        </p:txBody>
      </p:sp>
      <p:cxnSp>
        <p:nvCxnSpPr>
          <p:cNvPr id="42" name="直接连接符 41"/>
          <p:cNvCxnSpPr/>
          <p:nvPr/>
        </p:nvCxnSpPr>
        <p:spPr>
          <a:xfrm>
            <a:off x="6850847" y="3704764"/>
            <a:ext cx="1171729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7425401" y="336020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/>
          <p:cNvCxnSpPr/>
          <p:nvPr/>
        </p:nvCxnSpPr>
        <p:spPr>
          <a:xfrm>
            <a:off x="6850847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/>
          <p:cNvCxnSpPr/>
          <p:nvPr/>
        </p:nvCxnSpPr>
        <p:spPr>
          <a:xfrm>
            <a:off x="8026534" y="37047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矩形 45"/>
          <p:cNvSpPr/>
          <p:nvPr/>
        </p:nvSpPr>
        <p:spPr>
          <a:xfrm>
            <a:off x="9181007" y="4083462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网络推广</a:t>
            </a:r>
          </a:p>
        </p:txBody>
      </p:sp>
      <p:sp>
        <p:nvSpPr>
          <p:cNvPr id="47" name="矩形 46"/>
          <p:cNvSpPr/>
          <p:nvPr/>
        </p:nvSpPr>
        <p:spPr>
          <a:xfrm>
            <a:off x="9734624" y="4083461"/>
            <a:ext cx="351490" cy="164000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传统媒体广告</a:t>
            </a:r>
          </a:p>
        </p:txBody>
      </p:sp>
      <p:sp>
        <p:nvSpPr>
          <p:cNvPr id="48" name="矩形 47"/>
          <p:cNvSpPr/>
          <p:nvPr/>
        </p:nvSpPr>
        <p:spPr>
          <a:xfrm>
            <a:off x="10850356" y="4074995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其他方式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49" name="直接连接符 48"/>
          <p:cNvCxnSpPr/>
          <p:nvPr/>
        </p:nvCxnSpPr>
        <p:spPr>
          <a:xfrm>
            <a:off x="9346447" y="3721096"/>
            <a:ext cx="167043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直接连接符 49"/>
          <p:cNvCxnSpPr/>
          <p:nvPr/>
        </p:nvCxnSpPr>
        <p:spPr>
          <a:xfrm>
            <a:off x="10200400" y="3368071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连接符 50"/>
          <p:cNvCxnSpPr/>
          <p:nvPr/>
        </p:nvCxnSpPr>
        <p:spPr>
          <a:xfrm>
            <a:off x="9346447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接连接符 51"/>
          <p:cNvCxnSpPr/>
          <p:nvPr/>
        </p:nvCxnSpPr>
        <p:spPr>
          <a:xfrm>
            <a:off x="9929468" y="37210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连接符 52"/>
          <p:cNvCxnSpPr/>
          <p:nvPr/>
        </p:nvCxnSpPr>
        <p:spPr>
          <a:xfrm>
            <a:off x="11016885" y="372257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矩形 53"/>
          <p:cNvSpPr/>
          <p:nvPr/>
        </p:nvSpPr>
        <p:spPr>
          <a:xfrm>
            <a:off x="10321717" y="4081988"/>
            <a:ext cx="351490" cy="132356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活动</a:t>
            </a:r>
            <a:endParaRPr lang="en-US" altLang="zh-CN" sz="1600" dirty="0">
              <a:solidFill>
                <a:schemeClr val="tx1">
                  <a:lumMod val="65000"/>
                  <a:lumOff val="35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cxnSp>
        <p:nvCxnSpPr>
          <p:cNvPr id="55" name="直接连接符 54"/>
          <p:cNvCxnSpPr/>
          <p:nvPr/>
        </p:nvCxnSpPr>
        <p:spPr>
          <a:xfrm>
            <a:off x="10488246" y="3729565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/>
          <p:cNvCxnSpPr/>
          <p:nvPr/>
        </p:nvCxnSpPr>
        <p:spPr>
          <a:xfrm>
            <a:off x="8761407" y="2291082"/>
            <a:ext cx="0" cy="23939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23971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文本框 86"/>
          <p:cNvSpPr txBox="1"/>
          <p:nvPr/>
        </p:nvSpPr>
        <p:spPr>
          <a:xfrm>
            <a:off x="1281113" y="2060770"/>
            <a:ext cx="1470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内部→外部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89" name="文本框 88"/>
          <p:cNvSpPr txBox="1"/>
          <p:nvPr/>
        </p:nvSpPr>
        <p:spPr>
          <a:xfrm>
            <a:off x="1281112" y="3059839"/>
            <a:ext cx="147055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主观→客观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0" name="文本框 89"/>
          <p:cNvSpPr txBox="1"/>
          <p:nvPr/>
        </p:nvSpPr>
        <p:spPr>
          <a:xfrm>
            <a:off x="1281112" y="4092774"/>
            <a:ext cx="1470553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负面→正面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1" name="文本框 90"/>
          <p:cNvSpPr txBox="1"/>
          <p:nvPr/>
        </p:nvSpPr>
        <p:spPr>
          <a:xfrm>
            <a:off x="3126846" y="968737"/>
            <a:ext cx="60113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rPr>
              <a:t>预防“一根筋”的思维模式</a:t>
            </a:r>
            <a:endParaRPr lang="en-US" altLang="zh-CN" sz="2400" dirty="0">
              <a:solidFill>
                <a:schemeClr val="tx1">
                  <a:lumMod val="65000"/>
                  <a:lumOff val="35000"/>
                </a:schemeClr>
              </a:solidFill>
              <a:latin typeface="思源黑体 CN Normal" panose="020B0400000000000000" pitchFamily="34" charset="-122"/>
              <a:ea typeface="思源黑体 CN Normal" panose="020B0400000000000000" pitchFamily="34" charset="-122"/>
            </a:endParaRPr>
          </a:p>
        </p:txBody>
      </p:sp>
      <p:sp>
        <p:nvSpPr>
          <p:cNvPr id="92" name="文本框 91"/>
          <p:cNvSpPr txBox="1"/>
          <p:nvPr/>
        </p:nvSpPr>
        <p:spPr>
          <a:xfrm>
            <a:off x="2915180" y="2060770"/>
            <a:ext cx="76004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例如：考虑“如何提升销售部门业绩”，不应只考虑销售部门本身，也应当考虑其他部门对销售部门的影响，甚至考虑市场状况对公司的影响。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3" name="文本框 92"/>
          <p:cNvSpPr txBox="1"/>
          <p:nvPr/>
        </p:nvSpPr>
        <p:spPr>
          <a:xfrm>
            <a:off x="2915179" y="3063670"/>
            <a:ext cx="76004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例如：考虑“如何赢得一场古代战争”，不应只考虑己方军队的战斗能力，也应当考虑敌人的情况。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94" name="文本框 93"/>
          <p:cNvSpPr txBox="1"/>
          <p:nvPr/>
        </p:nvSpPr>
        <p:spPr>
          <a:xfrm>
            <a:off x="2915178" y="4063201"/>
            <a:ext cx="7600419" cy="874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例如：回答“经济危机对各行业有什么影响”，不应只考虑萧条的行业，也应当尽可能考虑经济危机时期会发展的行业。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4359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4659098" y="2623086"/>
            <a:ext cx="3217766" cy="45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把一台笔记本电脑卖给我。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659098" y="3056929"/>
            <a:ext cx="36380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主观：这台电脑质量好，价格低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客观：你需要这台电脑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0094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矩形 61"/>
          <p:cNvSpPr/>
          <p:nvPr/>
        </p:nvSpPr>
        <p:spPr>
          <a:xfrm>
            <a:off x="4950619" y="1893357"/>
            <a:ext cx="2363787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对方会购买这个电脑</a:t>
            </a:r>
          </a:p>
        </p:txBody>
      </p:sp>
      <p:sp>
        <p:nvSpPr>
          <p:cNvPr id="63" name="矩形 62"/>
          <p:cNvSpPr/>
          <p:nvPr/>
        </p:nvSpPr>
        <p:spPr>
          <a:xfrm>
            <a:off x="1455511" y="4068231"/>
            <a:ext cx="75394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性能</a:t>
            </a:r>
          </a:p>
        </p:txBody>
      </p:sp>
      <p:sp>
        <p:nvSpPr>
          <p:cNvPr id="68" name="矩形 67"/>
          <p:cNvSpPr/>
          <p:nvPr/>
        </p:nvSpPr>
        <p:spPr>
          <a:xfrm>
            <a:off x="2291454" y="4068230"/>
            <a:ext cx="773373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外观</a:t>
            </a:r>
          </a:p>
        </p:txBody>
      </p:sp>
      <p:cxnSp>
        <p:nvCxnSpPr>
          <p:cNvPr id="71" name="直接连接符 70"/>
          <p:cNvCxnSpPr/>
          <p:nvPr/>
        </p:nvCxnSpPr>
        <p:spPr>
          <a:xfrm>
            <a:off x="1824188" y="3715807"/>
            <a:ext cx="3359953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>
            <a:off x="1824188" y="3724264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>
            <a:off x="2678141" y="3715807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>
            <a:off x="3514095" y="3420532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矩形 90"/>
          <p:cNvSpPr/>
          <p:nvPr/>
        </p:nvSpPr>
        <p:spPr>
          <a:xfrm>
            <a:off x="2888933" y="2982173"/>
            <a:ext cx="1341251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质优价廉</a:t>
            </a:r>
          </a:p>
        </p:txBody>
      </p:sp>
      <p:sp>
        <p:nvSpPr>
          <p:cNvPr id="92" name="矩形 91"/>
          <p:cNvSpPr/>
          <p:nvPr/>
        </p:nvSpPr>
        <p:spPr>
          <a:xfrm>
            <a:off x="7345957" y="2990640"/>
            <a:ext cx="2963720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没有被同类商品满足的需求</a:t>
            </a:r>
          </a:p>
        </p:txBody>
      </p:sp>
      <p:cxnSp>
        <p:nvCxnSpPr>
          <p:cNvPr id="93" name="直接连接符 92"/>
          <p:cNvCxnSpPr/>
          <p:nvPr/>
        </p:nvCxnSpPr>
        <p:spPr>
          <a:xfrm>
            <a:off x="3527109" y="2674407"/>
            <a:ext cx="5300708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接连接符 93"/>
          <p:cNvCxnSpPr/>
          <p:nvPr/>
        </p:nvCxnSpPr>
        <p:spPr>
          <a:xfrm>
            <a:off x="3527109" y="2674407"/>
            <a:ext cx="0" cy="307766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直接连接符 94"/>
          <p:cNvCxnSpPr/>
          <p:nvPr/>
        </p:nvCxnSpPr>
        <p:spPr>
          <a:xfrm>
            <a:off x="8827817" y="2674407"/>
            <a:ext cx="0" cy="31623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接连接符 95"/>
          <p:cNvCxnSpPr/>
          <p:nvPr/>
        </p:nvCxnSpPr>
        <p:spPr>
          <a:xfrm>
            <a:off x="6094677" y="2379132"/>
            <a:ext cx="0" cy="29527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接连接符 117"/>
          <p:cNvCxnSpPr/>
          <p:nvPr/>
        </p:nvCxnSpPr>
        <p:spPr>
          <a:xfrm>
            <a:off x="8827817" y="3476415"/>
            <a:ext cx="0" cy="239392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矩形 118"/>
          <p:cNvSpPr/>
          <p:nvPr/>
        </p:nvSpPr>
        <p:spPr>
          <a:xfrm>
            <a:off x="4061410" y="4068230"/>
            <a:ext cx="676713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价格</a:t>
            </a:r>
          </a:p>
        </p:txBody>
      </p:sp>
      <p:cxnSp>
        <p:nvCxnSpPr>
          <p:cNvPr id="120" name="直接连接符 119"/>
          <p:cNvCxnSpPr/>
          <p:nvPr/>
        </p:nvCxnSpPr>
        <p:spPr>
          <a:xfrm>
            <a:off x="4402168" y="3715807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矩形 120"/>
          <p:cNvSpPr/>
          <p:nvPr/>
        </p:nvSpPr>
        <p:spPr>
          <a:xfrm>
            <a:off x="3177426" y="4068230"/>
            <a:ext cx="773373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品牌</a:t>
            </a:r>
          </a:p>
        </p:txBody>
      </p:sp>
      <p:cxnSp>
        <p:nvCxnSpPr>
          <p:cNvPr id="122" name="直接连接符 121"/>
          <p:cNvCxnSpPr/>
          <p:nvPr/>
        </p:nvCxnSpPr>
        <p:spPr>
          <a:xfrm>
            <a:off x="3564113" y="3715807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矩形 122"/>
          <p:cNvSpPr/>
          <p:nvPr/>
        </p:nvSpPr>
        <p:spPr>
          <a:xfrm>
            <a:off x="4840865" y="4068230"/>
            <a:ext cx="753949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服务</a:t>
            </a:r>
          </a:p>
        </p:txBody>
      </p:sp>
      <p:cxnSp>
        <p:nvCxnSpPr>
          <p:cNvPr id="124" name="直接连接符 123"/>
          <p:cNvCxnSpPr/>
          <p:nvPr/>
        </p:nvCxnSpPr>
        <p:spPr>
          <a:xfrm>
            <a:off x="5192608" y="37157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矩形 124"/>
          <p:cNvSpPr/>
          <p:nvPr/>
        </p:nvSpPr>
        <p:spPr>
          <a:xfrm>
            <a:off x="7450931" y="4068219"/>
            <a:ext cx="1283245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使用需求</a:t>
            </a:r>
          </a:p>
        </p:txBody>
      </p:sp>
      <p:sp>
        <p:nvSpPr>
          <p:cNvPr id="126" name="矩形 125"/>
          <p:cNvSpPr/>
          <p:nvPr/>
        </p:nvSpPr>
        <p:spPr>
          <a:xfrm>
            <a:off x="8977006" y="4068219"/>
            <a:ext cx="1368871" cy="485775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rPr>
              <a:t>非使用需求</a:t>
            </a:r>
          </a:p>
        </p:txBody>
      </p:sp>
      <p:cxnSp>
        <p:nvCxnSpPr>
          <p:cNvPr id="127" name="直接连接符 126"/>
          <p:cNvCxnSpPr/>
          <p:nvPr/>
        </p:nvCxnSpPr>
        <p:spPr>
          <a:xfrm>
            <a:off x="7970345" y="3724264"/>
            <a:ext cx="1722614" cy="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直接连接符 127"/>
          <p:cNvCxnSpPr/>
          <p:nvPr/>
        </p:nvCxnSpPr>
        <p:spPr>
          <a:xfrm>
            <a:off x="7970345" y="3724252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接连接符 128"/>
          <p:cNvCxnSpPr/>
          <p:nvPr/>
        </p:nvCxnSpPr>
        <p:spPr>
          <a:xfrm>
            <a:off x="9692959" y="3715796"/>
            <a:ext cx="0" cy="352423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54939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174067" y="2921169"/>
            <a:ext cx="387773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怎样应对火车站可能出现的暴恐事件？</a:t>
            </a:r>
            <a:endParaRPr lang="en-US" altLang="zh-CN" dirty="0">
              <a:solidFill>
                <a:schemeClr val="tx1">
                  <a:lumMod val="65000"/>
                  <a:lumOff val="35000"/>
                </a:schemeClr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42254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4875</TotalTime>
  <Words>517</Words>
  <Application>Microsoft Office PowerPoint</Application>
  <PresentationFormat>宽屏</PresentationFormat>
  <Paragraphs>106</Paragraphs>
  <Slides>14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5" baseType="lpstr">
      <vt:lpstr>★日文毛笔行书</vt:lpstr>
      <vt:lpstr>华文中宋</vt:lpstr>
      <vt:lpstr>思源黑体 CN Light</vt:lpstr>
      <vt:lpstr>思源黑体 CN Medium</vt:lpstr>
      <vt:lpstr>思源黑体 CN Normal</vt:lpstr>
      <vt:lpstr>宋体</vt:lpstr>
      <vt:lpstr>Arial</vt:lpstr>
      <vt:lpstr>Calibri</vt:lpstr>
      <vt:lpstr>Calibri Light</vt:lpstr>
      <vt:lpstr>Trebuchet MS</vt:lpstr>
      <vt:lpstr>2_Office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Li Notag</cp:lastModifiedBy>
  <cp:revision>115</cp:revision>
  <dcterms:created xsi:type="dcterms:W3CDTF">2018-01-17T18:41:24Z</dcterms:created>
  <dcterms:modified xsi:type="dcterms:W3CDTF">2018-10-09T10:27:35Z</dcterms:modified>
</cp:coreProperties>
</file>