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ppt/tags/tag20.xml" ContentType="application/vnd.openxmlformats-officedocument.presentationml.tags+xml"/>
  <Override PartName="/ppt/notesSlides/notesSlide20.xml" ContentType="application/vnd.openxmlformats-officedocument.presentationml.notesSlide+xml"/>
  <Override PartName="/ppt/tags/tag21.xml" ContentType="application/vnd.openxmlformats-officedocument.presentationml.tags+xml"/>
  <Override PartName="/ppt/notesSlides/notesSlide21.xml" ContentType="application/vnd.openxmlformats-officedocument.presentationml.notesSlide+xml"/>
  <Override PartName="/ppt/tags/tag22.xml" ContentType="application/vnd.openxmlformats-officedocument.presentationml.tags+xml"/>
  <Override PartName="/ppt/notesSlides/notesSlide22.xml" ContentType="application/vnd.openxmlformats-officedocument.presentationml.notesSlide+xml"/>
  <Override PartName="/ppt/tags/tag23.xml" ContentType="application/vnd.openxmlformats-officedocument.presentationml.tags+xml"/>
  <Override PartName="/ppt/notesSlides/notesSlide23.xml" ContentType="application/vnd.openxmlformats-officedocument.presentationml.notesSlide+xml"/>
  <Override PartName="/ppt/tags/tag24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61" r:id="rId2"/>
    <p:sldId id="286" r:id="rId3"/>
    <p:sldId id="289" r:id="rId4"/>
    <p:sldId id="275" r:id="rId5"/>
    <p:sldId id="264" r:id="rId6"/>
    <p:sldId id="287" r:id="rId7"/>
    <p:sldId id="280" r:id="rId8"/>
    <p:sldId id="268" r:id="rId9"/>
    <p:sldId id="282" r:id="rId10"/>
    <p:sldId id="290" r:id="rId11"/>
    <p:sldId id="281" r:id="rId12"/>
    <p:sldId id="283" r:id="rId13"/>
    <p:sldId id="291" r:id="rId14"/>
    <p:sldId id="284" r:id="rId15"/>
    <p:sldId id="285" r:id="rId16"/>
    <p:sldId id="293" r:id="rId17"/>
    <p:sldId id="294" r:id="rId18"/>
    <p:sldId id="295" r:id="rId19"/>
    <p:sldId id="288" r:id="rId20"/>
    <p:sldId id="296" r:id="rId21"/>
    <p:sldId id="297" r:id="rId22"/>
    <p:sldId id="298" r:id="rId23"/>
    <p:sldId id="299" r:id="rId24"/>
    <p:sldId id="274" r:id="rId25"/>
    <p:sldId id="300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2018/10/14/Sun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808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13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066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844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3842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5107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0242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5154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4611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7985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4593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371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1202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3842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438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643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43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642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024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965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92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5120937" y="3136612"/>
            <a:ext cx="3167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演绎推理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120937" y="276728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21502" y="1438270"/>
            <a:ext cx="2802453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美国星巴克比中国便宜</a:t>
            </a:r>
          </a:p>
        </p:txBody>
      </p:sp>
      <p:sp>
        <p:nvSpPr>
          <p:cNvPr id="5" name="矩形 4"/>
          <p:cNvSpPr/>
          <p:nvPr/>
        </p:nvSpPr>
        <p:spPr>
          <a:xfrm>
            <a:off x="6913989" y="2520833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  外部原因：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定位不同  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688663" y="2520832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内部原因：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成本影响定价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548591" y="2168409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7548591" y="2168409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10351048" y="2168409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9594593" y="3728394"/>
            <a:ext cx="351490" cy="1649936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外企行政成本</a:t>
            </a:r>
          </a:p>
        </p:txBody>
      </p:sp>
      <p:sp>
        <p:nvSpPr>
          <p:cNvPr id="17" name="矩形 16"/>
          <p:cNvSpPr/>
          <p:nvPr/>
        </p:nvSpPr>
        <p:spPr>
          <a:xfrm>
            <a:off x="10148210" y="3728393"/>
            <a:ext cx="351490" cy="164993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需要教育市场</a:t>
            </a:r>
          </a:p>
        </p:txBody>
      </p:sp>
      <p:cxnSp>
        <p:nvCxnSpPr>
          <p:cNvPr id="19" name="直接连接符 18"/>
          <p:cNvCxnSpPr>
            <a:cxnSpLocks/>
          </p:cNvCxnSpPr>
          <p:nvPr/>
        </p:nvCxnSpPr>
        <p:spPr>
          <a:xfrm>
            <a:off x="9760033" y="3366028"/>
            <a:ext cx="114179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10342689" y="30060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9760033" y="3366028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10343054" y="3366028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0725778" y="3726919"/>
            <a:ext cx="351490" cy="1658397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企业内部管理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0901832" y="3374497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8903696" y="1929017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542464" y="3729865"/>
            <a:ext cx="351490" cy="230516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采取相同定价策略会少赚钱</a:t>
            </a:r>
          </a:p>
        </p:txBody>
      </p:sp>
      <p:sp>
        <p:nvSpPr>
          <p:cNvPr id="32" name="矩形 31"/>
          <p:cNvSpPr/>
          <p:nvPr/>
        </p:nvSpPr>
        <p:spPr>
          <a:xfrm>
            <a:off x="7096081" y="3729865"/>
            <a:ext cx="351490" cy="197265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中美消费者观念不一样</a:t>
            </a:r>
          </a:p>
        </p:txBody>
      </p:sp>
      <p:sp>
        <p:nvSpPr>
          <p:cNvPr id="33" name="矩形 32"/>
          <p:cNvSpPr/>
          <p:nvPr/>
        </p:nvSpPr>
        <p:spPr>
          <a:xfrm>
            <a:off x="8211813" y="3721399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利润最大化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38" name="直接连接符 37"/>
          <p:cNvCxnSpPr>
            <a:cxnSpLocks/>
          </p:cNvCxnSpPr>
          <p:nvPr/>
        </p:nvCxnSpPr>
        <p:spPr>
          <a:xfrm>
            <a:off x="8378342" y="2786109"/>
            <a:ext cx="0" cy="93529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7673649" y="3728391"/>
            <a:ext cx="351490" cy="1649937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采取不同定价策略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1" name="直接箭头连接符 40"/>
          <p:cNvCxnSpPr/>
          <p:nvPr/>
        </p:nvCxnSpPr>
        <p:spPr>
          <a:xfrm>
            <a:off x="6893954" y="4382308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>
            <a:off x="7464435" y="4379133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8016969" y="4382308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477114C2-1E56-4034-805C-F3DB24C025A3}"/>
              </a:ext>
            </a:extLst>
          </p:cNvPr>
          <p:cNvCxnSpPr>
            <a:cxnSpLocks/>
          </p:cNvCxnSpPr>
          <p:nvPr/>
        </p:nvCxnSpPr>
        <p:spPr>
          <a:xfrm flipH="1">
            <a:off x="8190339" y="2786109"/>
            <a:ext cx="188003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 47">
            <a:extLst>
              <a:ext uri="{FF2B5EF4-FFF2-40B4-BE49-F238E27FC236}">
                <a16:creationId xmlns:a16="http://schemas.microsoft.com/office/drawing/2014/main" id="{ECB8CE44-A0C9-49AB-BAFB-F8773ADC8EB7}"/>
              </a:ext>
            </a:extLst>
          </p:cNvPr>
          <p:cNvSpPr/>
          <p:nvPr/>
        </p:nvSpPr>
        <p:spPr>
          <a:xfrm>
            <a:off x="2581860" y="1569404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结论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CF82D5B5-3102-4208-BCE0-EC8FA57D3F24}"/>
              </a:ext>
            </a:extLst>
          </p:cNvPr>
          <p:cNvSpPr/>
          <p:nvPr/>
        </p:nvSpPr>
        <p:spPr>
          <a:xfrm>
            <a:off x="1254538" y="2646995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论点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9351F40B-DD82-4401-82B6-964C8EAF6EE3}"/>
              </a:ext>
            </a:extLst>
          </p:cNvPr>
          <p:cNvSpPr/>
          <p:nvPr/>
        </p:nvSpPr>
        <p:spPr>
          <a:xfrm>
            <a:off x="4029212" y="2646994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论点</a:t>
            </a: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0276AFCA-142A-42D1-87F9-F886C6188854}"/>
              </a:ext>
            </a:extLst>
          </p:cNvPr>
          <p:cNvCxnSpPr/>
          <p:nvPr/>
        </p:nvCxnSpPr>
        <p:spPr>
          <a:xfrm>
            <a:off x="1889140" y="2294571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C3B8CE26-9C06-4F00-9CFD-5F05E81C9E1B}"/>
              </a:ext>
            </a:extLst>
          </p:cNvPr>
          <p:cNvCxnSpPr/>
          <p:nvPr/>
        </p:nvCxnSpPr>
        <p:spPr>
          <a:xfrm>
            <a:off x="1889140" y="22945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A7BBCDC0-FA3A-46D2-B6F6-2AE1FCAD75F1}"/>
              </a:ext>
            </a:extLst>
          </p:cNvPr>
          <p:cNvCxnSpPr/>
          <p:nvPr/>
        </p:nvCxnSpPr>
        <p:spPr>
          <a:xfrm>
            <a:off x="4691597" y="22945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>
            <a:extLst>
              <a:ext uri="{FF2B5EF4-FFF2-40B4-BE49-F238E27FC236}">
                <a16:creationId xmlns:a16="http://schemas.microsoft.com/office/drawing/2014/main" id="{9A307827-4F66-4136-A7A4-8E1C03B66CED}"/>
              </a:ext>
            </a:extLst>
          </p:cNvPr>
          <p:cNvSpPr/>
          <p:nvPr/>
        </p:nvSpPr>
        <p:spPr>
          <a:xfrm>
            <a:off x="3663845" y="3847559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1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9CF989FA-B74E-47C1-9DC4-68FFC3001BCC}"/>
              </a:ext>
            </a:extLst>
          </p:cNvPr>
          <p:cNvSpPr/>
          <p:nvPr/>
        </p:nvSpPr>
        <p:spPr>
          <a:xfrm>
            <a:off x="4217462" y="3847558"/>
            <a:ext cx="351490" cy="132208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2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454939FA-BFDB-43B0-913E-94C5F379BE99}"/>
              </a:ext>
            </a:extLst>
          </p:cNvPr>
          <p:cNvSpPr/>
          <p:nvPr/>
        </p:nvSpPr>
        <p:spPr>
          <a:xfrm>
            <a:off x="5333194" y="383909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4</a:t>
            </a:r>
          </a:p>
        </p:txBody>
      </p: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CF800B37-D602-42BF-B63E-883EE162422C}"/>
              </a:ext>
            </a:extLst>
          </p:cNvPr>
          <p:cNvCxnSpPr/>
          <p:nvPr/>
        </p:nvCxnSpPr>
        <p:spPr>
          <a:xfrm>
            <a:off x="3829285" y="3485193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F7EC7EEF-01D6-48E0-8C59-C4EB3A124D4C}"/>
              </a:ext>
            </a:extLst>
          </p:cNvPr>
          <p:cNvCxnSpPr/>
          <p:nvPr/>
        </p:nvCxnSpPr>
        <p:spPr>
          <a:xfrm>
            <a:off x="4683238" y="3132168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000CD819-CB25-4B81-8A95-DAF4D5372456}"/>
              </a:ext>
            </a:extLst>
          </p:cNvPr>
          <p:cNvCxnSpPr/>
          <p:nvPr/>
        </p:nvCxnSpPr>
        <p:spPr>
          <a:xfrm>
            <a:off x="3829285" y="3485193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74F85C83-6C5D-4AFD-9DB1-AFC01D36E0BA}"/>
              </a:ext>
            </a:extLst>
          </p:cNvPr>
          <p:cNvCxnSpPr/>
          <p:nvPr/>
        </p:nvCxnSpPr>
        <p:spPr>
          <a:xfrm>
            <a:off x="4412306" y="3485193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02A08657-0442-42EF-A99C-2B1F420B7C98}"/>
              </a:ext>
            </a:extLst>
          </p:cNvPr>
          <p:cNvCxnSpPr/>
          <p:nvPr/>
        </p:nvCxnSpPr>
        <p:spPr>
          <a:xfrm>
            <a:off x="5499723" y="3486669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A389F8A2-4327-4775-BDB5-AFC9BE07835E}"/>
              </a:ext>
            </a:extLst>
          </p:cNvPr>
          <p:cNvSpPr/>
          <p:nvPr/>
        </p:nvSpPr>
        <p:spPr>
          <a:xfrm>
            <a:off x="4795030" y="384608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3</a:t>
            </a:r>
          </a:p>
        </p:txBody>
      </p: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4D84EA11-B055-462E-B699-ED5364209190}"/>
              </a:ext>
            </a:extLst>
          </p:cNvPr>
          <p:cNvCxnSpPr/>
          <p:nvPr/>
        </p:nvCxnSpPr>
        <p:spPr>
          <a:xfrm>
            <a:off x="4971084" y="349366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4D500D24-485C-4239-888D-62CAB895CD73}"/>
              </a:ext>
            </a:extLst>
          </p:cNvPr>
          <p:cNvCxnSpPr/>
          <p:nvPr/>
        </p:nvCxnSpPr>
        <p:spPr>
          <a:xfrm>
            <a:off x="3244245" y="2055179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>
            <a:extLst>
              <a:ext uri="{FF2B5EF4-FFF2-40B4-BE49-F238E27FC236}">
                <a16:creationId xmlns:a16="http://schemas.microsoft.com/office/drawing/2014/main" id="{1DCEEFDC-2FF2-49C9-A032-C76469FC0E17}"/>
              </a:ext>
            </a:extLst>
          </p:cNvPr>
          <p:cNvSpPr/>
          <p:nvPr/>
        </p:nvSpPr>
        <p:spPr>
          <a:xfrm>
            <a:off x="883013" y="385602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问题</a:t>
            </a: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65965780-0B3D-41A7-9DA3-CF39D8C4C8FA}"/>
              </a:ext>
            </a:extLst>
          </p:cNvPr>
          <p:cNvSpPr/>
          <p:nvPr/>
        </p:nvSpPr>
        <p:spPr>
          <a:xfrm>
            <a:off x="1436630" y="3856027"/>
            <a:ext cx="351490" cy="132208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原因</a:t>
            </a: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387A8C1A-12AC-474B-BC1B-201E1D5CF42D}"/>
              </a:ext>
            </a:extLst>
          </p:cNvPr>
          <p:cNvSpPr/>
          <p:nvPr/>
        </p:nvSpPr>
        <p:spPr>
          <a:xfrm>
            <a:off x="2552362" y="3847561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结论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3A59EBAE-7AA6-4EE5-8C9F-E256867E74C9}"/>
              </a:ext>
            </a:extLst>
          </p:cNvPr>
          <p:cNvCxnSpPr>
            <a:cxnSpLocks/>
          </p:cNvCxnSpPr>
          <p:nvPr/>
        </p:nvCxnSpPr>
        <p:spPr>
          <a:xfrm>
            <a:off x="2718891" y="2912271"/>
            <a:ext cx="0" cy="93529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>
            <a:extLst>
              <a:ext uri="{FF2B5EF4-FFF2-40B4-BE49-F238E27FC236}">
                <a16:creationId xmlns:a16="http://schemas.microsoft.com/office/drawing/2014/main" id="{000EAA15-6B0D-4C59-B8D6-FFF3A0CE224F}"/>
              </a:ext>
            </a:extLst>
          </p:cNvPr>
          <p:cNvSpPr/>
          <p:nvPr/>
        </p:nvSpPr>
        <p:spPr>
          <a:xfrm>
            <a:off x="2014198" y="3854554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措施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74" name="直接箭头连接符 73">
            <a:extLst>
              <a:ext uri="{FF2B5EF4-FFF2-40B4-BE49-F238E27FC236}">
                <a16:creationId xmlns:a16="http://schemas.microsoft.com/office/drawing/2014/main" id="{35C9454D-1CFE-4654-AF60-6B032B8A8A0E}"/>
              </a:ext>
            </a:extLst>
          </p:cNvPr>
          <p:cNvCxnSpPr/>
          <p:nvPr/>
        </p:nvCxnSpPr>
        <p:spPr>
          <a:xfrm>
            <a:off x="1234503" y="4508470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B9BB4313-EE7F-4F82-87B7-E281D192FB6B}"/>
              </a:ext>
            </a:extLst>
          </p:cNvPr>
          <p:cNvCxnSpPr/>
          <p:nvPr/>
        </p:nvCxnSpPr>
        <p:spPr>
          <a:xfrm>
            <a:off x="1804984" y="4505295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7A777AA0-943A-401E-86E9-78D16DA794B5}"/>
              </a:ext>
            </a:extLst>
          </p:cNvPr>
          <p:cNvCxnSpPr/>
          <p:nvPr/>
        </p:nvCxnSpPr>
        <p:spPr>
          <a:xfrm>
            <a:off x="2357518" y="4508470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箭头连接符 76">
            <a:extLst>
              <a:ext uri="{FF2B5EF4-FFF2-40B4-BE49-F238E27FC236}">
                <a16:creationId xmlns:a16="http://schemas.microsoft.com/office/drawing/2014/main" id="{189D9F14-EAE3-4031-8BA4-D1DC27632700}"/>
              </a:ext>
            </a:extLst>
          </p:cNvPr>
          <p:cNvCxnSpPr>
            <a:cxnSpLocks/>
          </p:cNvCxnSpPr>
          <p:nvPr/>
        </p:nvCxnSpPr>
        <p:spPr>
          <a:xfrm flipH="1">
            <a:off x="2530888" y="2912271"/>
            <a:ext cx="188003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5929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30"/>
          <p:cNvSpPr txBox="1"/>
          <p:nvPr/>
        </p:nvSpPr>
        <p:spPr>
          <a:xfrm>
            <a:off x="3525281" y="1557294"/>
            <a:ext cx="638563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人工成本出现的问题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服务员小赵总是偷懒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厨房缺勤杂工，厨师经常要去干一些必要的杂活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2.2.2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出现问题的原因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服务员招多了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勤杂工家里有事辞职了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针对问题需要采取的措施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2.2.3.1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辞退小赵，再招个勤杂工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2.2.3.2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跟小赵沟通，让他去做勤杂工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这样可以节约成本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2.2.4.1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服务员工作饱和，厨房的效率也会有所提高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525281" y="888141"/>
            <a:ext cx="2229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降低人工成本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965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30"/>
          <p:cNvSpPr txBox="1"/>
          <p:nvPr/>
        </p:nvSpPr>
        <p:spPr>
          <a:xfrm>
            <a:off x="664095" y="1458971"/>
            <a:ext cx="51172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人工成本出现的问题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服务员小赵总是偷懒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厨房缺勤杂工，厨师经常要去干一些必要的杂活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2.2.2 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出现问题的原因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服务员招多了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勤杂工家里有事辞职了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2.2.3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针对问题需要采取的措施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2.2.3.1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辞退小赵，再招个勤杂工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2.2.3.2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跟小赵沟通，让他去做勤杂工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2.2.4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这样可以节约成本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2.2.4.1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服务员工作饱和，厨房的效率也会有所提高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64094" y="789818"/>
            <a:ext cx="2229553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 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降低人工成本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56973" y="1458971"/>
            <a:ext cx="51172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2.2.1 </a:t>
            </a:r>
            <a:r>
              <a:rPr lang="zh-CN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服务员小赵的问题</a:t>
            </a:r>
            <a:endParaRPr lang="en-US" altLang="zh-CN" sz="1600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服务员小赵总是偷懒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小赵偷懒的原因是因为服务员招多了，工作不饱和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考虑辞退小赵或者劝小赵转岗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2.2.1.4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这样人工成本会降低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2.2.2  </a:t>
            </a:r>
            <a:r>
              <a:rPr lang="zh-CN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厨房勤杂工的问题</a:t>
            </a:r>
            <a:endParaRPr lang="en-US" altLang="zh-CN" sz="1600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厨房缺勤杂工，厨师常去干杂活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原因是勤杂工家里有事辞职了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优先考虑内部人员转岗，否则就要招个勤杂工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2.2.3.4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这样在达成同样工作效率的情况下，人工成本会明显下降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56972" y="789818"/>
            <a:ext cx="2229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降低人工成本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758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3324487" y="2883706"/>
            <a:ext cx="5543025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归纳推理比演绎推理更适合表达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中，能使用归纳推理就使用归纳推理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970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1339556" y="3070901"/>
            <a:ext cx="43468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一些让你的面馆利润上升至少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的措施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6709912" y="485577"/>
            <a:ext cx="33316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786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文本框 43"/>
          <p:cNvSpPr txBox="1"/>
          <p:nvPr/>
        </p:nvSpPr>
        <p:spPr>
          <a:xfrm>
            <a:off x="611423" y="361567"/>
            <a:ext cx="43468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推理过程可以省略，思考过程不能省略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132288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目前存在的问题</a:t>
            </a:r>
          </a:p>
        </p:txBody>
      </p:sp>
      <p:sp>
        <p:nvSpPr>
          <p:cNvPr id="46" name="矩形 45"/>
          <p:cNvSpPr/>
          <p:nvPr/>
        </p:nvSpPr>
        <p:spPr>
          <a:xfrm>
            <a:off x="388910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问题产生的原因</a:t>
            </a:r>
          </a:p>
        </p:txBody>
      </p:sp>
      <p:sp>
        <p:nvSpPr>
          <p:cNvPr id="47" name="矩形 46"/>
          <p:cNvSpPr/>
          <p:nvPr/>
        </p:nvSpPr>
        <p:spPr>
          <a:xfrm>
            <a:off x="645532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解决问题的措施</a:t>
            </a:r>
          </a:p>
        </p:txBody>
      </p:sp>
      <p:sp>
        <p:nvSpPr>
          <p:cNvPr id="48" name="矩形 47"/>
          <p:cNvSpPr/>
          <p:nvPr/>
        </p:nvSpPr>
        <p:spPr>
          <a:xfrm>
            <a:off x="9021542" y="251060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结论</a:t>
            </a:r>
          </a:p>
        </p:txBody>
      </p:sp>
      <p:cxnSp>
        <p:nvCxnSpPr>
          <p:cNvPr id="49" name="直接箭头连接符 48"/>
          <p:cNvCxnSpPr/>
          <p:nvPr/>
        </p:nvCxnSpPr>
        <p:spPr>
          <a:xfrm>
            <a:off x="3224981" y="2772696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5791201" y="2762864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8357421" y="2753031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51"/>
          <p:cNvSpPr txBox="1"/>
          <p:nvPr/>
        </p:nvSpPr>
        <p:spPr>
          <a:xfrm>
            <a:off x="1319147" y="3198167"/>
            <a:ext cx="1905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我们没有外卖服务，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这样少赚很多钱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4056158" y="3251990"/>
            <a:ext cx="1567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当初就没想到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6272924" y="3290499"/>
            <a:ext cx="2266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，进驻美团、饿了么外卖平台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，专人维护外卖平台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9089275" y="3198167"/>
            <a:ext cx="2059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这样会使收益增加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5582435" y="1516331"/>
            <a:ext cx="15210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布局外卖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657600" y="2235201"/>
            <a:ext cx="2328333" cy="17939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318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1407549" y="294322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问题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现状</a:t>
            </a:r>
          </a:p>
        </p:txBody>
      </p:sp>
      <p:sp>
        <p:nvSpPr>
          <p:cNvPr id="27" name="矩形 26"/>
          <p:cNvSpPr/>
          <p:nvPr/>
        </p:nvSpPr>
        <p:spPr>
          <a:xfrm>
            <a:off x="3973769" y="294322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原因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矛盾</a:t>
            </a:r>
          </a:p>
        </p:txBody>
      </p:sp>
      <p:sp>
        <p:nvSpPr>
          <p:cNvPr id="28" name="矩形 27"/>
          <p:cNvSpPr/>
          <p:nvPr/>
        </p:nvSpPr>
        <p:spPr>
          <a:xfrm>
            <a:off x="6539989" y="294322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措施</a:t>
            </a:r>
          </a:p>
        </p:txBody>
      </p:sp>
      <p:sp>
        <p:nvSpPr>
          <p:cNvPr id="31" name="矩形 30"/>
          <p:cNvSpPr/>
          <p:nvPr/>
        </p:nvSpPr>
        <p:spPr>
          <a:xfrm>
            <a:off x="9106209" y="294322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结论</a:t>
            </a:r>
          </a:p>
        </p:txBody>
      </p:sp>
      <p:cxnSp>
        <p:nvCxnSpPr>
          <p:cNvPr id="3" name="直接箭头连接符 2"/>
          <p:cNvCxnSpPr/>
          <p:nvPr/>
        </p:nvCxnSpPr>
        <p:spPr>
          <a:xfrm>
            <a:off x="3309648" y="3205316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5875868" y="3195484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8442088" y="3185651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4293303" y="1680733"/>
            <a:ext cx="3605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演绎推理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480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1332133" y="2481944"/>
            <a:ext cx="9600759" cy="485776"/>
            <a:chOff x="1305949" y="1089024"/>
            <a:chExt cx="9600759" cy="485776"/>
          </a:xfrm>
        </p:grpSpPr>
        <p:sp>
          <p:nvSpPr>
            <p:cNvPr id="20" name="矩形 19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/>
          <p:nvPr/>
        </p:nvSpPr>
        <p:spPr>
          <a:xfrm>
            <a:off x="1332134" y="3828490"/>
            <a:ext cx="1902099" cy="82444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上阶段工作情况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问题与亮点</a:t>
            </a:r>
          </a:p>
        </p:txBody>
      </p:sp>
      <p:sp>
        <p:nvSpPr>
          <p:cNvPr id="10" name="矩形 9"/>
          <p:cNvSpPr/>
          <p:nvPr/>
        </p:nvSpPr>
        <p:spPr>
          <a:xfrm>
            <a:off x="3898354" y="365087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问题产生的原因</a:t>
            </a:r>
          </a:p>
        </p:txBody>
      </p:sp>
      <p:sp>
        <p:nvSpPr>
          <p:cNvPr id="11" name="矩形 10"/>
          <p:cNvSpPr/>
          <p:nvPr/>
        </p:nvSpPr>
        <p:spPr>
          <a:xfrm>
            <a:off x="6464573" y="3648229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解决问题的对策</a:t>
            </a:r>
          </a:p>
        </p:txBody>
      </p:sp>
      <p:sp>
        <p:nvSpPr>
          <p:cNvPr id="12" name="矩形 11"/>
          <p:cNvSpPr/>
          <p:nvPr/>
        </p:nvSpPr>
        <p:spPr>
          <a:xfrm>
            <a:off x="9030794" y="3899960"/>
            <a:ext cx="1902099" cy="674310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之后的工作会比之前好</a:t>
            </a: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3234233" y="4240711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3566294" y="3893762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3898354" y="433138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工作亮点的原因</a:t>
            </a:r>
          </a:p>
        </p:txBody>
      </p:sp>
      <p:cxnSp>
        <p:nvCxnSpPr>
          <p:cNvPr id="19" name="直接箭头连接符 18"/>
          <p:cNvCxnSpPr/>
          <p:nvPr/>
        </p:nvCxnSpPr>
        <p:spPr>
          <a:xfrm>
            <a:off x="3566294" y="4574271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566293" y="3891117"/>
            <a:ext cx="0" cy="68315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endCxn id="11" idx="1"/>
          </p:cNvCxnSpPr>
          <p:nvPr/>
        </p:nvCxnSpPr>
        <p:spPr>
          <a:xfrm flipV="1">
            <a:off x="5800453" y="3891117"/>
            <a:ext cx="664120" cy="2645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800453" y="4574271"/>
            <a:ext cx="66412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6464573" y="4334470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继续保持，再创新高</a:t>
            </a:r>
          </a:p>
        </p:txBody>
      </p:sp>
      <p:cxnSp>
        <p:nvCxnSpPr>
          <p:cNvPr id="30" name="直接箭头连接符 29"/>
          <p:cNvCxnSpPr/>
          <p:nvPr/>
        </p:nvCxnSpPr>
        <p:spPr>
          <a:xfrm>
            <a:off x="8366673" y="3893762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>
            <a:off x="8366673" y="4574271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8701465" y="3891116"/>
            <a:ext cx="0" cy="68315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8698734" y="4232693"/>
            <a:ext cx="332060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4329815" y="1179288"/>
            <a:ext cx="3605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工作总结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的常见套路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41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1332133" y="2481944"/>
            <a:ext cx="9600759" cy="485776"/>
            <a:chOff x="1305949" y="1089024"/>
            <a:chExt cx="9600759" cy="485776"/>
          </a:xfrm>
        </p:grpSpPr>
        <p:sp>
          <p:nvSpPr>
            <p:cNvPr id="20" name="矩形 19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34"/>
          <p:cNvSpPr txBox="1"/>
          <p:nvPr/>
        </p:nvSpPr>
        <p:spPr>
          <a:xfrm>
            <a:off x="4243424" y="1210992"/>
            <a:ext cx="377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项目立项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的常见套路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33213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项目背景</a:t>
            </a:r>
          </a:p>
        </p:txBody>
      </p:sp>
      <p:sp>
        <p:nvSpPr>
          <p:cNvPr id="39" name="矩形 38"/>
          <p:cNvSpPr/>
          <p:nvPr/>
        </p:nvSpPr>
        <p:spPr>
          <a:xfrm>
            <a:off x="389835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项目分析</a:t>
            </a:r>
          </a:p>
        </p:txBody>
      </p:sp>
      <p:sp>
        <p:nvSpPr>
          <p:cNvPr id="40" name="矩形 39"/>
          <p:cNvSpPr/>
          <p:nvPr/>
        </p:nvSpPr>
        <p:spPr>
          <a:xfrm>
            <a:off x="646457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计划与经费</a:t>
            </a:r>
          </a:p>
        </p:txBody>
      </p:sp>
      <p:sp>
        <p:nvSpPr>
          <p:cNvPr id="41" name="矩形 40"/>
          <p:cNvSpPr/>
          <p:nvPr/>
        </p:nvSpPr>
        <p:spPr>
          <a:xfrm>
            <a:off x="9030793" y="3552863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投入与产出</a:t>
            </a:r>
          </a:p>
        </p:txBody>
      </p:sp>
      <p:cxnSp>
        <p:nvCxnSpPr>
          <p:cNvPr id="42" name="直接箭头连接符 41"/>
          <p:cNvCxnSpPr/>
          <p:nvPr/>
        </p:nvCxnSpPr>
        <p:spPr>
          <a:xfrm>
            <a:off x="3234232" y="3814955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5800452" y="3805123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366672" y="3795290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9639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1332133" y="2481944"/>
            <a:ext cx="9600759" cy="485776"/>
            <a:chOff x="1305949" y="1089024"/>
            <a:chExt cx="9600759" cy="485776"/>
          </a:xfrm>
        </p:grpSpPr>
        <p:sp>
          <p:nvSpPr>
            <p:cNvPr id="20" name="矩形 19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34"/>
          <p:cNvSpPr txBox="1"/>
          <p:nvPr/>
        </p:nvSpPr>
        <p:spPr>
          <a:xfrm>
            <a:off x="4149256" y="1201621"/>
            <a:ext cx="3966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解决方案类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的常见套路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33213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分析背景</a:t>
            </a:r>
          </a:p>
        </p:txBody>
      </p:sp>
      <p:sp>
        <p:nvSpPr>
          <p:cNvPr id="39" name="矩形 38"/>
          <p:cNvSpPr/>
          <p:nvPr/>
        </p:nvSpPr>
        <p:spPr>
          <a:xfrm>
            <a:off x="389835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对比指标</a:t>
            </a:r>
          </a:p>
        </p:txBody>
      </p:sp>
      <p:sp>
        <p:nvSpPr>
          <p:cNvPr id="40" name="矩形 39"/>
          <p:cNvSpPr/>
          <p:nvPr/>
        </p:nvSpPr>
        <p:spPr>
          <a:xfrm>
            <a:off x="646457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解决措施</a:t>
            </a:r>
          </a:p>
        </p:txBody>
      </p:sp>
      <p:sp>
        <p:nvSpPr>
          <p:cNvPr id="41" name="矩形 40"/>
          <p:cNvSpPr/>
          <p:nvPr/>
        </p:nvSpPr>
        <p:spPr>
          <a:xfrm>
            <a:off x="9030793" y="3552863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问题被解决</a:t>
            </a:r>
          </a:p>
        </p:txBody>
      </p:sp>
      <p:cxnSp>
        <p:nvCxnSpPr>
          <p:cNvPr id="42" name="直接箭头连接符 41"/>
          <p:cNvCxnSpPr/>
          <p:nvPr/>
        </p:nvCxnSpPr>
        <p:spPr>
          <a:xfrm>
            <a:off x="3234232" y="3814955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5800452" y="3805123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366672" y="3795290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1840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86689" y="2967335"/>
            <a:ext cx="329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归纳推理型大纲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026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1332133" y="2481944"/>
            <a:ext cx="9600759" cy="485776"/>
            <a:chOff x="1305949" y="1089024"/>
            <a:chExt cx="9600759" cy="485776"/>
          </a:xfrm>
        </p:grpSpPr>
        <p:sp>
          <p:nvSpPr>
            <p:cNvPr id="20" name="矩形 19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34"/>
          <p:cNvSpPr txBox="1"/>
          <p:nvPr/>
        </p:nvSpPr>
        <p:spPr>
          <a:xfrm>
            <a:off x="3566292" y="1253989"/>
            <a:ext cx="5191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互联网项目融资路演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的常见套路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332133" y="3592192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讲故事</a:t>
            </a:r>
          </a:p>
        </p:txBody>
      </p:sp>
      <p:sp>
        <p:nvSpPr>
          <p:cNvPr id="39" name="矩形 38"/>
          <p:cNvSpPr/>
          <p:nvPr/>
        </p:nvSpPr>
        <p:spPr>
          <a:xfrm>
            <a:off x="3898353" y="3472535"/>
            <a:ext cx="1902099" cy="68483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因为用户没有用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XX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产品</a:t>
            </a:r>
          </a:p>
        </p:txBody>
      </p:sp>
      <p:sp>
        <p:nvSpPr>
          <p:cNvPr id="40" name="矩形 39"/>
          <p:cNvSpPr/>
          <p:nvPr/>
        </p:nvSpPr>
        <p:spPr>
          <a:xfrm>
            <a:off x="6464573" y="3472535"/>
            <a:ext cx="1902099" cy="68483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你给我钱，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我做一个出来</a:t>
            </a:r>
          </a:p>
        </p:txBody>
      </p:sp>
      <p:sp>
        <p:nvSpPr>
          <p:cNvPr id="41" name="矩形 40"/>
          <p:cNvSpPr/>
          <p:nvPr/>
        </p:nvSpPr>
        <p:spPr>
          <a:xfrm>
            <a:off x="9030793" y="3552863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咱们都能赚到</a:t>
            </a:r>
          </a:p>
        </p:txBody>
      </p:sp>
      <p:cxnSp>
        <p:nvCxnSpPr>
          <p:cNvPr id="42" name="直接箭头连接符 41"/>
          <p:cNvCxnSpPr/>
          <p:nvPr/>
        </p:nvCxnSpPr>
        <p:spPr>
          <a:xfrm>
            <a:off x="3234232" y="3814955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5800452" y="3805123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366672" y="3795290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0049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1332133" y="2481944"/>
            <a:ext cx="9600759" cy="485776"/>
            <a:chOff x="1305949" y="1089024"/>
            <a:chExt cx="9600759" cy="485776"/>
          </a:xfrm>
        </p:grpSpPr>
        <p:sp>
          <p:nvSpPr>
            <p:cNvPr id="20" name="矩形 19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  <a:alpha val="42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34"/>
          <p:cNvSpPr txBox="1"/>
          <p:nvPr/>
        </p:nvSpPr>
        <p:spPr>
          <a:xfrm>
            <a:off x="4149256" y="1201621"/>
            <a:ext cx="3966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学位论文的常见套路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332133" y="3428290"/>
            <a:ext cx="1902099" cy="75366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论文综述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被研究对象的现状</a:t>
            </a:r>
          </a:p>
        </p:txBody>
      </p:sp>
      <p:sp>
        <p:nvSpPr>
          <p:cNvPr id="39" name="矩形 38"/>
          <p:cNvSpPr/>
          <p:nvPr/>
        </p:nvSpPr>
        <p:spPr>
          <a:xfrm>
            <a:off x="389835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产生现状的原因</a:t>
            </a:r>
          </a:p>
        </p:txBody>
      </p:sp>
      <p:sp>
        <p:nvSpPr>
          <p:cNvPr id="40" name="矩形 39"/>
          <p:cNvSpPr/>
          <p:nvPr/>
        </p:nvSpPr>
        <p:spPr>
          <a:xfrm>
            <a:off x="6464573" y="355286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研究内容</a:t>
            </a:r>
          </a:p>
        </p:txBody>
      </p:sp>
      <p:sp>
        <p:nvSpPr>
          <p:cNvPr id="41" name="矩形 40"/>
          <p:cNvSpPr/>
          <p:nvPr/>
        </p:nvSpPr>
        <p:spPr>
          <a:xfrm>
            <a:off x="9030793" y="3552863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研究结论</a:t>
            </a:r>
          </a:p>
        </p:txBody>
      </p:sp>
      <p:cxnSp>
        <p:nvCxnSpPr>
          <p:cNvPr id="42" name="直接箭头连接符 41"/>
          <p:cNvCxnSpPr/>
          <p:nvPr/>
        </p:nvCxnSpPr>
        <p:spPr>
          <a:xfrm>
            <a:off x="3234232" y="3814955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5800452" y="3805123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366672" y="3795290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2727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4190911" y="2967335"/>
            <a:ext cx="4520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只讨论一件事，逻辑的前后顺序紧密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这件事没有进行归纳、分类的必要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90911" y="2312666"/>
            <a:ext cx="3966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演绎推理型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大纲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170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2460433" y="2593966"/>
            <a:ext cx="223938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这些话题在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中，适合归纳推理还是演绎推理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6375615" y="1046016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解法唯一的数学证明题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75614" y="1645783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论述气候变迁对生物的影响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75614" y="2245550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商务礼仪培训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75613" y="2845317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大学新生报到流程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75613" y="3445084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大学新生入学指南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75613" y="4044851"/>
            <a:ext cx="3331633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针对某公司的战略分析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75613" y="4644618"/>
            <a:ext cx="3331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活动策划书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75613" y="5244385"/>
            <a:ext cx="3331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行业交流型讲座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779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3553" y="264501"/>
            <a:ext cx="1108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小结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18852" y="1686982"/>
            <a:ext cx="782732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建立金字塔的步骤：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，从结论出发，自上而下地建立金字塔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，每个层级的内容必须“相互独立，完全穷尽”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，思考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2-3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层的客观、外部、宏观层面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，按照表达的需求，确定金字塔底端（大纲）的详细程度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，按照“问题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原因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措施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结论”的顺序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演绎推理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，思考金字塔底层的内容；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或者以罗列并解析分论点的方式进行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归纳推理</a:t>
            </a:r>
            <a:endParaRPr lang="en-US" altLang="zh-CN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97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3553" y="264501"/>
            <a:ext cx="1108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小结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32841" y="1248806"/>
            <a:ext cx="17572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演绎推理大纲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6680483" y="1838632"/>
            <a:ext cx="0" cy="380262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8205563" y="1238005"/>
            <a:ext cx="16101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归纳推理大纲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81125" y="3649518"/>
            <a:ext cx="3660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只讨论一件事，逻辑的前后顺序紧密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这件事没有进行归纳、分类的必要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250754" y="3663122"/>
            <a:ext cx="39580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讨论多个角度、多个方面、多个指标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话题可以进行归纳推理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86580" y="4434347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786580" y="1838631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2968422" y="4444411"/>
            <a:ext cx="28891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适合思考，但不太适合表达和演示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545319" y="4456543"/>
            <a:ext cx="2725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适合思考，也适用于表达和演示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821528" y="4884173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681125" y="4917371"/>
            <a:ext cx="3660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制作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有明确的框架要求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无法进行归纳推理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006794" y="4971377"/>
            <a:ext cx="41670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只要能使用归纳推理，就使用归纳推理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843383" y="5641258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821527" y="3663122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组合 60"/>
          <p:cNvGrpSpPr/>
          <p:nvPr/>
        </p:nvGrpSpPr>
        <p:grpSpPr>
          <a:xfrm>
            <a:off x="7875082" y="2080600"/>
            <a:ext cx="2139091" cy="1312368"/>
            <a:chOff x="3312163" y="2112203"/>
            <a:chExt cx="2139091" cy="1312368"/>
          </a:xfrm>
        </p:grpSpPr>
        <p:grpSp>
          <p:nvGrpSpPr>
            <p:cNvPr id="43" name="组合 42"/>
            <p:cNvGrpSpPr/>
            <p:nvPr/>
          </p:nvGrpSpPr>
          <p:grpSpPr>
            <a:xfrm>
              <a:off x="3375919" y="2112203"/>
              <a:ext cx="1938039" cy="1312368"/>
              <a:chOff x="2541548" y="3043334"/>
              <a:chExt cx="2188677" cy="1482091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3406884" y="3043334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n-cs"/>
                </a:endParaRPr>
              </a:p>
            </p:txBody>
          </p:sp>
          <p:grpSp>
            <p:nvGrpSpPr>
              <p:cNvPr id="30" name="组合 29"/>
              <p:cNvGrpSpPr/>
              <p:nvPr/>
            </p:nvGrpSpPr>
            <p:grpSpPr>
              <a:xfrm>
                <a:off x="2775667" y="3315034"/>
                <a:ext cx="1720438" cy="862334"/>
                <a:chOff x="1276584" y="2740540"/>
                <a:chExt cx="2274336" cy="601433"/>
              </a:xfrm>
            </p:grpSpPr>
            <p:cxnSp>
              <p:nvCxnSpPr>
                <p:cNvPr id="31" name="直接连接符 30"/>
                <p:cNvCxnSpPr/>
                <p:nvPr/>
              </p:nvCxnSpPr>
              <p:spPr>
                <a:xfrm>
                  <a:off x="1276584" y="3045921"/>
                  <a:ext cx="2274336" cy="0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/>
                <p:cNvCxnSpPr/>
                <p:nvPr/>
              </p:nvCxnSpPr>
              <p:spPr>
                <a:xfrm>
                  <a:off x="1276584" y="3041158"/>
                  <a:ext cx="0" cy="300815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直接连接符 32"/>
                <p:cNvCxnSpPr/>
                <p:nvPr/>
              </p:nvCxnSpPr>
              <p:spPr>
                <a:xfrm>
                  <a:off x="3550920" y="3041157"/>
                  <a:ext cx="0" cy="300815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/>
                <p:cNvCxnSpPr/>
                <p:nvPr/>
              </p:nvCxnSpPr>
              <p:spPr>
                <a:xfrm>
                  <a:off x="2420517" y="2740540"/>
                  <a:ext cx="0" cy="601432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椭圆 34"/>
              <p:cNvSpPr/>
              <p:nvPr/>
            </p:nvSpPr>
            <p:spPr>
              <a:xfrm>
                <a:off x="2541548" y="4026804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6" name="椭圆 35"/>
              <p:cNvSpPr/>
              <p:nvPr/>
            </p:nvSpPr>
            <p:spPr>
              <a:xfrm>
                <a:off x="3406884" y="4046443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7" name="椭圆 36"/>
              <p:cNvSpPr/>
              <p:nvPr/>
            </p:nvSpPr>
            <p:spPr>
              <a:xfrm>
                <a:off x="4261986" y="4057186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44" name="文本框 43"/>
            <p:cNvSpPr txBox="1"/>
            <p:nvPr/>
          </p:nvSpPr>
          <p:spPr>
            <a:xfrm>
              <a:off x="4101291" y="2127782"/>
              <a:ext cx="600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n-cs"/>
                </a:rPr>
                <a:t>结论</a:t>
              </a: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3312163" y="3003796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n-cs"/>
                </a:rPr>
                <a:t>论点</a:t>
              </a: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4098634" y="3003251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n-cs"/>
                </a:rPr>
                <a:t>论点</a:t>
              </a: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4850534" y="3022932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n-cs"/>
                </a:rPr>
                <a:t>论点</a:t>
              </a: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680850" y="2535242"/>
            <a:ext cx="3660957" cy="485776"/>
            <a:chOff x="1305949" y="1089024"/>
            <a:chExt cx="9600759" cy="485776"/>
          </a:xfrm>
        </p:grpSpPr>
        <p:sp>
          <p:nvSpPr>
            <p:cNvPr id="49" name="矩形 48"/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问题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现状</a:t>
              </a:r>
            </a:p>
          </p:txBody>
        </p:sp>
        <p:sp>
          <p:nvSpPr>
            <p:cNvPr id="50" name="矩形 49"/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原因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/</a:t>
              </a: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矛盾</a:t>
              </a:r>
            </a:p>
          </p:txBody>
        </p:sp>
        <p:sp>
          <p:nvSpPr>
            <p:cNvPr id="51" name="矩形 50"/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措施</a:t>
              </a:r>
            </a:p>
          </p:txBody>
        </p:sp>
        <p:sp>
          <p:nvSpPr>
            <p:cNvPr id="52" name="矩形 51"/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结论</a:t>
              </a:r>
            </a:p>
          </p:txBody>
        </p:sp>
        <p:cxnSp>
          <p:nvCxnSpPr>
            <p:cNvPr id="53" name="直接箭头连接符 52"/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箭头连接符 53"/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箭头连接符 54"/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直接连接符 55"/>
          <p:cNvCxnSpPr/>
          <p:nvPr/>
        </p:nvCxnSpPr>
        <p:spPr>
          <a:xfrm>
            <a:off x="2344458" y="1853409"/>
            <a:ext cx="0" cy="380262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1215091" y="2505952"/>
            <a:ext cx="757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模型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989039" y="3785007"/>
            <a:ext cx="1152960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适用话题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1105689" y="4412147"/>
            <a:ext cx="864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适用性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994216" y="4994461"/>
            <a:ext cx="1105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使用条件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30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9C9EAB7-8931-426B-9608-1490B63E65BC}"/>
              </a:ext>
            </a:extLst>
          </p:cNvPr>
          <p:cNvSpPr txBox="1"/>
          <p:nvPr/>
        </p:nvSpPr>
        <p:spPr>
          <a:xfrm>
            <a:off x="4870978" y="1868153"/>
            <a:ext cx="2523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尝试建立金字塔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01409D4-EFBF-46BF-B1A3-FE98EE865614}"/>
              </a:ext>
            </a:extLst>
          </p:cNvPr>
          <p:cNvSpPr txBox="1"/>
          <p:nvPr/>
        </p:nvSpPr>
        <p:spPr>
          <a:xfrm>
            <a:off x="2330980" y="2551837"/>
            <a:ext cx="7603065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你是一个牛肉面馆的老板，这个店只有牛肉面这一种商品，按以往的情况来看，你的每碗面能卖出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元的价格，并能带给你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元的纯利润；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如果，要求在不增加品类的情况下，你这个店的利润上升至少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，你该采取怎样的措施？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55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84209" y="708024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20%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89101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涨价</a:t>
            </a:r>
          </a:p>
        </p:txBody>
      </p:sp>
      <p:sp>
        <p:nvSpPr>
          <p:cNvPr id="4" name="矩形 3"/>
          <p:cNvSpPr/>
          <p:nvPr/>
        </p:nvSpPr>
        <p:spPr>
          <a:xfrm>
            <a:off x="4163775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降低成本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2023703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023703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4826160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447685" y="22351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302808" y="4067130"/>
            <a:ext cx="351490" cy="2054270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提升质量大幅涨价</a:t>
            </a:r>
          </a:p>
        </p:txBody>
      </p:sp>
      <p:sp>
        <p:nvSpPr>
          <p:cNvPr id="10" name="矩形 9"/>
          <p:cNvSpPr/>
          <p:nvPr/>
        </p:nvSpPr>
        <p:spPr>
          <a:xfrm>
            <a:off x="2449091" y="4067129"/>
            <a:ext cx="351490" cy="205427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保持质量小幅涨价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1468248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2042802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468248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643935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3798408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行政成本</a:t>
            </a:r>
          </a:p>
        </p:txBody>
      </p:sp>
      <p:sp>
        <p:nvSpPr>
          <p:cNvPr id="16" name="矩形 15"/>
          <p:cNvSpPr/>
          <p:nvPr/>
        </p:nvSpPr>
        <p:spPr>
          <a:xfrm>
            <a:off x="4352025" y="4083461"/>
            <a:ext cx="351490" cy="1323563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物料成本</a:t>
            </a:r>
          </a:p>
        </p:txBody>
      </p:sp>
      <p:sp>
        <p:nvSpPr>
          <p:cNvPr id="17" name="矩形 16"/>
          <p:cNvSpPr/>
          <p:nvPr/>
        </p:nvSpPr>
        <p:spPr>
          <a:xfrm>
            <a:off x="5467757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3963848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4817801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396384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4546869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5634286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4939118" y="4081988"/>
            <a:ext cx="351490" cy="132356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5105647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2822524" y="179684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内部方式</a:t>
            </a:r>
          </a:p>
        </p:txBody>
      </p:sp>
      <p:sp>
        <p:nvSpPr>
          <p:cNvPr id="26" name="矩形 25"/>
          <p:cNvSpPr/>
          <p:nvPr/>
        </p:nvSpPr>
        <p:spPr>
          <a:xfrm>
            <a:off x="8099022" y="180530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外部方式</a:t>
            </a:r>
          </a:p>
        </p:txBody>
      </p:sp>
      <p:cxnSp>
        <p:nvCxnSpPr>
          <p:cNvPr id="27" name="直接连接符 26"/>
          <p:cNvCxnSpPr/>
          <p:nvPr/>
        </p:nvCxnSpPr>
        <p:spPr>
          <a:xfrm>
            <a:off x="3460699" y="1489074"/>
            <a:ext cx="530070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3460699" y="1489074"/>
            <a:ext cx="0" cy="30776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8761407" y="1489074"/>
            <a:ext cx="0" cy="31623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6028267" y="11937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771700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新渠道</a:t>
            </a:r>
          </a:p>
        </p:txBody>
      </p:sp>
      <p:sp>
        <p:nvSpPr>
          <p:cNvPr id="36" name="矩形 35"/>
          <p:cNvSpPr/>
          <p:nvPr/>
        </p:nvSpPr>
        <p:spPr>
          <a:xfrm>
            <a:off x="9546374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原有渠道</a:t>
            </a:r>
          </a:p>
        </p:txBody>
      </p:sp>
      <p:cxnSp>
        <p:nvCxnSpPr>
          <p:cNvPr id="37" name="直接连接符 36"/>
          <p:cNvCxnSpPr/>
          <p:nvPr/>
        </p:nvCxnSpPr>
        <p:spPr>
          <a:xfrm>
            <a:off x="7406302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>
            <a:off x="7406302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10208759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6685407" y="4067130"/>
            <a:ext cx="351490" cy="1331427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外卖</a:t>
            </a:r>
          </a:p>
        </p:txBody>
      </p:sp>
      <p:sp>
        <p:nvSpPr>
          <p:cNvPr id="41" name="矩形 40"/>
          <p:cNvSpPr/>
          <p:nvPr/>
        </p:nvSpPr>
        <p:spPr>
          <a:xfrm>
            <a:off x="7831690" y="4067129"/>
            <a:ext cx="351490" cy="133842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稳定大客户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6850847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425401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6850847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8026534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 45"/>
          <p:cNvSpPr/>
          <p:nvPr/>
        </p:nvSpPr>
        <p:spPr>
          <a:xfrm>
            <a:off x="9181007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网络推广</a:t>
            </a:r>
          </a:p>
        </p:txBody>
      </p:sp>
      <p:sp>
        <p:nvSpPr>
          <p:cNvPr id="47" name="矩形 46"/>
          <p:cNvSpPr/>
          <p:nvPr/>
        </p:nvSpPr>
        <p:spPr>
          <a:xfrm>
            <a:off x="9734624" y="4083461"/>
            <a:ext cx="351490" cy="164000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传统媒体广告</a:t>
            </a:r>
          </a:p>
        </p:txBody>
      </p:sp>
      <p:sp>
        <p:nvSpPr>
          <p:cNvPr id="48" name="矩形 47"/>
          <p:cNvSpPr/>
          <p:nvPr/>
        </p:nvSpPr>
        <p:spPr>
          <a:xfrm>
            <a:off x="10850356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9346447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10200400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9346447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992946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11016885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矩形 53"/>
          <p:cNvSpPr/>
          <p:nvPr/>
        </p:nvSpPr>
        <p:spPr>
          <a:xfrm>
            <a:off x="10321717" y="40819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10488246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>
            <a:off x="8761407" y="2291082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1339556" y="3070901"/>
            <a:ext cx="43468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一些让你的面馆利润上升至少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的措施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6709912" y="485577"/>
            <a:ext cx="33316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86689" y="2967335"/>
            <a:ext cx="329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演绎推理型大纲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04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30"/>
          <p:cNvSpPr txBox="1"/>
          <p:nvPr/>
        </p:nvSpPr>
        <p:spPr>
          <a:xfrm>
            <a:off x="3830080" y="2058739"/>
            <a:ext cx="63856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物料成本出现的问题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一碗牛肉面要切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克牛肉，这也太多了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2.2.2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造成成本较高的原因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切肉的小哥水平简直太糙，三片肉切那么厚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针对成本高需要采取的措施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让切肉小哥好好练练刀功，或者让他滚蛋换个能切好的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这样可以降低成本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肉量控制在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克以内，每碗面能多赚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0.4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830080" y="1320760"/>
            <a:ext cx="2229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降低物料成本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46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132288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目前存在的问题</a:t>
            </a:r>
          </a:p>
        </p:txBody>
      </p:sp>
      <p:sp>
        <p:nvSpPr>
          <p:cNvPr id="27" name="矩形 26"/>
          <p:cNvSpPr/>
          <p:nvPr/>
        </p:nvSpPr>
        <p:spPr>
          <a:xfrm>
            <a:off x="388910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问题产生的原因</a:t>
            </a:r>
          </a:p>
        </p:txBody>
      </p:sp>
      <p:sp>
        <p:nvSpPr>
          <p:cNvPr id="28" name="矩形 27"/>
          <p:cNvSpPr/>
          <p:nvPr/>
        </p:nvSpPr>
        <p:spPr>
          <a:xfrm>
            <a:off x="6455322" y="2510605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解决问题的措施</a:t>
            </a:r>
          </a:p>
        </p:txBody>
      </p:sp>
      <p:sp>
        <p:nvSpPr>
          <p:cNvPr id="31" name="矩形 30"/>
          <p:cNvSpPr/>
          <p:nvPr/>
        </p:nvSpPr>
        <p:spPr>
          <a:xfrm>
            <a:off x="9021542" y="2510604"/>
            <a:ext cx="190209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结论</a:t>
            </a:r>
          </a:p>
        </p:txBody>
      </p:sp>
      <p:cxnSp>
        <p:nvCxnSpPr>
          <p:cNvPr id="3" name="直接箭头连接符 2"/>
          <p:cNvCxnSpPr/>
          <p:nvPr/>
        </p:nvCxnSpPr>
        <p:spPr>
          <a:xfrm>
            <a:off x="3224981" y="2772696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5791201" y="2762864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8357421" y="2753031"/>
            <a:ext cx="664121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9021542" y="3007972"/>
            <a:ext cx="2059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定性结论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定量结论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531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398359" y="1659373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结论</a:t>
            </a:r>
          </a:p>
        </p:txBody>
      </p:sp>
      <p:sp>
        <p:nvSpPr>
          <p:cNvPr id="5" name="矩形 4"/>
          <p:cNvSpPr/>
          <p:nvPr/>
        </p:nvSpPr>
        <p:spPr>
          <a:xfrm>
            <a:off x="4071037" y="2736964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论点</a:t>
            </a:r>
          </a:p>
        </p:txBody>
      </p:sp>
      <p:sp>
        <p:nvSpPr>
          <p:cNvPr id="6" name="矩形 5"/>
          <p:cNvSpPr/>
          <p:nvPr/>
        </p:nvSpPr>
        <p:spPr>
          <a:xfrm>
            <a:off x="6845711" y="2736963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论点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4705639" y="2384540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4705639" y="2384540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7508096" y="2384540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6480344" y="393752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1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033961" y="3937527"/>
            <a:ext cx="351490" cy="132208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2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149693" y="3929061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4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6645784" y="3575162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7499737" y="3222137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6645784" y="357516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228805" y="357516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8316222" y="3576638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7611529" y="3936054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分论点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3</a:t>
            </a:r>
          </a:p>
        </p:txBody>
      </p:sp>
      <p:cxnSp>
        <p:nvCxnSpPr>
          <p:cNvPr id="25" name="直接连接符 24"/>
          <p:cNvCxnSpPr/>
          <p:nvPr/>
        </p:nvCxnSpPr>
        <p:spPr>
          <a:xfrm>
            <a:off x="7787583" y="358363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6060744" y="2145148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3699512" y="3945997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问题</a:t>
            </a:r>
          </a:p>
        </p:txBody>
      </p:sp>
      <p:sp>
        <p:nvSpPr>
          <p:cNvPr id="32" name="矩形 31"/>
          <p:cNvSpPr/>
          <p:nvPr/>
        </p:nvSpPr>
        <p:spPr>
          <a:xfrm>
            <a:off x="4253129" y="3945996"/>
            <a:ext cx="351490" cy="132208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原因</a:t>
            </a:r>
          </a:p>
        </p:txBody>
      </p:sp>
      <p:sp>
        <p:nvSpPr>
          <p:cNvPr id="33" name="矩形 32"/>
          <p:cNvSpPr/>
          <p:nvPr/>
        </p:nvSpPr>
        <p:spPr>
          <a:xfrm>
            <a:off x="5368861" y="3937530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结论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38" name="直接连接符 37"/>
          <p:cNvCxnSpPr>
            <a:cxnSpLocks/>
          </p:cNvCxnSpPr>
          <p:nvPr/>
        </p:nvCxnSpPr>
        <p:spPr>
          <a:xfrm>
            <a:off x="5535390" y="3002240"/>
            <a:ext cx="0" cy="93529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4830697" y="3944523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措施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1" name="直接箭头连接符 40"/>
          <p:cNvCxnSpPr/>
          <p:nvPr/>
        </p:nvCxnSpPr>
        <p:spPr>
          <a:xfrm>
            <a:off x="4051002" y="4598439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>
            <a:off x="4621483" y="4595264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5174017" y="4598439"/>
            <a:ext cx="1948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477114C2-1E56-4034-805C-F3DB24C025A3}"/>
              </a:ext>
            </a:extLst>
          </p:cNvPr>
          <p:cNvCxnSpPr>
            <a:cxnSpLocks/>
          </p:cNvCxnSpPr>
          <p:nvPr/>
        </p:nvCxnSpPr>
        <p:spPr>
          <a:xfrm flipH="1">
            <a:off x="5347387" y="3002240"/>
            <a:ext cx="188003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3234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5970</TotalTime>
  <Words>1331</Words>
  <Application>Microsoft Office PowerPoint</Application>
  <PresentationFormat>宽屏</PresentationFormat>
  <Paragraphs>282</Paragraphs>
  <Slides>25</Slides>
  <Notes>24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4" baseType="lpstr">
      <vt:lpstr>华文中宋</vt:lpstr>
      <vt:lpstr>思源黑体 CN Light</vt:lpstr>
      <vt:lpstr>思源黑体 CN Medium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139</cp:revision>
  <dcterms:created xsi:type="dcterms:W3CDTF">2018-01-17T18:41:24Z</dcterms:created>
  <dcterms:modified xsi:type="dcterms:W3CDTF">2018-10-14T13:00:04Z</dcterms:modified>
</cp:coreProperties>
</file>