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1" r:id="rId2"/>
    <p:sldId id="292" r:id="rId3"/>
    <p:sldId id="294" r:id="rId4"/>
    <p:sldId id="291" r:id="rId5"/>
    <p:sldId id="293" r:id="rId6"/>
    <p:sldId id="295" r:id="rId7"/>
    <p:sldId id="296" r:id="rId8"/>
    <p:sldId id="297" r:id="rId9"/>
    <p:sldId id="299" r:id="rId10"/>
    <p:sldId id="303" r:id="rId11"/>
    <p:sldId id="304" r:id="rId12"/>
    <p:sldId id="308" r:id="rId13"/>
    <p:sldId id="300" r:id="rId14"/>
    <p:sldId id="301" r:id="rId15"/>
    <p:sldId id="302" r:id="rId16"/>
    <p:sldId id="264" r:id="rId17"/>
    <p:sldId id="305" r:id="rId18"/>
    <p:sldId id="306" r:id="rId19"/>
    <p:sldId id="298" r:id="rId20"/>
    <p:sldId id="309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F3"/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2018/10/15/Mon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010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00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258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760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142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882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010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413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1249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216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038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049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72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51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02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89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825037" y="3136612"/>
            <a:ext cx="4749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目录与摘要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825037" y="276728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2699836" y="1778944"/>
            <a:ext cx="7140671" cy="3367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：要让对方有共鸣，让对方听完后有一种“你说的对”的反应；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：打破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的安全感，确认问题；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：对方会去关心的问题；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：我给对方的答案。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只是组织序言的方式，你的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内容不一定要和序言结构一致。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如果你需要讲故事，也可以考虑用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的方式。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SCQA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组织思维，而不是组织语言。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004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6096000" y="2368613"/>
            <a:ext cx="3091184" cy="2120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：让对方有共鸣；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：确认问题；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：对方会去关心的问题；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：我给对方的答案。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8765B55-3DBC-4661-B54C-F24214580090}"/>
              </a:ext>
            </a:extLst>
          </p:cNvPr>
          <p:cNvSpPr txBox="1"/>
          <p:nvPr/>
        </p:nvSpPr>
        <p:spPr>
          <a:xfrm>
            <a:off x="4145640" y="2379039"/>
            <a:ext cx="1593309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得了灰指甲，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一个传染俩，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问我怎么办，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马上用亮甲。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938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2699836" y="1778944"/>
            <a:ext cx="7140671" cy="3367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：要让对方有共鸣，让对方听完后有一种“你说的对”的反应；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：打破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的安全感，确认问题；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：对方会去关心的问题；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：我给对方的答案。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只是组织序言的方式，你的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内容不一定要和序言结构一致。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如果你需要讲故事，也可以考虑用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的方式。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SCQA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组织思维，而不是组织语言。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77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C019B21-C9A3-4735-80F2-BCEC1EBADCC5}"/>
              </a:ext>
            </a:extLst>
          </p:cNvPr>
          <p:cNvSpPr txBox="1"/>
          <p:nvPr/>
        </p:nvSpPr>
        <p:spPr>
          <a:xfrm>
            <a:off x="6754881" y="2091662"/>
            <a:ext cx="452732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：希望员工按照老板意思做事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016319A-ADCB-4545-80FF-709256BEA3E2}"/>
              </a:ext>
            </a:extLst>
          </p:cNvPr>
          <p:cNvSpPr txBox="1"/>
          <p:nvPr/>
        </p:nvSpPr>
        <p:spPr>
          <a:xfrm>
            <a:off x="6754881" y="2964321"/>
            <a:ext cx="3889173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：需要应用到激励心理学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CF1BD2-1D74-4F3E-942B-C62DCDAE45F1}"/>
              </a:ext>
            </a:extLst>
          </p:cNvPr>
          <p:cNvSpPr txBox="1"/>
          <p:nvPr/>
        </p:nvSpPr>
        <p:spPr>
          <a:xfrm>
            <a:off x="6754882" y="3836980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：我们如何执行那些方法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2FC493B-BD6C-40E3-9096-01A6E3B86C51}"/>
              </a:ext>
            </a:extLst>
          </p:cNvPr>
          <p:cNvSpPr txBox="1"/>
          <p:nvPr/>
        </p:nvSpPr>
        <p:spPr>
          <a:xfrm>
            <a:off x="6754882" y="4651979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答案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：在本文中应用这些想法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55335FC-A0B0-4756-8FAB-7DAD9CE28F04}"/>
              </a:ext>
            </a:extLst>
          </p:cNvPr>
          <p:cNvSpPr txBox="1"/>
          <p:nvPr/>
        </p:nvSpPr>
        <p:spPr>
          <a:xfrm>
            <a:off x="5023041" y="646295"/>
            <a:ext cx="2408782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《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如何激励员工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C08AC5E-0B4D-4DAC-9BC6-32DF05E44665}"/>
              </a:ext>
            </a:extLst>
          </p:cNvPr>
          <p:cNvSpPr txBox="1"/>
          <p:nvPr/>
        </p:nvSpPr>
        <p:spPr>
          <a:xfrm>
            <a:off x="576490" y="1651097"/>
            <a:ext cx="5415568" cy="419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在许多文章、书籍、演讲和专题研讨会上，常常能听到企业主失望地呼吁：我如何才能请到完全按照我的意思做事的员工呢？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用来鼓舞员工的激励心理学极端复杂，且能言之有物的比例也非常低。即使如此，也未能阻止大家寻求新方法的热情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这些新方法大多也被学术机构所证明。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毫无疑问，这篇文章并非贬损市场上的方法，但其中的内容已经在许多公司得到了验证，我希望能对大家有所帮助。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547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C019B21-C9A3-4735-80F2-BCEC1EBADCC5}"/>
              </a:ext>
            </a:extLst>
          </p:cNvPr>
          <p:cNvSpPr txBox="1"/>
          <p:nvPr/>
        </p:nvSpPr>
        <p:spPr>
          <a:xfrm>
            <a:off x="6754881" y="2091662"/>
            <a:ext cx="452732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：有些产业受到衰退的威胁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016319A-ADCB-4545-80FF-709256BEA3E2}"/>
              </a:ext>
            </a:extLst>
          </p:cNvPr>
          <p:cNvSpPr txBox="1"/>
          <p:nvPr/>
        </p:nvSpPr>
        <p:spPr>
          <a:xfrm>
            <a:off x="6754881" y="2964321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：一种说法是：这是因为市场饱和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CF1BD2-1D74-4F3E-942B-C62DCDAE45F1}"/>
              </a:ext>
            </a:extLst>
          </p:cNvPr>
          <p:cNvSpPr txBox="1"/>
          <p:nvPr/>
        </p:nvSpPr>
        <p:spPr>
          <a:xfrm>
            <a:off x="6754882" y="3836980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：这个说法是否正确？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2FC493B-BD6C-40E3-9096-01A6E3B86C51}"/>
              </a:ext>
            </a:extLst>
          </p:cNvPr>
          <p:cNvSpPr txBox="1"/>
          <p:nvPr/>
        </p:nvSpPr>
        <p:spPr>
          <a:xfrm>
            <a:off x="6754882" y="4651979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答案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：不正确，这应该是管理失误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55335FC-A0B0-4756-8FAB-7DAD9CE28F04}"/>
              </a:ext>
            </a:extLst>
          </p:cNvPr>
          <p:cNvSpPr txBox="1"/>
          <p:nvPr/>
        </p:nvSpPr>
        <p:spPr>
          <a:xfrm>
            <a:off x="4653829" y="687956"/>
            <a:ext cx="2884342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“目光短浅的市场营销”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C08AC5E-0B4D-4DAC-9BC6-32DF05E44665}"/>
              </a:ext>
            </a:extLst>
          </p:cNvPr>
          <p:cNvSpPr txBox="1"/>
          <p:nvPr/>
        </p:nvSpPr>
        <p:spPr>
          <a:xfrm>
            <a:off x="680432" y="2426160"/>
            <a:ext cx="5415568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 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每个主要产业都曾经历过成长期，但有些成长中的产业却有衰退的颓势，某些朝阳产业实际上已经停止发展。产业的成长收到威胁、减缓和停滞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原因并非市场达到了饱和，而是管理的失败。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732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2F5668BF-D376-4C0E-9DBC-4CDA624EB6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546" y="-1"/>
            <a:ext cx="4293454" cy="685800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466619E-2DB4-4E72-AD74-5A7A4FCAC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898" y="0"/>
            <a:ext cx="4410102" cy="6858000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8C11EC61-199D-4B54-B985-AC246487BE8D}"/>
              </a:ext>
            </a:extLst>
          </p:cNvPr>
          <p:cNvSpPr txBox="1"/>
          <p:nvPr/>
        </p:nvSpPr>
        <p:spPr>
          <a:xfrm>
            <a:off x="644363" y="1557604"/>
            <a:ext cx="853511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6ADC076-A740-429E-BEAD-056A56F358D3}"/>
              </a:ext>
            </a:extLst>
          </p:cNvPr>
          <p:cNvSpPr txBox="1"/>
          <p:nvPr/>
        </p:nvSpPr>
        <p:spPr>
          <a:xfrm>
            <a:off x="644363" y="2169048"/>
            <a:ext cx="101897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4F3AE13-68EF-4784-9324-A538F0B7C0E3}"/>
              </a:ext>
            </a:extLst>
          </p:cNvPr>
          <p:cNvSpPr txBox="1"/>
          <p:nvPr/>
        </p:nvSpPr>
        <p:spPr>
          <a:xfrm>
            <a:off x="363800" y="2964321"/>
            <a:ext cx="1412645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疑问和答案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84011A3-1917-479F-B8E2-4C29AFB83AF3}"/>
              </a:ext>
            </a:extLst>
          </p:cNvPr>
          <p:cNvSpPr/>
          <p:nvPr/>
        </p:nvSpPr>
        <p:spPr>
          <a:xfrm>
            <a:off x="1698173" y="862149"/>
            <a:ext cx="4514505" cy="10487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31E073C-8862-4A32-9380-E377E1763B74}"/>
              </a:ext>
            </a:extLst>
          </p:cNvPr>
          <p:cNvSpPr/>
          <p:nvPr/>
        </p:nvSpPr>
        <p:spPr>
          <a:xfrm>
            <a:off x="1698173" y="1945748"/>
            <a:ext cx="4514505" cy="801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4C63F16-C2C0-4042-B54E-DB5698DB4D1C}"/>
              </a:ext>
            </a:extLst>
          </p:cNvPr>
          <p:cNvSpPr/>
          <p:nvPr/>
        </p:nvSpPr>
        <p:spPr>
          <a:xfrm>
            <a:off x="1698173" y="2781771"/>
            <a:ext cx="4514505" cy="37583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7AEF6D3-5977-436B-8FBA-741A782367F7}"/>
              </a:ext>
            </a:extLst>
          </p:cNvPr>
          <p:cNvSpPr/>
          <p:nvPr/>
        </p:nvSpPr>
        <p:spPr>
          <a:xfrm>
            <a:off x="7729696" y="226424"/>
            <a:ext cx="4514505" cy="10487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873C69E-49AF-4BDE-843F-54D20BAC5FAC}"/>
              </a:ext>
            </a:extLst>
          </p:cNvPr>
          <p:cNvSpPr txBox="1"/>
          <p:nvPr/>
        </p:nvSpPr>
        <p:spPr>
          <a:xfrm>
            <a:off x="6343152" y="338967"/>
            <a:ext cx="1412645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疑问和答案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34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28859" y="1750824"/>
            <a:ext cx="8764255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1628861" y="698402"/>
            <a:ext cx="8934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你的朋友在闹市区的步行街开了一家奶茶店，但经营情况不佳，而且在几个月内很可能面临倒闭，你去调查后，发现这几个问题：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28860" y="1750824"/>
            <a:ext cx="8934277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1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，朋友的奶茶店拥有独家配方，口味略好于竞争对手，由于成本原因，定价也比竞争对手略高一些，但销量并不可观；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，店员很热情，但消费者似乎并不买账，微信集赞也少有人参加；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3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，奶茶的包装质量与竞争对手持平，店面装修也和竞争对手几乎一样，不仅如此，饮品的品类和规格也几乎和竞争对手完全一致。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28860" y="3818908"/>
            <a:ext cx="8934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具体了解以后，你认为朋友的奶茶店更适合走偏高端的路线，朋友也比较认可这个想法，这时你需要做一个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去向朋友讲解店铺盈利的具体措施，目前有这几点想法：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28860" y="4871330"/>
            <a:ext cx="8934277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1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，定价不仅不应该降低，还应当大幅提高；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，必须在包装和店铺装修上下功夫；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3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，必须有新的营销方式。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995DEA02-EF44-4B40-9160-2D3949F2B744}"/>
              </a:ext>
            </a:extLst>
          </p:cNvPr>
          <p:cNvSpPr txBox="1"/>
          <p:nvPr/>
        </p:nvSpPr>
        <p:spPr>
          <a:xfrm>
            <a:off x="4264230" y="2030702"/>
            <a:ext cx="452732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：奶茶店经营情况不善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4E12B44-5951-4286-B011-67CB6782D698}"/>
              </a:ext>
            </a:extLst>
          </p:cNvPr>
          <p:cNvSpPr txBox="1"/>
          <p:nvPr/>
        </p:nvSpPr>
        <p:spPr>
          <a:xfrm>
            <a:off x="4264230" y="2903361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：这是因为定位不准确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B25FFE0-8FEB-4BE7-8856-2A563B4C8DBA}"/>
              </a:ext>
            </a:extLst>
          </p:cNvPr>
          <p:cNvSpPr txBox="1"/>
          <p:nvPr/>
        </p:nvSpPr>
        <p:spPr>
          <a:xfrm>
            <a:off x="4264231" y="3776020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：如何确定新定位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0EB18A-6C1A-46FA-B8A5-F8645800B027}"/>
              </a:ext>
            </a:extLst>
          </p:cNvPr>
          <p:cNvSpPr txBox="1"/>
          <p:nvPr/>
        </p:nvSpPr>
        <p:spPr>
          <a:xfrm>
            <a:off x="4264231" y="4591019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答案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：可以用到本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中提到的方法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8A230C3-F633-4B1F-B1C6-9C1AB7C6A049}"/>
              </a:ext>
            </a:extLst>
          </p:cNvPr>
          <p:cNvSpPr txBox="1"/>
          <p:nvPr/>
        </p:nvSpPr>
        <p:spPr>
          <a:xfrm>
            <a:off x="4653829" y="687956"/>
            <a:ext cx="2884342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奶茶店如何能实现盈利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687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995DEA02-EF44-4B40-9160-2D3949F2B744}"/>
              </a:ext>
            </a:extLst>
          </p:cNvPr>
          <p:cNvSpPr txBox="1"/>
          <p:nvPr/>
        </p:nvSpPr>
        <p:spPr>
          <a:xfrm>
            <a:off x="4264230" y="2030702"/>
            <a:ext cx="452732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：美国的星巴克比中国的便宜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4E12B44-5951-4286-B011-67CB6782D698}"/>
              </a:ext>
            </a:extLst>
          </p:cNvPr>
          <p:cNvSpPr txBox="1"/>
          <p:nvPr/>
        </p:nvSpPr>
        <p:spPr>
          <a:xfrm>
            <a:off x="4264230" y="2903361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：一种说法是：这属于定价歧视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B25FFE0-8FEB-4BE7-8856-2A563B4C8DBA}"/>
              </a:ext>
            </a:extLst>
          </p:cNvPr>
          <p:cNvSpPr txBox="1"/>
          <p:nvPr/>
        </p:nvSpPr>
        <p:spPr>
          <a:xfrm>
            <a:off x="4264231" y="3776020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：这是定价歧视吗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0EB18A-6C1A-46FA-B8A5-F8645800B027}"/>
              </a:ext>
            </a:extLst>
          </p:cNvPr>
          <p:cNvSpPr txBox="1"/>
          <p:nvPr/>
        </p:nvSpPr>
        <p:spPr>
          <a:xfrm>
            <a:off x="4264231" y="4591019"/>
            <a:ext cx="4365964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答案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：不是，这是产品策略不同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8A230C3-F633-4B1F-B1C6-9C1AB7C6A049}"/>
              </a:ext>
            </a:extLst>
          </p:cNvPr>
          <p:cNvSpPr txBox="1"/>
          <p:nvPr/>
        </p:nvSpPr>
        <p:spPr>
          <a:xfrm>
            <a:off x="4064274" y="966630"/>
            <a:ext cx="4063451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美国的星巴克为什么比中国的便宜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873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1F3A801-A30F-4493-B67E-7706F4436A63}"/>
              </a:ext>
            </a:extLst>
          </p:cNvPr>
          <p:cNvSpPr txBox="1"/>
          <p:nvPr/>
        </p:nvSpPr>
        <p:spPr>
          <a:xfrm>
            <a:off x="121920" y="232844"/>
            <a:ext cx="111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小结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1643D72-EA23-465C-BD51-836C1DCD089C}"/>
              </a:ext>
            </a:extLst>
          </p:cNvPr>
          <p:cNvSpPr txBox="1"/>
          <p:nvPr/>
        </p:nvSpPr>
        <p:spPr>
          <a:xfrm>
            <a:off x="3239589" y="1893210"/>
            <a:ext cx="5495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理想的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目录：四到七项，言简意赅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6D32562-7BAA-4BAF-855E-07B10D3AE117}"/>
              </a:ext>
            </a:extLst>
          </p:cNvPr>
          <p:cNvSpPr txBox="1"/>
          <p:nvPr/>
        </p:nvSpPr>
        <p:spPr>
          <a:xfrm>
            <a:off x="2599465" y="2850636"/>
            <a:ext cx="7302179" cy="1526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，原则：目录是给别人看的；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，如果四到七项说不明白，使用一级小标题；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仅供人阅读不做展示，要添加页码指示，演示用的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不要加页码；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篇幅和演示时间很长，写一个简短的摘要放在目录前一页。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538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1F3A801-A30F-4493-B67E-7706F4436A63}"/>
              </a:ext>
            </a:extLst>
          </p:cNvPr>
          <p:cNvSpPr txBox="1"/>
          <p:nvPr/>
        </p:nvSpPr>
        <p:spPr>
          <a:xfrm>
            <a:off x="4110542" y="3054421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的目录是用来做什么的？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662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文本框 89"/>
          <p:cNvSpPr txBox="1"/>
          <p:nvPr/>
        </p:nvSpPr>
        <p:spPr>
          <a:xfrm>
            <a:off x="2699836" y="1778944"/>
            <a:ext cx="7140671" cy="3367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：要让对方有共鸣，让对方听完后有一种“你说的对”的反应；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：打破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的安全感，确认问题；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：对方会去关心的问题；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：我给对方的答案。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只是组织序言的方式，你的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内容不一定要和序言结构一致。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如果你需要讲故事，也可以考虑用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SCQA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的方式。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SCQA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组织思维，而不是组织语言。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1BE299B-BD62-45D9-82FA-0D26E19E0597}"/>
              </a:ext>
            </a:extLst>
          </p:cNvPr>
          <p:cNvSpPr txBox="1"/>
          <p:nvPr/>
        </p:nvSpPr>
        <p:spPr>
          <a:xfrm>
            <a:off x="121920" y="232844"/>
            <a:ext cx="111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小结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804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1F3A801-A30F-4493-B67E-7706F4436A63}"/>
              </a:ext>
            </a:extLst>
          </p:cNvPr>
          <p:cNvSpPr txBox="1"/>
          <p:nvPr/>
        </p:nvSpPr>
        <p:spPr>
          <a:xfrm>
            <a:off x="3265714" y="2859861"/>
            <a:ext cx="5495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理想的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目录：四到七项，言简意赅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DE9B510-D162-43FA-9E9E-EA6A4241FD93}"/>
              </a:ext>
            </a:extLst>
          </p:cNvPr>
          <p:cNvSpPr txBox="1"/>
          <p:nvPr/>
        </p:nvSpPr>
        <p:spPr>
          <a:xfrm>
            <a:off x="2259873" y="3536474"/>
            <a:ext cx="767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如果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4-7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项讲不清楚，可以用小标题，但不应影响大标题的展示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117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C259E11-C0DC-4328-B154-2D8C363E51B6}"/>
              </a:ext>
            </a:extLst>
          </p:cNvPr>
          <p:cNvSpPr txBox="1"/>
          <p:nvPr/>
        </p:nvSpPr>
        <p:spPr>
          <a:xfrm>
            <a:off x="6897543" y="2377711"/>
            <a:ext cx="3331633" cy="1526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208BDD5-E598-4E9A-BACC-16089DA14F5A}"/>
              </a:ext>
            </a:extLst>
          </p:cNvPr>
          <p:cNvSpPr txBox="1"/>
          <p:nvPr/>
        </p:nvSpPr>
        <p:spPr>
          <a:xfrm>
            <a:off x="1535834" y="474097"/>
            <a:ext cx="33316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482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BF3695A-57DE-40C7-952F-67B309EEF2BA}"/>
              </a:ext>
            </a:extLst>
          </p:cNvPr>
          <p:cNvSpPr txBox="1"/>
          <p:nvPr/>
        </p:nvSpPr>
        <p:spPr>
          <a:xfrm>
            <a:off x="7096923" y="583028"/>
            <a:ext cx="3331633" cy="569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942602B-5441-4A8B-B759-8FFF2336A17B}"/>
              </a:ext>
            </a:extLst>
          </p:cNvPr>
          <p:cNvSpPr txBox="1"/>
          <p:nvPr/>
        </p:nvSpPr>
        <p:spPr>
          <a:xfrm>
            <a:off x="1763444" y="468161"/>
            <a:ext cx="33316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188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BF3695A-57DE-40C7-952F-67B309EEF2BA}"/>
              </a:ext>
            </a:extLst>
          </p:cNvPr>
          <p:cNvSpPr txBox="1"/>
          <p:nvPr/>
        </p:nvSpPr>
        <p:spPr>
          <a:xfrm>
            <a:off x="1854363" y="502548"/>
            <a:ext cx="3331633" cy="569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，内部方式：涨价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1.1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1.2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，内部方式：降低成本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2.1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行政成本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2.2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物料成本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2.3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人工成本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2.4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其他成本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，外部方式：新渠道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3.1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外卖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3.2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稳定大客户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，外部方式：原有渠道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4.1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网络推广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4.2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传统媒体广告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4.3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活动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4.4 </a:t>
            </a:r>
            <a:r>
              <a:rPr lang="zh-CN" altLang="en-US" sz="12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其他方式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2A8BE1A-8E4E-4C69-8E16-27C1099FAAA7}"/>
              </a:ext>
            </a:extLst>
          </p:cNvPr>
          <p:cNvSpPr txBox="1"/>
          <p:nvPr/>
        </p:nvSpPr>
        <p:spPr>
          <a:xfrm>
            <a:off x="6831918" y="798640"/>
            <a:ext cx="3331633" cy="569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，涨价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提升质量大幅涨价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保持质量小幅涨价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，降低成本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降低行政成本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降低物料成本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降低人工成本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降低其他成本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，开拓新获客渠道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外卖渠道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稳定大客户渠道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，维护原有获客渠道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网络推广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传统媒体广告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活动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其他方式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30C85F-EBFE-4161-BA70-748F65CCB92C}"/>
              </a:ext>
            </a:extLst>
          </p:cNvPr>
          <p:cNvSpPr txBox="1"/>
          <p:nvPr/>
        </p:nvSpPr>
        <p:spPr>
          <a:xfrm>
            <a:off x="6831918" y="293516"/>
            <a:ext cx="3418071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怎样使店铺盈利增加至少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486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2A8BE1A-8E4E-4C69-8E16-27C1099FAAA7}"/>
              </a:ext>
            </a:extLst>
          </p:cNvPr>
          <p:cNvSpPr txBox="1"/>
          <p:nvPr/>
        </p:nvSpPr>
        <p:spPr>
          <a:xfrm>
            <a:off x="1101677" y="2353248"/>
            <a:ext cx="3766414" cy="2080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，强化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XXX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党组织基层党建工作，增强党组织战斗力和凝聚力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30C85F-EBFE-4161-BA70-748F65CCB92C}"/>
              </a:ext>
            </a:extLst>
          </p:cNvPr>
          <p:cNvSpPr txBox="1"/>
          <p:nvPr/>
        </p:nvSpPr>
        <p:spPr>
          <a:xfrm>
            <a:off x="5586525" y="2481304"/>
            <a:ext cx="1881049" cy="1895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背景及意义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现状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原因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解决方案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总结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FABBC6F-CEDF-442D-8677-48C3BA25FB6A}"/>
              </a:ext>
            </a:extLst>
          </p:cNvPr>
          <p:cNvSpPr txBox="1"/>
          <p:nvPr/>
        </p:nvSpPr>
        <p:spPr>
          <a:xfrm>
            <a:off x="4005991" y="1251746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不要这样写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目录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9165EA2-1377-45E3-A363-517DE74D33F7}"/>
              </a:ext>
            </a:extLst>
          </p:cNvPr>
          <p:cNvSpPr txBox="1"/>
          <p:nvPr/>
        </p:nvSpPr>
        <p:spPr>
          <a:xfrm>
            <a:off x="8186009" y="2481304"/>
            <a:ext cx="2738886" cy="115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公司质量管理现状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1.1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体系执行情况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	1.1.1 ISO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族体系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249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1F3A801-A30F-4493-B67E-7706F4436A63}"/>
              </a:ext>
            </a:extLst>
          </p:cNvPr>
          <p:cNvSpPr txBox="1"/>
          <p:nvPr/>
        </p:nvSpPr>
        <p:spPr>
          <a:xfrm>
            <a:off x="2499360" y="3037004"/>
            <a:ext cx="7193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如果篇幅长，写一个简短的摘要，放在目录前一页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8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箭头: 右 6">
            <a:extLst>
              <a:ext uri="{FF2B5EF4-FFF2-40B4-BE49-F238E27FC236}">
                <a16:creationId xmlns:a16="http://schemas.microsoft.com/office/drawing/2014/main" id="{96ABFE6E-857E-4994-A5AE-0CDB96DD39FB}"/>
              </a:ext>
            </a:extLst>
          </p:cNvPr>
          <p:cNvSpPr/>
          <p:nvPr/>
        </p:nvSpPr>
        <p:spPr>
          <a:xfrm>
            <a:off x="2251747" y="1749061"/>
            <a:ext cx="7688505" cy="1165316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FC21ADA-E0DC-4683-B200-EDC2385EE007}"/>
              </a:ext>
            </a:extLst>
          </p:cNvPr>
          <p:cNvSpPr txBox="1"/>
          <p:nvPr/>
        </p:nvSpPr>
        <p:spPr>
          <a:xfrm>
            <a:off x="5407741" y="934065"/>
            <a:ext cx="1371300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SCQA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法则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C019B21-C9A3-4735-80F2-BCEC1EBADCC5}"/>
              </a:ext>
            </a:extLst>
          </p:cNvPr>
          <p:cNvSpPr txBox="1"/>
          <p:nvPr/>
        </p:nvSpPr>
        <p:spPr>
          <a:xfrm>
            <a:off x="2251747" y="2099383"/>
            <a:ext cx="1824146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背景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situation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016319A-ADCB-4545-80FF-709256BEA3E2}"/>
              </a:ext>
            </a:extLst>
          </p:cNvPr>
          <p:cNvSpPr txBox="1"/>
          <p:nvPr/>
        </p:nvSpPr>
        <p:spPr>
          <a:xfrm>
            <a:off x="4200740" y="2099381"/>
            <a:ext cx="241400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冲突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complication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CF1BD2-1D74-4F3E-942B-C62DCDAE45F1}"/>
              </a:ext>
            </a:extLst>
          </p:cNvPr>
          <p:cNvSpPr txBox="1"/>
          <p:nvPr/>
        </p:nvSpPr>
        <p:spPr>
          <a:xfrm>
            <a:off x="6483511" y="2099381"/>
            <a:ext cx="1759131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疑问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question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2FC493B-BD6C-40E3-9096-01A6E3B86C51}"/>
              </a:ext>
            </a:extLst>
          </p:cNvPr>
          <p:cNvSpPr txBox="1"/>
          <p:nvPr/>
        </p:nvSpPr>
        <p:spPr>
          <a:xfrm>
            <a:off x="8333781" y="2099380"/>
            <a:ext cx="1759131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答案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answer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8DA9760-A2EC-4BFD-933B-DBD0F0A68782}"/>
              </a:ext>
            </a:extLst>
          </p:cNvPr>
          <p:cNvSpPr txBox="1"/>
          <p:nvPr/>
        </p:nvSpPr>
        <p:spPr>
          <a:xfrm>
            <a:off x="2361486" y="3421450"/>
            <a:ext cx="7846987" cy="171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Situation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）         情景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——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由大家都熟悉的情景、事实引入。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Complication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）冲突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——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实际情况往往和我们的要求有冲突。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Question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）         疑问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——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怎么办？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Answer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）             回答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——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我们的解决方案是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</a:rPr>
              <a:t>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11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7858</TotalTime>
  <Words>1573</Words>
  <Application>Microsoft Office PowerPoint</Application>
  <PresentationFormat>宽屏</PresentationFormat>
  <Paragraphs>217</Paragraphs>
  <Slides>20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华文楷体</vt:lpstr>
      <vt:lpstr>华文中宋</vt:lpstr>
      <vt:lpstr>思源黑体 CN Light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153</cp:revision>
  <dcterms:created xsi:type="dcterms:W3CDTF">2018-01-17T18:41:24Z</dcterms:created>
  <dcterms:modified xsi:type="dcterms:W3CDTF">2018-10-15T04:55:31Z</dcterms:modified>
</cp:coreProperties>
</file>