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4" r:id="rId3"/>
    <p:sldId id="295" r:id="rId4"/>
    <p:sldId id="296" r:id="rId5"/>
    <p:sldId id="298" r:id="rId6"/>
    <p:sldId id="369" r:id="rId7"/>
    <p:sldId id="261" r:id="rId8"/>
    <p:sldId id="259" r:id="rId9"/>
    <p:sldId id="258" r:id="rId10"/>
    <p:sldId id="299" r:id="rId11"/>
    <p:sldId id="260" r:id="rId12"/>
    <p:sldId id="297" r:id="rId13"/>
    <p:sldId id="304" r:id="rId14"/>
    <p:sldId id="300" r:id="rId15"/>
    <p:sldId id="302" r:id="rId16"/>
    <p:sldId id="301" r:id="rId17"/>
    <p:sldId id="305" r:id="rId18"/>
    <p:sldId id="306" r:id="rId19"/>
    <p:sldId id="307" r:id="rId20"/>
    <p:sldId id="303" r:id="rId21"/>
    <p:sldId id="308" r:id="rId22"/>
    <p:sldId id="257" r:id="rId23"/>
    <p:sldId id="309" r:id="rId24"/>
    <p:sldId id="36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29C"/>
    <a:srgbClr val="D050D0"/>
    <a:srgbClr val="E4E161"/>
    <a:srgbClr val="86DA96"/>
    <a:srgbClr val="66B7D0"/>
    <a:srgbClr val="CF3D3D"/>
    <a:srgbClr val="050006"/>
    <a:srgbClr val="FF3300"/>
    <a:srgbClr val="E9EED6"/>
    <a:srgbClr val="E6D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3" d="100"/>
          <a:sy n="113" d="100"/>
        </p:scale>
        <p:origin x="474" y="102"/>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ADAD8-A299-4F81-9681-841D3765C802}" type="datetimeFigureOut">
              <a:rPr lang="zh-CN" altLang="en-US" smtClean="0"/>
              <a:t>2018/11/22/Thu</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2756F-AF8A-4DAA-AA38-9DF4740DEAA2}" type="slidenum">
              <a:rPr lang="zh-CN" altLang="en-US" smtClean="0"/>
              <a:t>‹#›</a:t>
            </a:fld>
            <a:endParaRPr lang="zh-CN" altLang="en-US"/>
          </a:p>
        </p:txBody>
      </p:sp>
    </p:spTree>
    <p:extLst>
      <p:ext uri="{BB962C8B-B14F-4D97-AF65-F5344CB8AC3E}">
        <p14:creationId xmlns:p14="http://schemas.microsoft.com/office/powerpoint/2010/main" val="383681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2756F-AF8A-4DAA-AA38-9DF4740DEAA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288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2756F-AF8A-4DAA-AA38-9DF4740DEAA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45481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2756F-AF8A-4DAA-AA38-9DF4740DEAA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145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2756F-AF8A-4DAA-AA38-9DF4740DEAA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45481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2756F-AF8A-4DAA-AA38-9DF4740DEAA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56394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2756F-AF8A-4DAA-AA38-9DF4740DEAA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5889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2756F-AF8A-4DAA-AA38-9DF4740DEAA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121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2756F-AF8A-4DAA-AA38-9DF4740DEAA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42903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2756F-AF8A-4DAA-AA38-9DF4740DEAA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62387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2756F-AF8A-4DAA-AA38-9DF4740DEAA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28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2756F-AF8A-4DAA-AA38-9DF4740DEAA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5071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C920E0-9C34-4283-B8EA-3F9565A177B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9701C47-7CBA-4512-AAD9-5FD3ADC4B8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5F75EEF-DDE2-40D6-953F-27EDC78E3CD3}"/>
              </a:ext>
            </a:extLst>
          </p:cNvPr>
          <p:cNvSpPr>
            <a:spLocks noGrp="1"/>
          </p:cNvSpPr>
          <p:nvPr>
            <p:ph type="dt" sz="half" idx="10"/>
          </p:nvPr>
        </p:nvSpPr>
        <p:spPr/>
        <p:txBody>
          <a:bodyPr/>
          <a:lstStyle/>
          <a:p>
            <a:fld id="{D8ABBC31-D3E4-443C-8A9F-52A183C90DBE}" type="datetimeFigureOut">
              <a:rPr lang="zh-CN" altLang="en-US" smtClean="0"/>
              <a:t>2018/11/22/Thu</a:t>
            </a:fld>
            <a:endParaRPr lang="zh-CN" altLang="en-US"/>
          </a:p>
        </p:txBody>
      </p:sp>
      <p:sp>
        <p:nvSpPr>
          <p:cNvPr id="5" name="页脚占位符 4">
            <a:extLst>
              <a:ext uri="{FF2B5EF4-FFF2-40B4-BE49-F238E27FC236}">
                <a16:creationId xmlns:a16="http://schemas.microsoft.com/office/drawing/2014/main" id="{1A297AF4-8355-4F26-B668-DE1BEFA0B7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24D8B2C-E155-4D17-ADB9-74D48474A198}"/>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254799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194C85-B3F3-40E4-A561-D827E54F582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EE8FDC9-5CE6-4618-A9DB-FF7D3D7F55C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22096D6-71C3-4DC9-9E97-43D3EA44F2A6}"/>
              </a:ext>
            </a:extLst>
          </p:cNvPr>
          <p:cNvSpPr>
            <a:spLocks noGrp="1"/>
          </p:cNvSpPr>
          <p:nvPr>
            <p:ph type="dt" sz="half" idx="10"/>
          </p:nvPr>
        </p:nvSpPr>
        <p:spPr/>
        <p:txBody>
          <a:bodyPr/>
          <a:lstStyle/>
          <a:p>
            <a:fld id="{D8ABBC31-D3E4-443C-8A9F-52A183C90DBE}" type="datetimeFigureOut">
              <a:rPr lang="zh-CN" altLang="en-US" smtClean="0"/>
              <a:t>2018/11/22/Thu</a:t>
            </a:fld>
            <a:endParaRPr lang="zh-CN" altLang="en-US"/>
          </a:p>
        </p:txBody>
      </p:sp>
      <p:sp>
        <p:nvSpPr>
          <p:cNvPr id="5" name="页脚占位符 4">
            <a:extLst>
              <a:ext uri="{FF2B5EF4-FFF2-40B4-BE49-F238E27FC236}">
                <a16:creationId xmlns:a16="http://schemas.microsoft.com/office/drawing/2014/main" id="{384DABD6-F6C6-4754-9337-9ECB7AB2DE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6E43781-8398-4ED5-849B-1BE59C6AA77A}"/>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6837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6282175-AF37-4DDC-BD92-CC40B35312E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C8B7583-185C-472C-93B4-8AF3A04BE24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FC4549-3C1E-478D-9079-C3CE58398D83}"/>
              </a:ext>
            </a:extLst>
          </p:cNvPr>
          <p:cNvSpPr>
            <a:spLocks noGrp="1"/>
          </p:cNvSpPr>
          <p:nvPr>
            <p:ph type="dt" sz="half" idx="10"/>
          </p:nvPr>
        </p:nvSpPr>
        <p:spPr/>
        <p:txBody>
          <a:bodyPr/>
          <a:lstStyle/>
          <a:p>
            <a:fld id="{D8ABBC31-D3E4-443C-8A9F-52A183C90DBE}" type="datetimeFigureOut">
              <a:rPr lang="zh-CN" altLang="en-US" smtClean="0"/>
              <a:t>2018/11/22/Thu</a:t>
            </a:fld>
            <a:endParaRPr lang="zh-CN" altLang="en-US"/>
          </a:p>
        </p:txBody>
      </p:sp>
      <p:sp>
        <p:nvSpPr>
          <p:cNvPr id="5" name="页脚占位符 4">
            <a:extLst>
              <a:ext uri="{FF2B5EF4-FFF2-40B4-BE49-F238E27FC236}">
                <a16:creationId xmlns:a16="http://schemas.microsoft.com/office/drawing/2014/main" id="{7487D6E0-126C-47F2-9AEB-FEE1B3918F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1A31D2E-67BB-43C2-9B90-B733102CBE82}"/>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8952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F0D1DB-6051-4845-9D11-5CB3A605E1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7EA347-C6AA-4C89-9452-3DFE3F9FD83A}"/>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C33C57A-1A6D-4BB4-AA82-23149EC08F76}"/>
              </a:ext>
            </a:extLst>
          </p:cNvPr>
          <p:cNvSpPr>
            <a:spLocks noGrp="1"/>
          </p:cNvSpPr>
          <p:nvPr>
            <p:ph type="dt" sz="half" idx="10"/>
          </p:nvPr>
        </p:nvSpPr>
        <p:spPr/>
        <p:txBody>
          <a:bodyPr/>
          <a:lstStyle/>
          <a:p>
            <a:fld id="{D8ABBC31-D3E4-443C-8A9F-52A183C90DBE}" type="datetimeFigureOut">
              <a:rPr lang="zh-CN" altLang="en-US" smtClean="0"/>
              <a:t>2018/11/22/Thu</a:t>
            </a:fld>
            <a:endParaRPr lang="zh-CN" altLang="en-US"/>
          </a:p>
        </p:txBody>
      </p:sp>
      <p:sp>
        <p:nvSpPr>
          <p:cNvPr id="5" name="页脚占位符 4">
            <a:extLst>
              <a:ext uri="{FF2B5EF4-FFF2-40B4-BE49-F238E27FC236}">
                <a16:creationId xmlns:a16="http://schemas.microsoft.com/office/drawing/2014/main" id="{2577F9B3-925D-4068-B044-A2D64DE9F4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BB27EA1-FD1A-4FD7-B7AC-EBE02773CB2C}"/>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228095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C431A-1B76-4CCF-A6F6-01572379FDA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D0B269F-47F3-4B10-8F9F-F61208EA93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A764BD8-A821-443B-A902-06E054F006D4}"/>
              </a:ext>
            </a:extLst>
          </p:cNvPr>
          <p:cNvSpPr>
            <a:spLocks noGrp="1"/>
          </p:cNvSpPr>
          <p:nvPr>
            <p:ph type="dt" sz="half" idx="10"/>
          </p:nvPr>
        </p:nvSpPr>
        <p:spPr/>
        <p:txBody>
          <a:bodyPr/>
          <a:lstStyle/>
          <a:p>
            <a:fld id="{D8ABBC31-D3E4-443C-8A9F-52A183C90DBE}" type="datetimeFigureOut">
              <a:rPr lang="zh-CN" altLang="en-US" smtClean="0"/>
              <a:t>2018/11/22/Thu</a:t>
            </a:fld>
            <a:endParaRPr lang="zh-CN" altLang="en-US"/>
          </a:p>
        </p:txBody>
      </p:sp>
      <p:sp>
        <p:nvSpPr>
          <p:cNvPr id="5" name="页脚占位符 4">
            <a:extLst>
              <a:ext uri="{FF2B5EF4-FFF2-40B4-BE49-F238E27FC236}">
                <a16:creationId xmlns:a16="http://schemas.microsoft.com/office/drawing/2014/main" id="{BC9B7A2C-601A-45F5-AA2C-32387E07E8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0505BD0-F073-4757-B44C-61D27EE872EA}"/>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158548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33DDF-BE99-4A25-ADA8-F4A63B9398B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B3A09F5-91E6-4050-80F4-7D8C365724E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9D9E8CF-561C-4D81-B8D8-FC0C0F12672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A2F55A-C150-41A2-B5B9-C85F222EC11E}"/>
              </a:ext>
            </a:extLst>
          </p:cNvPr>
          <p:cNvSpPr>
            <a:spLocks noGrp="1"/>
          </p:cNvSpPr>
          <p:nvPr>
            <p:ph type="dt" sz="half" idx="10"/>
          </p:nvPr>
        </p:nvSpPr>
        <p:spPr/>
        <p:txBody>
          <a:bodyPr/>
          <a:lstStyle/>
          <a:p>
            <a:fld id="{D8ABBC31-D3E4-443C-8A9F-52A183C90DBE}" type="datetimeFigureOut">
              <a:rPr lang="zh-CN" altLang="en-US" smtClean="0"/>
              <a:t>2018/11/22/Thu</a:t>
            </a:fld>
            <a:endParaRPr lang="zh-CN" altLang="en-US"/>
          </a:p>
        </p:txBody>
      </p:sp>
      <p:sp>
        <p:nvSpPr>
          <p:cNvPr id="6" name="页脚占位符 5">
            <a:extLst>
              <a:ext uri="{FF2B5EF4-FFF2-40B4-BE49-F238E27FC236}">
                <a16:creationId xmlns:a16="http://schemas.microsoft.com/office/drawing/2014/main" id="{3F8FEE5B-92DA-4CC7-BBE4-A9A718E813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E4F9AAE-387B-4C87-B5F7-90FC379FD5BC}"/>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107393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61018-9C3C-44F5-AA42-36C7A17DBFA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17C6EB7-3B7C-48CD-B0FF-71EC29E08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9E5418D-64FF-47DC-BBE1-3319FB252E3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04D7378-4CB1-47DD-BF34-D0B3916834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9EDD54C-E857-40C2-B99E-819A0060280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8CA238C-A1DD-487B-8D42-EFE3DAE5492E}"/>
              </a:ext>
            </a:extLst>
          </p:cNvPr>
          <p:cNvSpPr>
            <a:spLocks noGrp="1"/>
          </p:cNvSpPr>
          <p:nvPr>
            <p:ph type="dt" sz="half" idx="10"/>
          </p:nvPr>
        </p:nvSpPr>
        <p:spPr/>
        <p:txBody>
          <a:bodyPr/>
          <a:lstStyle/>
          <a:p>
            <a:fld id="{D8ABBC31-D3E4-443C-8A9F-52A183C90DBE}" type="datetimeFigureOut">
              <a:rPr lang="zh-CN" altLang="en-US" smtClean="0"/>
              <a:t>2018/11/22/Thu</a:t>
            </a:fld>
            <a:endParaRPr lang="zh-CN" altLang="en-US"/>
          </a:p>
        </p:txBody>
      </p:sp>
      <p:sp>
        <p:nvSpPr>
          <p:cNvPr id="8" name="页脚占位符 7">
            <a:extLst>
              <a:ext uri="{FF2B5EF4-FFF2-40B4-BE49-F238E27FC236}">
                <a16:creationId xmlns:a16="http://schemas.microsoft.com/office/drawing/2014/main" id="{886FED72-2A99-45AE-9935-564B75674EE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5485435-314B-4491-A881-3E82B94073BD}"/>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344081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F1B776-9C23-46E0-8395-494F1D45746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E4DEDE8-5E00-42E0-897C-EBF6AD685408}"/>
              </a:ext>
            </a:extLst>
          </p:cNvPr>
          <p:cNvSpPr>
            <a:spLocks noGrp="1"/>
          </p:cNvSpPr>
          <p:nvPr>
            <p:ph type="dt" sz="half" idx="10"/>
          </p:nvPr>
        </p:nvSpPr>
        <p:spPr/>
        <p:txBody>
          <a:bodyPr/>
          <a:lstStyle/>
          <a:p>
            <a:fld id="{D8ABBC31-D3E4-443C-8A9F-52A183C90DBE}" type="datetimeFigureOut">
              <a:rPr lang="zh-CN" altLang="en-US" smtClean="0"/>
              <a:t>2018/11/22/Thu</a:t>
            </a:fld>
            <a:endParaRPr lang="zh-CN" altLang="en-US"/>
          </a:p>
        </p:txBody>
      </p:sp>
      <p:sp>
        <p:nvSpPr>
          <p:cNvPr id="4" name="页脚占位符 3">
            <a:extLst>
              <a:ext uri="{FF2B5EF4-FFF2-40B4-BE49-F238E27FC236}">
                <a16:creationId xmlns:a16="http://schemas.microsoft.com/office/drawing/2014/main" id="{7EB5402E-B247-4626-AF26-031A1628988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150A918-98DE-41EE-92A3-E780602A38F0}"/>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72197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2302CB8-95AF-4B32-A7AE-2D6B42776FA0}"/>
              </a:ext>
            </a:extLst>
          </p:cNvPr>
          <p:cNvSpPr>
            <a:spLocks noGrp="1"/>
          </p:cNvSpPr>
          <p:nvPr>
            <p:ph type="dt" sz="half" idx="10"/>
          </p:nvPr>
        </p:nvSpPr>
        <p:spPr/>
        <p:txBody>
          <a:bodyPr/>
          <a:lstStyle/>
          <a:p>
            <a:fld id="{D8ABBC31-D3E4-443C-8A9F-52A183C90DBE}" type="datetimeFigureOut">
              <a:rPr lang="zh-CN" altLang="en-US" smtClean="0"/>
              <a:t>2018/11/22/Thu</a:t>
            </a:fld>
            <a:endParaRPr lang="zh-CN" altLang="en-US"/>
          </a:p>
        </p:txBody>
      </p:sp>
      <p:sp>
        <p:nvSpPr>
          <p:cNvPr id="3" name="页脚占位符 2">
            <a:extLst>
              <a:ext uri="{FF2B5EF4-FFF2-40B4-BE49-F238E27FC236}">
                <a16:creationId xmlns:a16="http://schemas.microsoft.com/office/drawing/2014/main" id="{04F130D2-C692-4E1E-99E2-A59443B6DC0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0325C49-6657-41EA-8089-C59F423066EE}"/>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178978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D6DE1-0601-4EC4-80B9-B31AC1575C3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5174457-6AE9-4EF8-863D-0559488C13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238A40F-94F0-4AF9-A906-4BAF73CCD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384869E-E5FB-4BC6-A757-082A3359302D}"/>
              </a:ext>
            </a:extLst>
          </p:cNvPr>
          <p:cNvSpPr>
            <a:spLocks noGrp="1"/>
          </p:cNvSpPr>
          <p:nvPr>
            <p:ph type="dt" sz="half" idx="10"/>
          </p:nvPr>
        </p:nvSpPr>
        <p:spPr/>
        <p:txBody>
          <a:bodyPr/>
          <a:lstStyle/>
          <a:p>
            <a:fld id="{D8ABBC31-D3E4-443C-8A9F-52A183C90DBE}" type="datetimeFigureOut">
              <a:rPr lang="zh-CN" altLang="en-US" smtClean="0"/>
              <a:t>2018/11/22/Thu</a:t>
            </a:fld>
            <a:endParaRPr lang="zh-CN" altLang="en-US"/>
          </a:p>
        </p:txBody>
      </p:sp>
      <p:sp>
        <p:nvSpPr>
          <p:cNvPr id="6" name="页脚占位符 5">
            <a:extLst>
              <a:ext uri="{FF2B5EF4-FFF2-40B4-BE49-F238E27FC236}">
                <a16:creationId xmlns:a16="http://schemas.microsoft.com/office/drawing/2014/main" id="{EE6E7024-4505-428F-8F4F-FDED01E39B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F2F56E1-2890-4A70-870C-1E3EE62231C8}"/>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243345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922F6C-578F-4C30-A421-000D2BAA6F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B086663-4725-4AD0-9305-A19D9C09F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68B0BEB-7742-4E42-BF5A-B8B319135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278BBA8-C44E-4793-9E03-91B916ABEFF5}"/>
              </a:ext>
            </a:extLst>
          </p:cNvPr>
          <p:cNvSpPr>
            <a:spLocks noGrp="1"/>
          </p:cNvSpPr>
          <p:nvPr>
            <p:ph type="dt" sz="half" idx="10"/>
          </p:nvPr>
        </p:nvSpPr>
        <p:spPr/>
        <p:txBody>
          <a:bodyPr/>
          <a:lstStyle/>
          <a:p>
            <a:fld id="{D8ABBC31-D3E4-443C-8A9F-52A183C90DBE}" type="datetimeFigureOut">
              <a:rPr lang="zh-CN" altLang="en-US" smtClean="0"/>
              <a:t>2018/11/22/Thu</a:t>
            </a:fld>
            <a:endParaRPr lang="zh-CN" altLang="en-US"/>
          </a:p>
        </p:txBody>
      </p:sp>
      <p:sp>
        <p:nvSpPr>
          <p:cNvPr id="6" name="页脚占位符 5">
            <a:extLst>
              <a:ext uri="{FF2B5EF4-FFF2-40B4-BE49-F238E27FC236}">
                <a16:creationId xmlns:a16="http://schemas.microsoft.com/office/drawing/2014/main" id="{12BCB610-0628-4A99-AB48-5D93E0FC9A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23B773-8D42-4E68-913E-1084F33FF551}"/>
              </a:ext>
            </a:extLst>
          </p:cNvPr>
          <p:cNvSpPr>
            <a:spLocks noGrp="1"/>
          </p:cNvSpPr>
          <p:nvPr>
            <p:ph type="sldNum" sz="quarter" idx="12"/>
          </p:nvPr>
        </p:nvSpPr>
        <p:spPr/>
        <p:txBody>
          <a:body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163184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550187A-A967-4731-B2E6-8A5B8B4BDD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9ACCE1F-6D61-4AD1-AD58-E179502CF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B83E56F-76B6-4F5C-9B86-60B1E033AD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BBC31-D3E4-443C-8A9F-52A183C90DBE}" type="datetimeFigureOut">
              <a:rPr lang="zh-CN" altLang="en-US" smtClean="0"/>
              <a:t>2018/11/22/Thu</a:t>
            </a:fld>
            <a:endParaRPr lang="zh-CN" altLang="en-US"/>
          </a:p>
        </p:txBody>
      </p:sp>
      <p:sp>
        <p:nvSpPr>
          <p:cNvPr id="5" name="页脚占位符 4">
            <a:extLst>
              <a:ext uri="{FF2B5EF4-FFF2-40B4-BE49-F238E27FC236}">
                <a16:creationId xmlns:a16="http://schemas.microsoft.com/office/drawing/2014/main" id="{1B551167-47E9-4191-8B35-F18538FC3F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4E95A29-9905-46B2-B873-5A178AD172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E0810-770A-42B2-965C-892D786BC059}" type="slidenum">
              <a:rPr lang="zh-CN" altLang="en-US" smtClean="0"/>
              <a:t>‹#›</a:t>
            </a:fld>
            <a:endParaRPr lang="zh-CN" altLang="en-US"/>
          </a:p>
        </p:txBody>
      </p:sp>
    </p:spTree>
    <p:extLst>
      <p:ext uri="{BB962C8B-B14F-4D97-AF65-F5344CB8AC3E}">
        <p14:creationId xmlns:p14="http://schemas.microsoft.com/office/powerpoint/2010/main" val="1768645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tx1">
                <a:lumMod val="65000"/>
                <a:lumOff val="35000"/>
              </a:schemeClr>
            </a:gs>
          </a:gsLst>
          <a:lin ang="5400000" scaled="1"/>
        </a:gradFill>
        <a:effectLst/>
      </p:bgPr>
    </p:bg>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4E154123-DEBA-47B9-9722-AD3161CFD623}"/>
              </a:ext>
            </a:extLst>
          </p:cNvPr>
          <p:cNvSpPr/>
          <p:nvPr/>
        </p:nvSpPr>
        <p:spPr>
          <a:xfrm>
            <a:off x="3765357" y="2718181"/>
            <a:ext cx="5033819" cy="1188927"/>
          </a:xfrm>
          <a:prstGeom prst="rect">
            <a:avLst/>
          </a:prstGeom>
          <a:gradFill flip="none" rotWithShape="1">
            <a:gsLst>
              <a:gs pos="0">
                <a:schemeClr val="bg1">
                  <a:alpha val="0"/>
                </a:schemeClr>
              </a:gs>
              <a:gs pos="73000">
                <a:schemeClr val="bg1">
                  <a:alpha val="18000"/>
                </a:schemeClr>
              </a:gs>
              <a:gs pos="31000">
                <a:schemeClr val="bg1">
                  <a:alpha val="16000"/>
                </a:schemeClr>
              </a:gs>
              <a:gs pos="100000">
                <a:schemeClr val="bg1">
                  <a:alpha val="0"/>
                </a:schemeClr>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E5193BB7-1C61-488D-BD42-2894373D0663}"/>
              </a:ext>
            </a:extLst>
          </p:cNvPr>
          <p:cNvSpPr txBox="1"/>
          <p:nvPr/>
        </p:nvSpPr>
        <p:spPr>
          <a:xfrm>
            <a:off x="5248172" y="3224740"/>
            <a:ext cx="3904946"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3200" dirty="0">
                <a:solidFill>
                  <a:schemeClr val="bg1"/>
                </a:solidFill>
                <a:latin typeface="思源黑体 CN Normal" panose="020B0400000000000000" pitchFamily="34" charset="-122"/>
                <a:ea typeface="思源黑体 CN Normal" panose="020B0400000000000000" pitchFamily="34" charset="-122"/>
              </a:rPr>
              <a:t>文字审美</a:t>
            </a:r>
            <a:endParaRPr lang="en-US" altLang="zh-CN" sz="3200" dirty="0">
              <a:solidFill>
                <a:schemeClr val="bg1"/>
              </a:solidFill>
              <a:latin typeface="思源黑体 CN Normal" panose="020B0400000000000000" pitchFamily="34" charset="-122"/>
              <a:ea typeface="思源黑体 CN Normal" panose="020B0400000000000000" pitchFamily="34" charset="-122"/>
            </a:endParaRPr>
          </a:p>
        </p:txBody>
      </p:sp>
      <p:sp>
        <p:nvSpPr>
          <p:cNvPr id="7" name="矩形 6">
            <a:extLst>
              <a:ext uri="{FF2B5EF4-FFF2-40B4-BE49-F238E27FC236}">
                <a16:creationId xmlns:a16="http://schemas.microsoft.com/office/drawing/2014/main" id="{5B2603DE-E4D6-452E-B1E9-F732BA442742}"/>
              </a:ext>
            </a:extLst>
          </p:cNvPr>
          <p:cNvSpPr/>
          <p:nvPr/>
        </p:nvSpPr>
        <p:spPr>
          <a:xfrm>
            <a:off x="5248170" y="2718575"/>
            <a:ext cx="2068195" cy="506164"/>
          </a:xfrm>
          <a:prstGeom prst="rect">
            <a:avLst/>
          </a:prstGeom>
          <a:effectLst>
            <a:outerShdw blurRad="50800" dist="38100" dir="2700000" algn="tl" rotWithShape="0">
              <a:prstClr val="black">
                <a:alpha val="40000"/>
              </a:prstClr>
            </a:outerShdw>
          </a:effectLst>
        </p:spPr>
        <p:txBody>
          <a:bodyPr wrap="none">
            <a:spAutoFit/>
          </a:bodyPr>
          <a:lstStyle/>
          <a:p>
            <a:pPr algn="r">
              <a:lnSpc>
                <a:spcPct val="150000"/>
              </a:lnSpc>
            </a:pPr>
            <a:r>
              <a:rPr lang="zh-CN" altLang="en-US" sz="2000" dirty="0">
                <a:solidFill>
                  <a:schemeClr val="bg1"/>
                </a:solidFill>
                <a:latin typeface="思源黑体 CN Normal" panose="020B0400000000000000" pitchFamily="34" charset="-122"/>
                <a:ea typeface="思源黑体 CN Normal" panose="020B0400000000000000" pitchFamily="34" charset="-122"/>
              </a:rPr>
              <a:t>思维篇</a:t>
            </a:r>
            <a:r>
              <a:rPr lang="en-US" altLang="zh-CN" sz="2000" dirty="0">
                <a:solidFill>
                  <a:schemeClr val="bg1"/>
                </a:solidFill>
                <a:latin typeface="思源黑体 CN Normal" panose="020B0400000000000000" pitchFamily="34" charset="-122"/>
                <a:ea typeface="思源黑体 CN Normal" panose="020B0400000000000000" pitchFamily="34" charset="-122"/>
              </a:rPr>
              <a:t>-</a:t>
            </a:r>
            <a:r>
              <a:rPr lang="zh-CN" altLang="en-US" sz="2000" dirty="0">
                <a:solidFill>
                  <a:schemeClr val="bg1"/>
                </a:solidFill>
                <a:latin typeface="思源黑体 CN Normal" panose="020B0400000000000000" pitchFamily="34" charset="-122"/>
                <a:ea typeface="思源黑体 CN Normal" panose="020B0400000000000000" pitchFamily="34" charset="-122"/>
              </a:rPr>
              <a:t>设计思维</a:t>
            </a:r>
            <a:endParaRPr lang="en-US" altLang="zh-CN" sz="2000" dirty="0">
              <a:solidFill>
                <a:schemeClr val="bg1"/>
              </a:solidFill>
              <a:latin typeface="思源黑体 CN Normal" panose="020B0400000000000000" pitchFamily="34" charset="-122"/>
              <a:ea typeface="思源黑体 CN Normal" panose="020B0400000000000000" pitchFamily="34" charset="-122"/>
            </a:endParaRPr>
          </a:p>
        </p:txBody>
      </p:sp>
      <p:cxnSp>
        <p:nvCxnSpPr>
          <p:cNvPr id="3" name="直接连接符 2">
            <a:extLst>
              <a:ext uri="{FF2B5EF4-FFF2-40B4-BE49-F238E27FC236}">
                <a16:creationId xmlns:a16="http://schemas.microsoft.com/office/drawing/2014/main" id="{4E96C171-EEBE-4E8F-BABA-0E1C16B8C1A4}"/>
              </a:ext>
            </a:extLst>
          </p:cNvPr>
          <p:cNvCxnSpPr>
            <a:cxnSpLocks/>
          </p:cNvCxnSpPr>
          <p:nvPr/>
        </p:nvCxnSpPr>
        <p:spPr>
          <a:xfrm>
            <a:off x="5248171" y="2834629"/>
            <a:ext cx="0" cy="956032"/>
          </a:xfrm>
          <a:prstGeom prst="line">
            <a:avLst/>
          </a:prstGeom>
          <a:ln>
            <a:solidFill>
              <a:schemeClr val="bg1"/>
            </a:solidFill>
            <a:prstDash val="lg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2351D4B2-AE9A-4AD5-9A83-7870F4DAF8E1}"/>
              </a:ext>
            </a:extLst>
          </p:cNvPr>
          <p:cNvCxnSpPr>
            <a:cxnSpLocks/>
          </p:cNvCxnSpPr>
          <p:nvPr/>
        </p:nvCxnSpPr>
        <p:spPr>
          <a:xfrm>
            <a:off x="5248171" y="3224740"/>
            <a:ext cx="2870474" cy="0"/>
          </a:xfrm>
          <a:prstGeom prst="line">
            <a:avLst/>
          </a:prstGeom>
          <a:ln>
            <a:solidFill>
              <a:schemeClr val="bg1"/>
            </a:solidFill>
            <a:prstDash val="lg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id="{200FE3CE-04A0-452D-B4AD-9DFC1CE20E75}"/>
              </a:ext>
            </a:extLst>
          </p:cNvPr>
          <p:cNvPicPr>
            <a:picLocks noChangeAspect="1"/>
          </p:cNvPicPr>
          <p:nvPr/>
        </p:nvPicPr>
        <p:blipFill rotWithShape="1">
          <a:blip r:embed="rId2"/>
          <a:srcRect r="-8575"/>
          <a:stretch/>
        </p:blipFill>
        <p:spPr>
          <a:xfrm>
            <a:off x="4173516" y="2951442"/>
            <a:ext cx="1021013" cy="7572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86475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70BD306-A1F8-4C6F-B79B-3FB86CA64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392" y="0"/>
            <a:ext cx="5157216" cy="6858000"/>
          </a:xfrm>
          <a:prstGeom prst="rect">
            <a:avLst/>
          </a:prstGeom>
        </p:spPr>
      </p:pic>
    </p:spTree>
    <p:extLst>
      <p:ext uri="{BB962C8B-B14F-4D97-AF65-F5344CB8AC3E}">
        <p14:creationId xmlns:p14="http://schemas.microsoft.com/office/powerpoint/2010/main" val="4272412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4" descr="美术字 俏祺装饰">
            <a:extLst>
              <a:ext uri="{FF2B5EF4-FFF2-40B4-BE49-F238E27FC236}">
                <a16:creationId xmlns:a16="http://schemas.microsoft.com/office/drawing/2014/main" id="{1F563A98-262A-4D95-8003-06F43097EE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6735"/>
          <a:stretch/>
        </p:blipFill>
        <p:spPr bwMode="auto">
          <a:xfrm>
            <a:off x="89324" y="549045"/>
            <a:ext cx="4770108" cy="2532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zitichina.com/Uploadfile/allimg/121017/1_121017111221_1.jpg">
            <a:extLst>
              <a:ext uri="{FF2B5EF4-FFF2-40B4-BE49-F238E27FC236}">
                <a16:creationId xmlns:a16="http://schemas.microsoft.com/office/drawing/2014/main" id="{8CA840E5-1F0B-45AC-8D4F-91CDA061B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192" y="549045"/>
            <a:ext cx="4121582" cy="25324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时代艺术字体设计">
            <a:extLst>
              <a:ext uri="{FF2B5EF4-FFF2-40B4-BE49-F238E27FC236}">
                <a16:creationId xmlns:a16="http://schemas.microsoft.com/office/drawing/2014/main" id="{72AC1A5E-F733-4E2D-B368-3A9AEB1A6D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2534" y="549045"/>
            <a:ext cx="2912562" cy="25324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艺术字体设计">
            <a:extLst>
              <a:ext uri="{FF2B5EF4-FFF2-40B4-BE49-F238E27FC236}">
                <a16:creationId xmlns:a16="http://schemas.microsoft.com/office/drawing/2014/main" id="{68C2A042-C5E4-4967-945D-A2F84EAF4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25" y="3477005"/>
            <a:ext cx="4760782" cy="26001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艺术字体设计">
            <a:extLst>
              <a:ext uri="{FF2B5EF4-FFF2-40B4-BE49-F238E27FC236}">
                <a16:creationId xmlns:a16="http://schemas.microsoft.com/office/drawing/2014/main" id="{C703AFA9-200D-4314-A08A-622E880728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5192" y="3470826"/>
            <a:ext cx="3126394" cy="2600119"/>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6C6A1AE1-4FBB-408E-9A6D-8F2FB4A5F6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5653" y="3470825"/>
            <a:ext cx="3927022" cy="2600118"/>
          </a:xfrm>
          <a:prstGeom prst="rect">
            <a:avLst/>
          </a:prstGeom>
        </p:spPr>
      </p:pic>
    </p:spTree>
    <p:extLst>
      <p:ext uri="{BB962C8B-B14F-4D97-AF65-F5344CB8AC3E}">
        <p14:creationId xmlns:p14="http://schemas.microsoft.com/office/powerpoint/2010/main" val="4153251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39D397E-34F4-4C06-BEA1-156DA7EF644D}"/>
              </a:ext>
            </a:extLst>
          </p:cNvPr>
          <p:cNvSpPr txBox="1"/>
          <p:nvPr/>
        </p:nvSpPr>
        <p:spPr>
          <a:xfrm>
            <a:off x="412079" y="4718163"/>
            <a:ext cx="29546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黑体：中国大陆款，一整套</a:t>
            </a:r>
            <a:endParaRPr kumimoji="0" lang="en-US" altLang="zh-CN"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endParaRPr>
          </a:p>
        </p:txBody>
      </p:sp>
      <p:sp>
        <p:nvSpPr>
          <p:cNvPr id="9" name="文本框 8">
            <a:extLst>
              <a:ext uri="{FF2B5EF4-FFF2-40B4-BE49-F238E27FC236}">
                <a16:creationId xmlns:a16="http://schemas.microsoft.com/office/drawing/2014/main" id="{939AB60D-5D5D-4B90-9B31-242CC6680277}"/>
              </a:ext>
            </a:extLst>
          </p:cNvPr>
          <p:cNvSpPr txBox="1"/>
          <p:nvPr/>
        </p:nvSpPr>
        <p:spPr>
          <a:xfrm>
            <a:off x="3999927" y="4718163"/>
            <a:ext cx="29546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宋体：中国大陆款，一整套</a:t>
            </a:r>
            <a:endParaRPr kumimoji="0" lang="en-US" altLang="zh-CN"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endParaRPr>
          </a:p>
        </p:txBody>
      </p:sp>
      <p:pic>
        <p:nvPicPr>
          <p:cNvPr id="10" name="Picture 6" descr="思源黑体">
            <a:extLst>
              <a:ext uri="{FF2B5EF4-FFF2-40B4-BE49-F238E27FC236}">
                <a16:creationId xmlns:a16="http://schemas.microsoft.com/office/drawing/2014/main" id="{6EB74012-68B3-4229-BB53-451F221B9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00" y="1640772"/>
            <a:ext cx="2761615" cy="27432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haohead.com/z/uploads/attachment/27/95/c903e0e1bee6a083.jpg">
            <a:extLst>
              <a:ext uri="{FF2B5EF4-FFF2-40B4-BE49-F238E27FC236}">
                <a16:creationId xmlns:a16="http://schemas.microsoft.com/office/drawing/2014/main" id="{F9104666-C182-446A-B380-1C1B652C0A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461"/>
          <a:stretch/>
        </p:blipFill>
        <p:spPr bwMode="auto">
          <a:xfrm>
            <a:off x="4187951" y="1638657"/>
            <a:ext cx="2578609" cy="274532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a:extLst>
              <a:ext uri="{FF2B5EF4-FFF2-40B4-BE49-F238E27FC236}">
                <a16:creationId xmlns:a16="http://schemas.microsoft.com/office/drawing/2014/main" id="{C4789A83-C26C-4A56-BD13-1114C67AE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2042" y="1614678"/>
            <a:ext cx="3515951" cy="2769299"/>
          </a:xfrm>
          <a:prstGeom prst="rect">
            <a:avLst/>
          </a:prstGeom>
        </p:spPr>
      </p:pic>
      <p:sp>
        <p:nvSpPr>
          <p:cNvPr id="13" name="文本框 12">
            <a:extLst>
              <a:ext uri="{FF2B5EF4-FFF2-40B4-BE49-F238E27FC236}">
                <a16:creationId xmlns:a16="http://schemas.microsoft.com/office/drawing/2014/main" id="{58D8055A-8C8A-4F11-A5E1-15C6CAC3B85A}"/>
              </a:ext>
            </a:extLst>
          </p:cNvPr>
          <p:cNvSpPr txBox="1"/>
          <p:nvPr/>
        </p:nvSpPr>
        <p:spPr>
          <a:xfrm>
            <a:off x="8071820" y="4718163"/>
            <a:ext cx="2861682" cy="147732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其他字体：毛笔字体</a:t>
            </a:r>
            <a:r>
              <a:rPr kumimoji="0" lang="en-US" altLang="zh-CN"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1-2</a:t>
            </a:r>
            <a:r>
              <a:rPr kumimoji="0" lang="zh-CN" altLang="en-US"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款</a:t>
            </a:r>
            <a:endParaRPr kumimoji="0" lang="en-US" altLang="zh-CN"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手写字体</a:t>
            </a:r>
            <a:r>
              <a:rPr kumimoji="0" lang="en-US" altLang="zh-CN"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2-3</a:t>
            </a:r>
            <a:r>
              <a:rPr kumimoji="0" lang="zh-CN" altLang="en-US"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款</a:t>
            </a:r>
            <a:endParaRPr kumimoji="0" lang="en-US" altLang="zh-CN"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美术字体</a:t>
            </a:r>
            <a:r>
              <a:rPr kumimoji="0" lang="en-US" altLang="zh-CN"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3-4</a:t>
            </a:r>
            <a:r>
              <a:rPr kumimoji="0" lang="zh-CN" altLang="en-US"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款</a:t>
            </a:r>
            <a:endParaRPr kumimoji="0" lang="en-US" altLang="zh-CN"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新式字体</a:t>
            </a:r>
            <a:r>
              <a:rPr kumimoji="0" lang="en-US" altLang="zh-CN"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3-4</a:t>
            </a:r>
            <a:r>
              <a:rPr kumimoji="0" lang="zh-CN" altLang="en-US"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款</a:t>
            </a:r>
            <a:endParaRPr kumimoji="0" lang="en-US" altLang="zh-CN"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繁体字体</a:t>
            </a:r>
            <a:r>
              <a:rPr kumimoji="0" lang="en-US" altLang="zh-CN"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1-2</a:t>
            </a:r>
            <a:r>
              <a:rPr kumimoji="0" lang="zh-CN" altLang="en-US"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rPr>
              <a:t>款</a:t>
            </a:r>
            <a:endParaRPr kumimoji="0" lang="en-US" altLang="zh-CN" sz="1800" b="0" i="0" u="none" strike="noStrike" kern="1200" cap="none" spc="0" normalizeH="0" baseline="0" noProof="0" dirty="0">
              <a:ln>
                <a:noFill/>
              </a:ln>
              <a:solidFill>
                <a:prstClr val="black">
                  <a:lumMod val="65000"/>
                  <a:lumOff val="35000"/>
                </a:prstClr>
              </a:solidFill>
              <a:effectLst/>
              <a:uLnTx/>
              <a:uFillTx/>
              <a:latin typeface="Noto Sans S Chinese Medium" panose="020B0600000000000000" pitchFamily="34" charset="-122"/>
              <a:ea typeface="Noto Sans S Chinese Medium" panose="020B0600000000000000" pitchFamily="34" charset="-122"/>
              <a:cs typeface="+mn-cs"/>
            </a:endParaRPr>
          </a:p>
        </p:txBody>
      </p:sp>
    </p:spTree>
    <p:extLst>
      <p:ext uri="{BB962C8B-B14F-4D97-AF65-F5344CB8AC3E}">
        <p14:creationId xmlns:p14="http://schemas.microsoft.com/office/powerpoint/2010/main" val="601172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1B0F4AB-029E-4A00-8843-89D845A85FC9}"/>
              </a:ext>
            </a:extLst>
          </p:cNvPr>
          <p:cNvSpPr/>
          <p:nvPr/>
        </p:nvSpPr>
        <p:spPr>
          <a:xfrm>
            <a:off x="932873" y="2488910"/>
            <a:ext cx="2955636" cy="298928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10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商品销售对于企业和社会来说，具有两种基本功能，一是将企业生产的商品推向消费领域；二是从消费者那里获得货币，以便对商品生产中的劳动消耗予以补偿。企业是为了提高人们的生活水平而采用先进生产组织方式进行社会化生产的产物。</a:t>
            </a:r>
            <a:endParaRPr kumimoji="0" lang="en-US" altLang="zh-CN" sz="1600" b="0" i="0" u="none" strike="noStrike" kern="1200" cap="none" spc="-10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p:txBody>
      </p:sp>
      <p:sp>
        <p:nvSpPr>
          <p:cNvPr id="5" name="矩形 4">
            <a:extLst>
              <a:ext uri="{FF2B5EF4-FFF2-40B4-BE49-F238E27FC236}">
                <a16:creationId xmlns:a16="http://schemas.microsoft.com/office/drawing/2014/main" id="{1FA9940A-7C1E-4DCB-86EB-5B789896F5DC}"/>
              </a:ext>
            </a:extLst>
          </p:cNvPr>
          <p:cNvSpPr/>
          <p:nvPr/>
        </p:nvSpPr>
        <p:spPr>
          <a:xfrm>
            <a:off x="4784438" y="2488910"/>
            <a:ext cx="2955636" cy="335861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商品销售对于企业和社会来说，具有两种基本功能，一是将企业生产的商品推向消费领域；二是从消费者那里获得货币，以便对商品生产中的劳动消耗予以补偿。企业是为了提高人们的生活水平而采用先进生产组织方式进行社会化生产的产物。</a:t>
            </a:r>
            <a:endParaRPr kumimoji="0" lang="en-US" altLang="zh-CN" sz="16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p:txBody>
      </p:sp>
      <p:sp>
        <p:nvSpPr>
          <p:cNvPr id="6" name="矩形 5">
            <a:extLst>
              <a:ext uri="{FF2B5EF4-FFF2-40B4-BE49-F238E27FC236}">
                <a16:creationId xmlns:a16="http://schemas.microsoft.com/office/drawing/2014/main" id="{26E9EAE8-1F63-4A22-B87D-F7C7C915A64E}"/>
              </a:ext>
            </a:extLst>
          </p:cNvPr>
          <p:cNvSpPr/>
          <p:nvPr/>
        </p:nvSpPr>
        <p:spPr>
          <a:xfrm>
            <a:off x="8285021" y="2488910"/>
            <a:ext cx="3602182" cy="335861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60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商品销售对于企业和社会来说，具有两种基本功能，一是将企业生产的商品推向消费领域；二是从消费者那里获得货币，以便对商品生产中的劳动消耗予以补偿。企业是为了提高人们的生活水平而采用先进生产组织方式进行社会化生产的产物。</a:t>
            </a:r>
            <a:endParaRPr kumimoji="0" lang="en-US" altLang="zh-CN" sz="1600" b="0" i="0" u="none" strike="noStrike" kern="1200" cap="none" spc="60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p:txBody>
      </p:sp>
      <p:sp>
        <p:nvSpPr>
          <p:cNvPr id="7" name="矩形 6">
            <a:extLst>
              <a:ext uri="{FF2B5EF4-FFF2-40B4-BE49-F238E27FC236}">
                <a16:creationId xmlns:a16="http://schemas.microsoft.com/office/drawing/2014/main" id="{84AF0077-30B3-4C1C-B140-0111E5F7B285}"/>
              </a:ext>
            </a:extLst>
          </p:cNvPr>
          <p:cNvSpPr/>
          <p:nvPr/>
        </p:nvSpPr>
        <p:spPr>
          <a:xfrm>
            <a:off x="2835331" y="1466178"/>
            <a:ext cx="6521337" cy="505716"/>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多于</a:t>
            </a:r>
            <a:r>
              <a:rPr kumimoji="0" lang="en-US" altLang="zh-CN" sz="20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100</a:t>
            </a:r>
            <a:r>
              <a:rPr kumimoji="0" lang="zh-CN" altLang="en-US" sz="20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字的情况下，使用衬线字体，并适当调整字间距</a:t>
            </a:r>
            <a:endParaRPr kumimoji="0" lang="en-US" altLang="zh-CN" sz="20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endParaRPr>
          </a:p>
        </p:txBody>
      </p:sp>
    </p:spTree>
    <p:extLst>
      <p:ext uri="{BB962C8B-B14F-4D97-AF65-F5344CB8AC3E}">
        <p14:creationId xmlns:p14="http://schemas.microsoft.com/office/powerpoint/2010/main" val="390605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A03877D-B3A1-4BEF-AB04-F36D0676DA15}"/>
              </a:ext>
            </a:extLst>
          </p:cNvPr>
          <p:cNvSpPr/>
          <p:nvPr/>
        </p:nvSpPr>
        <p:spPr>
          <a:xfrm>
            <a:off x="3567102" y="2833159"/>
            <a:ext cx="5057795" cy="671081"/>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原则</a:t>
            </a:r>
            <a:r>
              <a:rPr kumimoji="0" lang="en-US" altLang="zh-CN" sz="28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1</a:t>
            </a:r>
            <a:r>
              <a:rPr kumimoji="0" lang="zh-CN" altLang="en-US" sz="28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：尽量避免出现大段文字</a:t>
            </a:r>
            <a:endParaRPr kumimoji="0" lang="en-US" altLang="zh-CN" sz="28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endParaRPr>
          </a:p>
        </p:txBody>
      </p:sp>
    </p:spTree>
    <p:extLst>
      <p:ext uri="{BB962C8B-B14F-4D97-AF65-F5344CB8AC3E}">
        <p14:creationId xmlns:p14="http://schemas.microsoft.com/office/powerpoint/2010/main" val="244038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A03877D-B3A1-4BEF-AB04-F36D0676DA15}"/>
              </a:ext>
            </a:extLst>
          </p:cNvPr>
          <p:cNvSpPr/>
          <p:nvPr/>
        </p:nvSpPr>
        <p:spPr>
          <a:xfrm>
            <a:off x="1771739" y="2831808"/>
            <a:ext cx="8648521" cy="671081"/>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原则</a:t>
            </a:r>
            <a:r>
              <a:rPr kumimoji="0" lang="en-US" altLang="zh-CN" sz="28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2</a:t>
            </a:r>
            <a:r>
              <a:rPr kumimoji="0" lang="zh-CN" altLang="en-US" sz="28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：如果不能避免大段文字，尝试缩短文字的篇幅</a:t>
            </a:r>
            <a:endParaRPr kumimoji="0" lang="en-US" altLang="zh-CN" sz="28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endParaRPr>
          </a:p>
        </p:txBody>
      </p:sp>
    </p:spTree>
    <p:extLst>
      <p:ext uri="{BB962C8B-B14F-4D97-AF65-F5344CB8AC3E}">
        <p14:creationId xmlns:p14="http://schemas.microsoft.com/office/powerpoint/2010/main" val="2717049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1B0F4AB-029E-4A00-8843-89D845A85FC9}"/>
              </a:ext>
            </a:extLst>
          </p:cNvPr>
          <p:cNvSpPr/>
          <p:nvPr/>
        </p:nvSpPr>
        <p:spPr>
          <a:xfrm>
            <a:off x="434109" y="826364"/>
            <a:ext cx="5661891" cy="520527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商品销售对于企业和社会来说，具有两种基本功能，一是将企业生产的商品推向消费领域；二是从消费者那里获得货币，以便对商品生产中的劳动消耗予以补偿。企业是为了提高人们的生活水平而采用先进生产组织方式进行社会化生产的产物。在资源短缺的现实经济中，它通过在一定程度上实现资源集中和生产专业化，能够利用规模经济规律来提高生产效率，创造和传播新的生活标准。商品销售是生产效率提高的最终完成环节，即通过这个环节把企业生产的产品转移到消费者手上，满足其生活需要。在另一方面，社会选择市场和商品交换方式，在企业转让产品给消费者的同时，通过让企业获得货币，是因为社会需要保持企业生产经营的连续，以便更多地获得提高生产效率的好处。通过商品销售，让商品变为货币，社会可以为企业补充和追加投入生产要素，而企业因此也获得了生存和发展的条件。</a:t>
            </a:r>
            <a:endParaRPr kumimoji="0" lang="en-US" altLang="zh-CN" sz="16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p:txBody>
      </p:sp>
      <p:sp>
        <p:nvSpPr>
          <p:cNvPr id="4" name="矩形 3">
            <a:extLst>
              <a:ext uri="{FF2B5EF4-FFF2-40B4-BE49-F238E27FC236}">
                <a16:creationId xmlns:a16="http://schemas.microsoft.com/office/drawing/2014/main" id="{7F112319-90B8-417F-83F7-BF838003C20F}"/>
              </a:ext>
            </a:extLst>
          </p:cNvPr>
          <p:cNvSpPr/>
          <p:nvPr/>
        </p:nvSpPr>
        <p:spPr>
          <a:xfrm>
            <a:off x="6363855" y="1962436"/>
            <a:ext cx="5661891" cy="22506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商品销售是生产效率提高的最终完成环节，也能使企业更多地获得提高生产效率的好处。其基本功能在于将产品推向消费领域，也能从消费者那里获得货币为劳动消耗进行补偿。在现实经济中，商品销售它通过在一定程度上实现资源集中和生产专业化，能够利用规模经济规律来提高生产效率，创造和传播新的生活标准。</a:t>
            </a:r>
            <a:endParaRPr kumimoji="0" lang="en-US" altLang="zh-CN" sz="16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414164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A03877D-B3A1-4BEF-AB04-F36D0676DA15}"/>
              </a:ext>
            </a:extLst>
          </p:cNvPr>
          <p:cNvSpPr/>
          <p:nvPr/>
        </p:nvSpPr>
        <p:spPr>
          <a:xfrm>
            <a:off x="1218404" y="2740794"/>
            <a:ext cx="10084812" cy="1152047"/>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原则</a:t>
            </a:r>
            <a:r>
              <a:rPr kumimoji="0" lang="en-US" altLang="zh-CN" sz="28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3</a:t>
            </a:r>
            <a:r>
              <a:rPr kumimoji="0" lang="zh-CN" altLang="en-US" sz="28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：如果无法缩短篇幅，将描述不同内容的大段文字分割开</a:t>
            </a:r>
            <a:endParaRPr kumimoji="0" lang="en-US" altLang="zh-CN" sz="28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（金字塔原理</a:t>
            </a:r>
            <a:r>
              <a:rPr kumimoji="0" lang="en-US" altLang="zh-CN" sz="20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a:t>
            </a:r>
            <a:r>
              <a:rPr kumimoji="0" lang="zh-CN" altLang="en-US" sz="20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归纳推理）</a:t>
            </a:r>
            <a:endParaRPr kumimoji="0" lang="en-US" altLang="zh-CN" sz="20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endParaRPr>
          </a:p>
        </p:txBody>
      </p:sp>
    </p:spTree>
    <p:extLst>
      <p:ext uri="{BB962C8B-B14F-4D97-AF65-F5344CB8AC3E}">
        <p14:creationId xmlns:p14="http://schemas.microsoft.com/office/powerpoint/2010/main" val="3056473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9667216-C495-4999-9E1A-F8A2509ECEE1}"/>
              </a:ext>
            </a:extLst>
          </p:cNvPr>
          <p:cNvSpPr/>
          <p:nvPr/>
        </p:nvSpPr>
        <p:spPr>
          <a:xfrm>
            <a:off x="3013333" y="1115133"/>
            <a:ext cx="6340197" cy="505716"/>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思源黑体 CN Medium" panose="020B0600000000000000" pitchFamily="34" charset="-122"/>
                <a:ea typeface="思源黑体 CN Medium" panose="020B0600000000000000" pitchFamily="34" charset="-122"/>
                <a:cs typeface="+mn-cs"/>
              </a:rPr>
              <a:t>处理并列关系的大段文字：空行、强调关键字、小标题</a:t>
            </a:r>
            <a:endParaRPr kumimoji="0" lang="en-US" altLang="zh-CN" sz="2000" b="0" i="0" u="none" strike="noStrike" kern="1200" cap="none" spc="0" normalizeH="0" baseline="0" noProof="0" dirty="0">
              <a:ln>
                <a:noFill/>
              </a:ln>
              <a:solidFill>
                <a:prstClr val="black">
                  <a:lumMod val="85000"/>
                  <a:lumOff val="15000"/>
                </a:prstClr>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4" name="矩形 3">
            <a:extLst>
              <a:ext uri="{FF2B5EF4-FFF2-40B4-BE49-F238E27FC236}">
                <a16:creationId xmlns:a16="http://schemas.microsoft.com/office/drawing/2014/main" id="{BE369E14-466D-46CA-B8E1-254A146C2159}"/>
              </a:ext>
            </a:extLst>
          </p:cNvPr>
          <p:cNvSpPr/>
          <p:nvPr/>
        </p:nvSpPr>
        <p:spPr>
          <a:xfrm>
            <a:off x="692729" y="2391435"/>
            <a:ext cx="3288144" cy="309963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归纳推理：论证的前提支持结论但不确保结论的推理过程。 它们落在金字塔的第二行，每一项都针对写作报告的一个具体问题（如，为什么，怎么办，你怎么知道的）</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演绎推理：结论为前提事实必要条件的推理过程。 一项逻辑性地导致另一项。</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SCQA</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法则：即“情境（</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Situation</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）、冲突（</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Conflict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）、问题（</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Question</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）、答案（</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Answer</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 来确定你打算在文章中进行阐释的中心思想以及你的观点的安排次序。</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p:txBody>
      </p:sp>
      <p:sp>
        <p:nvSpPr>
          <p:cNvPr id="6" name="矩形 5">
            <a:extLst>
              <a:ext uri="{FF2B5EF4-FFF2-40B4-BE49-F238E27FC236}">
                <a16:creationId xmlns:a16="http://schemas.microsoft.com/office/drawing/2014/main" id="{5C361448-2435-4A17-8FDC-88183B775FEE}"/>
              </a:ext>
            </a:extLst>
          </p:cNvPr>
          <p:cNvSpPr/>
          <p:nvPr/>
        </p:nvSpPr>
        <p:spPr>
          <a:xfrm>
            <a:off x="4174839" y="2645351"/>
            <a:ext cx="3288144" cy="25918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归纳推理：</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论证的前提支持结论但不确保结论的推理过程。 它们落在金字塔的第二行，每一项都针对写作报告的一个具体问题（如，为什么，怎么办，你怎么知道的）</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演绎推理：</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结论为前提事实必要条件的推理过程。 一项逻辑性地导致另一项。</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SCQA</a:t>
            </a:r>
            <a:r>
              <a:rPr kumimoji="0" lang="zh-CN" altLang="en-US" sz="1100" b="1"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法则：</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即“情境（</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Situation</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）、冲突（</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Conflict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）、问题（</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Question</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）、答案（</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Answer</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 来确定你打算在文章中进行阐释的中心思想以及你的观点的安排次序。</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p:txBody>
      </p:sp>
      <p:sp>
        <p:nvSpPr>
          <p:cNvPr id="7" name="矩形 6">
            <a:extLst>
              <a:ext uri="{FF2B5EF4-FFF2-40B4-BE49-F238E27FC236}">
                <a16:creationId xmlns:a16="http://schemas.microsoft.com/office/drawing/2014/main" id="{B6302528-9F17-455A-80F6-2F8EA35910D2}"/>
              </a:ext>
            </a:extLst>
          </p:cNvPr>
          <p:cNvSpPr/>
          <p:nvPr/>
        </p:nvSpPr>
        <p:spPr>
          <a:xfrm>
            <a:off x="8442038" y="2511789"/>
            <a:ext cx="3288144" cy="25918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论证的前提支持结论但不确保结论的推理过程。 它们落在金字塔的第二行，每一项都针对写作报告的一个具体问题（如，为什么，怎么办，你怎么知道的）</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结论为前提事实必要条件的推理过程。 一项逻辑性地导致另一项。</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即“情境（</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Situation</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）、冲突（</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Conflict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）、问题（</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Question</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）、答案（</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Answer</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 来确定你打算在文章中进行阐释的中心思想以及你的观点的安排次序。</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p:txBody>
      </p:sp>
      <p:sp>
        <p:nvSpPr>
          <p:cNvPr id="8" name="矩形 7">
            <a:extLst>
              <a:ext uri="{FF2B5EF4-FFF2-40B4-BE49-F238E27FC236}">
                <a16:creationId xmlns:a16="http://schemas.microsoft.com/office/drawing/2014/main" id="{4D43FCAE-9701-4450-91E1-DA798C9872CF}"/>
              </a:ext>
            </a:extLst>
          </p:cNvPr>
          <p:cNvSpPr/>
          <p:nvPr/>
        </p:nvSpPr>
        <p:spPr>
          <a:xfrm>
            <a:off x="7721604" y="2511789"/>
            <a:ext cx="868217" cy="30655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归纳推理：</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p:txBody>
      </p:sp>
      <p:sp>
        <p:nvSpPr>
          <p:cNvPr id="9" name="矩形 8">
            <a:extLst>
              <a:ext uri="{FF2B5EF4-FFF2-40B4-BE49-F238E27FC236}">
                <a16:creationId xmlns:a16="http://schemas.microsoft.com/office/drawing/2014/main" id="{CA347ADE-37E4-4755-B323-12EFDA1D0FEB}"/>
              </a:ext>
            </a:extLst>
          </p:cNvPr>
          <p:cNvSpPr/>
          <p:nvPr/>
        </p:nvSpPr>
        <p:spPr>
          <a:xfrm>
            <a:off x="7712365" y="3501130"/>
            <a:ext cx="868217" cy="30655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演绎推理：</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p:txBody>
      </p:sp>
      <p:sp>
        <p:nvSpPr>
          <p:cNvPr id="10" name="矩形 9">
            <a:extLst>
              <a:ext uri="{FF2B5EF4-FFF2-40B4-BE49-F238E27FC236}">
                <a16:creationId xmlns:a16="http://schemas.microsoft.com/office/drawing/2014/main" id="{199D1B60-0950-465D-A525-3385AAB40DD4}"/>
              </a:ext>
            </a:extLst>
          </p:cNvPr>
          <p:cNvSpPr/>
          <p:nvPr/>
        </p:nvSpPr>
        <p:spPr>
          <a:xfrm>
            <a:off x="7712368" y="4032744"/>
            <a:ext cx="868217" cy="30655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SCQA</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法则：</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3072703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88067D0-0F06-453A-B3D1-BC3978668A32}"/>
              </a:ext>
            </a:extLst>
          </p:cNvPr>
          <p:cNvSpPr/>
          <p:nvPr/>
        </p:nvSpPr>
        <p:spPr>
          <a:xfrm>
            <a:off x="4091709" y="1792237"/>
            <a:ext cx="5052291" cy="3273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论证的前提支持结论但不确保结论的推理过程。 它们落在金字塔的第二行，每一项都针对写作报告的一个具体问题（如，为什么，怎么办，你怎么知道的）</a:t>
            </a:r>
            <a:endParaRPr kumimoji="0" lang="en-US" altLang="zh-CN" sz="14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结论为前提事实必要条件的推理过程。 一项逻辑性地导致另一项。</a:t>
            </a:r>
            <a:endParaRPr kumimoji="0" lang="en-US" altLang="zh-CN" sz="14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即“情境（</a:t>
            </a:r>
            <a:r>
              <a:rPr kumimoji="0" lang="en-US" altLang="zh-CN" sz="14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Situation</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）、冲突（</a:t>
            </a:r>
            <a:r>
              <a:rPr kumimoji="0" lang="en-US" altLang="zh-CN" sz="14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Conflict</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）、问题（</a:t>
            </a:r>
            <a:r>
              <a:rPr kumimoji="0" lang="en-US" altLang="zh-CN" sz="14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Question</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）、答案（</a:t>
            </a:r>
            <a:r>
              <a:rPr kumimoji="0" lang="en-US" altLang="zh-CN" sz="14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Answer</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 来确定你打算在文章中进行阐释的中心思想以及你的观点的安排次序。</a:t>
            </a:r>
            <a:endParaRPr kumimoji="0" lang="en-US" altLang="zh-CN" sz="1400" b="0"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p:txBody>
      </p:sp>
      <p:sp>
        <p:nvSpPr>
          <p:cNvPr id="6" name="矩形 5">
            <a:extLst>
              <a:ext uri="{FF2B5EF4-FFF2-40B4-BE49-F238E27FC236}">
                <a16:creationId xmlns:a16="http://schemas.microsoft.com/office/drawing/2014/main" id="{4317CACE-ECCF-4689-BF90-36F8B975F98C}"/>
              </a:ext>
            </a:extLst>
          </p:cNvPr>
          <p:cNvSpPr/>
          <p:nvPr/>
        </p:nvSpPr>
        <p:spPr>
          <a:xfrm>
            <a:off x="3205022" y="1792237"/>
            <a:ext cx="1087710" cy="36503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归纳推理：</a:t>
            </a:r>
            <a:endParaRPr kumimoji="0" lang="en-US" altLang="zh-CN" sz="1400" b="1"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p:txBody>
      </p:sp>
      <p:sp>
        <p:nvSpPr>
          <p:cNvPr id="8" name="矩形 7">
            <a:extLst>
              <a:ext uri="{FF2B5EF4-FFF2-40B4-BE49-F238E27FC236}">
                <a16:creationId xmlns:a16="http://schemas.microsoft.com/office/drawing/2014/main" id="{C233268F-058E-477F-B187-EE1B5BF5B465}"/>
              </a:ext>
            </a:extLst>
          </p:cNvPr>
          <p:cNvSpPr/>
          <p:nvPr/>
        </p:nvSpPr>
        <p:spPr>
          <a:xfrm>
            <a:off x="3195782" y="3068937"/>
            <a:ext cx="1087710" cy="36503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演绎推理：</a:t>
            </a:r>
            <a:endParaRPr kumimoji="0" lang="en-US" altLang="zh-CN" sz="1400" b="1"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p:txBody>
      </p:sp>
      <p:sp>
        <p:nvSpPr>
          <p:cNvPr id="11" name="矩形 10">
            <a:extLst>
              <a:ext uri="{FF2B5EF4-FFF2-40B4-BE49-F238E27FC236}">
                <a16:creationId xmlns:a16="http://schemas.microsoft.com/office/drawing/2014/main" id="{7BF839EB-5EC9-4383-B251-7AF25F7AEBBE}"/>
              </a:ext>
            </a:extLst>
          </p:cNvPr>
          <p:cNvSpPr/>
          <p:nvPr/>
        </p:nvSpPr>
        <p:spPr>
          <a:xfrm>
            <a:off x="3195782" y="4050978"/>
            <a:ext cx="1087710" cy="36503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SCQA</a:t>
            </a:r>
            <a:r>
              <a:rPr kumimoji="0" lang="zh-CN" altLang="en-US" sz="1400" b="1"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rPr>
              <a:t>法则：</a:t>
            </a:r>
            <a:endParaRPr kumimoji="0" lang="en-US" altLang="zh-CN" sz="1400" b="1" i="0" u="none" strike="noStrike" kern="1200" cap="none" spc="0" normalizeH="0" baseline="0" noProof="0" dirty="0">
              <a:ln>
                <a:noFill/>
              </a:ln>
              <a:solidFill>
                <a:prstClr val="black">
                  <a:lumMod val="65000"/>
                  <a:lumOff val="35000"/>
                </a:prstClr>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415655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CBEE992-547D-4C09-9ACC-6CC3213FE03D}"/>
              </a:ext>
            </a:extLst>
          </p:cNvPr>
          <p:cNvSpPr txBox="1"/>
          <p:nvPr/>
        </p:nvSpPr>
        <p:spPr>
          <a:xfrm>
            <a:off x="7068948" y="1116111"/>
            <a:ext cx="3134191"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mn-cs"/>
              </a:rPr>
              <a:t>永</a:t>
            </a:r>
            <a:r>
              <a:rPr kumimoji="0" lang="zh-CN" altLang="en-US" sz="115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cs"/>
              </a:rPr>
              <a:t>永</a:t>
            </a:r>
            <a:endParaRPr kumimoji="0" lang="en-US" altLang="zh-CN" sz="115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文本框 5">
            <a:extLst>
              <a:ext uri="{FF2B5EF4-FFF2-40B4-BE49-F238E27FC236}">
                <a16:creationId xmlns:a16="http://schemas.microsoft.com/office/drawing/2014/main" id="{C08B947D-FCBC-40CA-83AD-CAD75446FAAF}"/>
              </a:ext>
            </a:extLst>
          </p:cNvPr>
          <p:cNvSpPr txBox="1"/>
          <p:nvPr/>
        </p:nvSpPr>
        <p:spPr>
          <a:xfrm>
            <a:off x="1278994" y="1031472"/>
            <a:ext cx="4608954" cy="38933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永</a:t>
            </a:r>
            <a:r>
              <a:rPr kumimoji="0" lang="zh-CN" altLang="en-US" sz="11500" b="0" i="0" u="none" strike="noStrike" kern="1200" cap="none" spc="0" normalizeH="0" baseline="0" noProof="0" dirty="0">
                <a:ln>
                  <a:noFill/>
                </a:ln>
                <a:solidFill>
                  <a:prstClr val="black"/>
                </a:solidFill>
                <a:effectLst/>
                <a:uLnTx/>
                <a:uFillTx/>
                <a:latin typeface="华文宋体" panose="02010600040101010101" pitchFamily="2" charset="-122"/>
                <a:ea typeface="华文宋体" panose="02010600040101010101" pitchFamily="2" charset="-122"/>
                <a:cs typeface="+mn-cs"/>
              </a:rPr>
              <a:t>永</a:t>
            </a:r>
            <a:r>
              <a:rPr kumimoji="0" lang="zh-CN" altLang="en-US" sz="11500" b="0" i="0" u="none" strike="noStrike" kern="1200" cap="none" spc="0" normalizeH="0" baseline="0" noProof="0" dirty="0">
                <a:ln>
                  <a:noFill/>
                </a:ln>
                <a:solidFill>
                  <a:prstClr val="black"/>
                </a:solidFill>
                <a:effectLst/>
                <a:uLnTx/>
                <a:uFillTx/>
                <a:latin typeface="Adobe 楷体 Std R" panose="02020400000000000000" pitchFamily="18" charset="-122"/>
                <a:ea typeface="Adobe 楷体 Std R" panose="02020400000000000000" pitchFamily="18" charset="-122"/>
                <a:cs typeface="+mn-cs"/>
              </a:rPr>
              <a:t>永</a:t>
            </a:r>
            <a:endParaRPr kumimoji="0" lang="en-US" altLang="zh-CN" sz="11500" b="0" i="0" u="none" strike="noStrike" kern="1200" cap="none" spc="0" normalizeH="0" baseline="0" noProof="0" dirty="0">
              <a:ln>
                <a:noFill/>
              </a:ln>
              <a:solidFill>
                <a:prstClr val="black"/>
              </a:solidFill>
              <a:effectLst/>
              <a:uLnTx/>
              <a:uFillTx/>
              <a:latin typeface="Adobe 楷体 Std R" panose="02020400000000000000" pitchFamily="18" charset="-122"/>
              <a:ea typeface="Adobe 楷体 Std R" panose="02020400000000000000" pitchFamily="18"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ABCDE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12345</a:t>
            </a:r>
            <a:endParaRPr kumimoji="0" lang="zh-CN" altLang="en-US" sz="66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sp>
        <p:nvSpPr>
          <p:cNvPr id="5" name="矩形 4">
            <a:extLst>
              <a:ext uri="{FF2B5EF4-FFF2-40B4-BE49-F238E27FC236}">
                <a16:creationId xmlns:a16="http://schemas.microsoft.com/office/drawing/2014/main" id="{52386372-108F-48EF-888A-5C64F061B96F}"/>
              </a:ext>
            </a:extLst>
          </p:cNvPr>
          <p:cNvSpPr/>
          <p:nvPr/>
        </p:nvSpPr>
        <p:spPr>
          <a:xfrm>
            <a:off x="7234055" y="2765754"/>
            <a:ext cx="2920992" cy="212365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mn-cs"/>
              </a:rPr>
              <a:t>ABCDE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mn-cs"/>
              </a:rPr>
              <a:t>12345</a:t>
            </a:r>
            <a:endParaRPr kumimoji="0" lang="zh-CN" altLang="en-US" sz="66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7" name="文本框 6">
            <a:extLst>
              <a:ext uri="{FF2B5EF4-FFF2-40B4-BE49-F238E27FC236}">
                <a16:creationId xmlns:a16="http://schemas.microsoft.com/office/drawing/2014/main" id="{02006D18-EB07-4E15-98D6-22F1974B1F4F}"/>
              </a:ext>
            </a:extLst>
          </p:cNvPr>
          <p:cNvSpPr txBox="1"/>
          <p:nvPr/>
        </p:nvSpPr>
        <p:spPr>
          <a:xfrm>
            <a:off x="2960251" y="5431057"/>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衬线字体</a:t>
            </a:r>
          </a:p>
        </p:txBody>
      </p:sp>
      <p:sp>
        <p:nvSpPr>
          <p:cNvPr id="10" name="文本框 9">
            <a:extLst>
              <a:ext uri="{FF2B5EF4-FFF2-40B4-BE49-F238E27FC236}">
                <a16:creationId xmlns:a16="http://schemas.microsoft.com/office/drawing/2014/main" id="{EDE15406-8920-4D2B-8E28-7D1232A91D3A}"/>
              </a:ext>
            </a:extLst>
          </p:cNvPr>
          <p:cNvSpPr txBox="1"/>
          <p:nvPr/>
        </p:nvSpPr>
        <p:spPr>
          <a:xfrm>
            <a:off x="7797513" y="5528859"/>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非衬线字体</a:t>
            </a:r>
          </a:p>
        </p:txBody>
      </p:sp>
    </p:spTree>
    <p:extLst>
      <p:ext uri="{BB962C8B-B14F-4D97-AF65-F5344CB8AC3E}">
        <p14:creationId xmlns:p14="http://schemas.microsoft.com/office/powerpoint/2010/main" val="2122615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88067D0-0F06-453A-B3D1-BC3978668A32}"/>
              </a:ext>
            </a:extLst>
          </p:cNvPr>
          <p:cNvSpPr/>
          <p:nvPr/>
        </p:nvSpPr>
        <p:spPr>
          <a:xfrm>
            <a:off x="4365852" y="1546275"/>
            <a:ext cx="5052291" cy="10282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论证的前提支持结论但不确保结论的推理过程。 它们落在金字塔的第二行，每一项都针对写作报告的一个具体问题（如，为什么，怎么办，你怎么知道的）</a:t>
            </a:r>
            <a:endParaRPr kumimoji="0" lang="en-US" altLang="zh-CN" sz="14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矩形 5">
            <a:extLst>
              <a:ext uri="{FF2B5EF4-FFF2-40B4-BE49-F238E27FC236}">
                <a16:creationId xmlns:a16="http://schemas.microsoft.com/office/drawing/2014/main" id="{4317CACE-ECCF-4689-BF90-36F8B975F98C}"/>
              </a:ext>
            </a:extLst>
          </p:cNvPr>
          <p:cNvSpPr/>
          <p:nvPr/>
        </p:nvSpPr>
        <p:spPr>
          <a:xfrm>
            <a:off x="3116844" y="2232444"/>
            <a:ext cx="961720" cy="38202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归纳推理</a:t>
            </a:r>
            <a:endParaRPr kumimoji="0" lang="en-US" altLang="zh-CN" sz="1400" b="1"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8" name="矩形 7">
            <a:extLst>
              <a:ext uri="{FF2B5EF4-FFF2-40B4-BE49-F238E27FC236}">
                <a16:creationId xmlns:a16="http://schemas.microsoft.com/office/drawing/2014/main" id="{C233268F-058E-477F-B187-EE1B5BF5B465}"/>
              </a:ext>
            </a:extLst>
          </p:cNvPr>
          <p:cNvSpPr/>
          <p:nvPr/>
        </p:nvSpPr>
        <p:spPr>
          <a:xfrm>
            <a:off x="3116844" y="3490326"/>
            <a:ext cx="1087710" cy="38202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演绎推理</a:t>
            </a:r>
            <a:endParaRPr kumimoji="0" lang="en-US" altLang="zh-CN" sz="1400" b="1"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1" name="矩形 10">
            <a:extLst>
              <a:ext uri="{FF2B5EF4-FFF2-40B4-BE49-F238E27FC236}">
                <a16:creationId xmlns:a16="http://schemas.microsoft.com/office/drawing/2014/main" id="{7BF839EB-5EC9-4383-B251-7AF25F7AEBBE}"/>
              </a:ext>
            </a:extLst>
          </p:cNvPr>
          <p:cNvSpPr/>
          <p:nvPr/>
        </p:nvSpPr>
        <p:spPr>
          <a:xfrm>
            <a:off x="3116844" y="4728955"/>
            <a:ext cx="1087710" cy="38202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SCQA</a:t>
            </a:r>
            <a:r>
              <a:rPr kumimoji="0" lang="zh-CN" altLang="en-US" sz="1400" b="1"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法则</a:t>
            </a:r>
            <a:endParaRPr kumimoji="0" lang="en-US" altLang="zh-CN" sz="1400" b="1"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endParaRPr>
          </a:p>
        </p:txBody>
      </p:sp>
      <p:pic>
        <p:nvPicPr>
          <p:cNvPr id="3" name="图片 2">
            <a:extLst>
              <a:ext uri="{FF2B5EF4-FFF2-40B4-BE49-F238E27FC236}">
                <a16:creationId xmlns:a16="http://schemas.microsoft.com/office/drawing/2014/main" id="{4BBBD027-A296-46C7-9C3A-02A79358D322}"/>
              </a:ext>
            </a:extLst>
          </p:cNvPr>
          <p:cNvPicPr>
            <a:picLocks noChangeAspect="1"/>
          </p:cNvPicPr>
          <p:nvPr/>
        </p:nvPicPr>
        <p:blipFill>
          <a:blip r:embed="rId3"/>
          <a:stretch>
            <a:fillRect/>
          </a:stretch>
        </p:blipFill>
        <p:spPr>
          <a:xfrm>
            <a:off x="3338015" y="1721577"/>
            <a:ext cx="503100" cy="510867"/>
          </a:xfrm>
          <a:prstGeom prst="rect">
            <a:avLst/>
          </a:prstGeom>
        </p:spPr>
      </p:pic>
      <p:sp>
        <p:nvSpPr>
          <p:cNvPr id="10" name="矩形 9">
            <a:extLst>
              <a:ext uri="{FF2B5EF4-FFF2-40B4-BE49-F238E27FC236}">
                <a16:creationId xmlns:a16="http://schemas.microsoft.com/office/drawing/2014/main" id="{5D7CDC9F-6397-4947-A1E2-8F2B41023E4B}"/>
              </a:ext>
            </a:extLst>
          </p:cNvPr>
          <p:cNvSpPr/>
          <p:nvPr/>
        </p:nvSpPr>
        <p:spPr>
          <a:xfrm>
            <a:off x="4365851" y="3078198"/>
            <a:ext cx="5052291" cy="70512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结论为前提事实必要条件的推理过程。 一项逻辑性地导致另一项。</a:t>
            </a:r>
            <a:endParaRPr kumimoji="0" lang="en-US" altLang="zh-CN" sz="14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2" name="矩形 11">
            <a:extLst>
              <a:ext uri="{FF2B5EF4-FFF2-40B4-BE49-F238E27FC236}">
                <a16:creationId xmlns:a16="http://schemas.microsoft.com/office/drawing/2014/main" id="{34C73D5D-349D-4996-92C5-6D8A13ED511B}"/>
              </a:ext>
            </a:extLst>
          </p:cNvPr>
          <p:cNvSpPr/>
          <p:nvPr/>
        </p:nvSpPr>
        <p:spPr>
          <a:xfrm>
            <a:off x="4365851" y="4097998"/>
            <a:ext cx="5052291" cy="10282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即“情境（</a:t>
            </a:r>
            <a:r>
              <a:rPr kumimoji="0" lang="en-US" altLang="zh-CN" sz="14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Situation</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）、冲突（</a:t>
            </a:r>
            <a:r>
              <a:rPr kumimoji="0" lang="en-US" altLang="zh-CN" sz="14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Conflict</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）、问题（</a:t>
            </a:r>
            <a:r>
              <a:rPr kumimoji="0" lang="en-US" altLang="zh-CN" sz="14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Question</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）、答案（</a:t>
            </a:r>
            <a:r>
              <a:rPr kumimoji="0" lang="en-US" altLang="zh-CN" sz="14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Answer</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 来确定你打算在文章中进行阐释的中心思想以及你的观点的安排次序。</a:t>
            </a:r>
            <a:endParaRPr kumimoji="0" lang="en-US" altLang="zh-CN" sz="14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endParaRPr>
          </a:p>
        </p:txBody>
      </p:sp>
      <p:pic>
        <p:nvPicPr>
          <p:cNvPr id="7" name="图片 6">
            <a:extLst>
              <a:ext uri="{FF2B5EF4-FFF2-40B4-BE49-F238E27FC236}">
                <a16:creationId xmlns:a16="http://schemas.microsoft.com/office/drawing/2014/main" id="{E0BDAE6D-CB70-404F-B303-A53AB8B3B2AC}"/>
              </a:ext>
            </a:extLst>
          </p:cNvPr>
          <p:cNvPicPr>
            <a:picLocks noChangeAspect="1"/>
          </p:cNvPicPr>
          <p:nvPr/>
        </p:nvPicPr>
        <p:blipFill>
          <a:blip r:embed="rId4"/>
          <a:stretch>
            <a:fillRect/>
          </a:stretch>
        </p:blipFill>
        <p:spPr>
          <a:xfrm>
            <a:off x="3317129" y="2983056"/>
            <a:ext cx="561150" cy="536733"/>
          </a:xfrm>
          <a:prstGeom prst="rect">
            <a:avLst/>
          </a:prstGeom>
        </p:spPr>
      </p:pic>
      <p:pic>
        <p:nvPicPr>
          <p:cNvPr id="13" name="图片 12">
            <a:extLst>
              <a:ext uri="{FF2B5EF4-FFF2-40B4-BE49-F238E27FC236}">
                <a16:creationId xmlns:a16="http://schemas.microsoft.com/office/drawing/2014/main" id="{B74C96BA-E174-4190-9573-D082D2B4CCA7}"/>
              </a:ext>
            </a:extLst>
          </p:cNvPr>
          <p:cNvPicPr>
            <a:picLocks noChangeAspect="1"/>
          </p:cNvPicPr>
          <p:nvPr/>
        </p:nvPicPr>
        <p:blipFill>
          <a:blip r:embed="rId5"/>
          <a:stretch>
            <a:fillRect/>
          </a:stretch>
        </p:blipFill>
        <p:spPr>
          <a:xfrm>
            <a:off x="3323579" y="4172822"/>
            <a:ext cx="554700" cy="556133"/>
          </a:xfrm>
          <a:prstGeom prst="rect">
            <a:avLst/>
          </a:prstGeom>
        </p:spPr>
      </p:pic>
    </p:spTree>
    <p:extLst>
      <p:ext uri="{BB962C8B-B14F-4D97-AF65-F5344CB8AC3E}">
        <p14:creationId xmlns:p14="http://schemas.microsoft.com/office/powerpoint/2010/main" val="1885670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A09AB5F-157D-42CF-BB14-FE7CF4B579FE}"/>
              </a:ext>
            </a:extLst>
          </p:cNvPr>
          <p:cNvSpPr/>
          <p:nvPr/>
        </p:nvSpPr>
        <p:spPr>
          <a:xfrm>
            <a:off x="4849505" y="1725847"/>
            <a:ext cx="2492990" cy="505716"/>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给大段文字加个标题</a:t>
            </a:r>
            <a:endParaRPr kumimoji="0" lang="en-US" altLang="zh-CN" sz="20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8" name="矩形 7">
            <a:extLst>
              <a:ext uri="{FF2B5EF4-FFF2-40B4-BE49-F238E27FC236}">
                <a16:creationId xmlns:a16="http://schemas.microsoft.com/office/drawing/2014/main" id="{1E99A634-05EF-40D1-9CB9-125246253803}"/>
              </a:ext>
            </a:extLst>
          </p:cNvPr>
          <p:cNvSpPr/>
          <p:nvPr/>
        </p:nvSpPr>
        <p:spPr>
          <a:xfrm>
            <a:off x="6437721" y="3128695"/>
            <a:ext cx="5407844"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网络营销是企业整体营销战略的一个组成部分，是为实现企业总体经营目标所进行的，以互联网为基本手段营造网上经营环境的各种活动。网络营销的职能包括网站推广、网络品牌、信息发布、在线调研、顾客关系、顾客服务、销售渠道、销售促进八个方面发展。</a:t>
            </a:r>
          </a:p>
        </p:txBody>
      </p:sp>
      <p:sp>
        <p:nvSpPr>
          <p:cNvPr id="9" name="矩形 8">
            <a:extLst>
              <a:ext uri="{FF2B5EF4-FFF2-40B4-BE49-F238E27FC236}">
                <a16:creationId xmlns:a16="http://schemas.microsoft.com/office/drawing/2014/main" id="{831A8072-E8E7-470E-B0DF-90F4F4FF8A1C}"/>
              </a:ext>
            </a:extLst>
          </p:cNvPr>
          <p:cNvSpPr/>
          <p:nvPr/>
        </p:nvSpPr>
        <p:spPr>
          <a:xfrm>
            <a:off x="6437721" y="2622979"/>
            <a:ext cx="1980029" cy="505716"/>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什么是网络营销</a:t>
            </a:r>
            <a:endParaRPr kumimoji="0" lang="en-US" altLang="zh-CN" sz="20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10" name="矩形 9">
            <a:extLst>
              <a:ext uri="{FF2B5EF4-FFF2-40B4-BE49-F238E27FC236}">
                <a16:creationId xmlns:a16="http://schemas.microsoft.com/office/drawing/2014/main" id="{B1E6DBDB-7508-4E86-A799-EDCB869AFBD9}"/>
              </a:ext>
            </a:extLst>
          </p:cNvPr>
          <p:cNvSpPr/>
          <p:nvPr/>
        </p:nvSpPr>
        <p:spPr>
          <a:xfrm>
            <a:off x="612054" y="3056662"/>
            <a:ext cx="5407844"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直复营销是在没有中间经销商的情况下，利用消费者直接通路来接触及传送货品和服务给客户。其最大特色为“直接与消费者沟通或不经过分销商而进行的销售活动”，乃是利用一种或多种媒体，理论上可到达任何目标对像所在区域</a:t>
            </a:r>
            <a:r>
              <a:rPr kumimoji="0" lang="en-US" altLang="zh-CN" sz="18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18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包括地区上的以及定位上的区隔，且是一种可以衡量回应或交易结果之行销模式。</a:t>
            </a:r>
          </a:p>
        </p:txBody>
      </p:sp>
    </p:spTree>
    <p:extLst>
      <p:ext uri="{BB962C8B-B14F-4D97-AF65-F5344CB8AC3E}">
        <p14:creationId xmlns:p14="http://schemas.microsoft.com/office/powerpoint/2010/main" val="1046328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81FFBCE-F22F-4690-A386-43DE358E2AE7}"/>
              </a:ext>
            </a:extLst>
          </p:cNvPr>
          <p:cNvSpPr/>
          <p:nvPr/>
        </p:nvSpPr>
        <p:spPr>
          <a:xfrm>
            <a:off x="3743325" y="3127474"/>
            <a:ext cx="5407844"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cs"/>
              </a:rPr>
              <a:t>资产阶级启蒙思想也是空想社会主义产生的直接思想材料。</a:t>
            </a:r>
            <a:r>
              <a:rPr kumimoji="0" lang="en-US" altLang="zh-CN"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cs"/>
              </a:rPr>
              <a:t>18</a:t>
            </a:r>
            <a:r>
              <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cs"/>
              </a:rPr>
              <a:t>世纪法国资产阶级的一些代表人物掀起了一场声势浩大的思想解放运动，即</a:t>
            </a:r>
            <a:r>
              <a:rPr kumimoji="0" lang="zh-CN" altLang="en-US" sz="1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启蒙运动</a:t>
            </a:r>
            <a:r>
              <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cs"/>
              </a:rPr>
              <a:t>。</a:t>
            </a:r>
          </a:p>
        </p:txBody>
      </p:sp>
      <p:sp>
        <p:nvSpPr>
          <p:cNvPr id="9" name="矩形 8">
            <a:extLst>
              <a:ext uri="{FF2B5EF4-FFF2-40B4-BE49-F238E27FC236}">
                <a16:creationId xmlns:a16="http://schemas.microsoft.com/office/drawing/2014/main" id="{A34B2E79-6428-4AAC-9303-E38F793679F9}"/>
              </a:ext>
            </a:extLst>
          </p:cNvPr>
          <p:cNvSpPr/>
          <p:nvPr/>
        </p:nvSpPr>
        <p:spPr>
          <a:xfrm>
            <a:off x="5234225" y="2049697"/>
            <a:ext cx="1723550" cy="505716"/>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标注出关键字</a:t>
            </a:r>
            <a:endParaRPr kumimoji="0" lang="en-US" altLang="zh-CN" sz="20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endParaRPr>
          </a:p>
        </p:txBody>
      </p:sp>
    </p:spTree>
    <p:extLst>
      <p:ext uri="{BB962C8B-B14F-4D97-AF65-F5344CB8AC3E}">
        <p14:creationId xmlns:p14="http://schemas.microsoft.com/office/powerpoint/2010/main" val="2607206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EFDE56E-91AD-438C-8ECD-4DC7C873619E}"/>
              </a:ext>
            </a:extLst>
          </p:cNvPr>
          <p:cNvSpPr/>
          <p:nvPr/>
        </p:nvSpPr>
        <p:spPr>
          <a:xfrm>
            <a:off x="6096000" y="1984474"/>
            <a:ext cx="5407844" cy="243143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00000"/>
                </a:solidFill>
                <a:effectLst/>
                <a:uLnTx/>
                <a:uFillTx/>
                <a:latin typeface="思源黑体 CN Light" panose="020B0300000000000000" pitchFamily="34" charset="-122"/>
                <a:ea typeface="思源黑体 CN Light" panose="020B0300000000000000" pitchFamily="34" charset="-122"/>
                <a:cs typeface="+mn-cs"/>
              </a:rPr>
              <a:t>经</a:t>
            </a:r>
            <a:r>
              <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cs"/>
              </a:rPr>
              <a:t>济，人有着自身的消耗需求，物质资源因而得以认知与定义，而同时，货物有着其自身的界限与范围，因人的需要而产生作用。这样的一种基于人体需求而存在的时效性用途，在人的思维认知之下，而给予了它一种表面性的客观价值，从而在人的一定的思维下被普遍接受，从而形成一种基本的思维常识。</a:t>
            </a:r>
          </a:p>
        </p:txBody>
      </p:sp>
      <p:sp>
        <p:nvSpPr>
          <p:cNvPr id="5" name="矩形 4">
            <a:extLst>
              <a:ext uri="{FF2B5EF4-FFF2-40B4-BE49-F238E27FC236}">
                <a16:creationId xmlns:a16="http://schemas.microsoft.com/office/drawing/2014/main" id="{D6675130-CD74-4F8F-9BCD-10E86522A107}"/>
              </a:ext>
            </a:extLst>
          </p:cNvPr>
          <p:cNvSpPr/>
          <p:nvPr/>
        </p:nvSpPr>
        <p:spPr>
          <a:xfrm>
            <a:off x="2224326" y="2859883"/>
            <a:ext cx="1723549" cy="505716"/>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不要这样设计</a:t>
            </a:r>
            <a:endParaRPr kumimoji="0" lang="en-US" altLang="zh-CN" sz="20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endParaRPr>
          </a:p>
        </p:txBody>
      </p:sp>
    </p:spTree>
    <p:extLst>
      <p:ext uri="{BB962C8B-B14F-4D97-AF65-F5344CB8AC3E}">
        <p14:creationId xmlns:p14="http://schemas.microsoft.com/office/powerpoint/2010/main" val="635029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8907987-8311-4F90-B49B-84DAC5F938D1}"/>
              </a:ext>
            </a:extLst>
          </p:cNvPr>
          <p:cNvSpPr txBox="1"/>
          <p:nvPr/>
        </p:nvSpPr>
        <p:spPr>
          <a:xfrm>
            <a:off x="546814" y="1281671"/>
            <a:ext cx="6031786"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1</a:t>
            </a:r>
            <a:r>
              <a:rPr kumimoji="0" lang="zh-CN" altLang="en-US"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，除非特殊用法，中英文混杂的情况下要么全用衬线字体，要么全用非衬线字体；</a:t>
            </a:r>
            <a:endPar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2</a:t>
            </a:r>
            <a:r>
              <a:rPr kumimoji="0" lang="zh-CN" altLang="en-US"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，大陆版简体和非大陆版简体有些许差别，下载注意甄别；</a:t>
            </a:r>
            <a:endPar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3</a:t>
            </a:r>
            <a:r>
              <a:rPr kumimoji="0" lang="zh-CN" altLang="en-US"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，不要大段使用除了黑体、宋体、楷体之外其他的字体；</a:t>
            </a:r>
            <a:endPar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4</a:t>
            </a:r>
            <a:r>
              <a:rPr kumimoji="0" lang="zh-CN" altLang="en-US"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，汉字不要倾斜，汉字不要倾斜，汉字不要倾斜；</a:t>
            </a:r>
            <a:endPar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5</a:t>
            </a:r>
            <a:r>
              <a:rPr kumimoji="0" lang="zh-CN" altLang="en-US"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，如果你足够讲究，不要使用加粗，使用更粗的字体。</a:t>
            </a:r>
            <a:endPar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lvl="0">
              <a:defRPr/>
            </a:pPr>
            <a:endParaRPr lang="en-US" altLang="zh-CN" dirty="0">
              <a:solidFill>
                <a:prstClr val="black">
                  <a:lumMod val="65000"/>
                  <a:lumOff val="35000"/>
                </a:prstClr>
              </a:solidFill>
              <a:latin typeface="华文中宋" panose="02010600040101010101" pitchFamily="2" charset="-122"/>
              <a:ea typeface="华文中宋" panose="02010600040101010101" pitchFamily="2" charset="-122"/>
            </a:endParaRPr>
          </a:p>
          <a:p>
            <a:pPr lvl="0">
              <a:defRPr/>
            </a:pPr>
            <a:r>
              <a:rPr lang="en-US" altLang="zh-CN" dirty="0">
                <a:solidFill>
                  <a:prstClr val="black">
                    <a:lumMod val="65000"/>
                    <a:lumOff val="35000"/>
                  </a:prstClr>
                </a:solidFill>
                <a:latin typeface="华文中宋" panose="02010600040101010101" pitchFamily="2" charset="-122"/>
                <a:ea typeface="华文中宋" panose="02010600040101010101" pitchFamily="2" charset="-122"/>
              </a:rPr>
              <a:t>6</a:t>
            </a:r>
            <a:r>
              <a:rPr lang="zh-CN" altLang="en-US" dirty="0">
                <a:solidFill>
                  <a:prstClr val="black">
                    <a:lumMod val="65000"/>
                    <a:lumOff val="35000"/>
                  </a:prstClr>
                </a:solidFill>
                <a:latin typeface="华文中宋" panose="02010600040101010101" pitchFamily="2" charset="-122"/>
                <a:ea typeface="华文中宋" panose="02010600040101010101" pitchFamily="2" charset="-122"/>
              </a:rPr>
              <a:t>，如果你要输入小语种文字，下载该文字的字体。</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7</a:t>
            </a:r>
            <a:r>
              <a:rPr kumimoji="0" lang="zh-CN" altLang="en-US"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，字体设计不要改变文字结构。</a:t>
            </a:r>
          </a:p>
        </p:txBody>
      </p:sp>
      <p:sp>
        <p:nvSpPr>
          <p:cNvPr id="4" name="文本框 3">
            <a:extLst>
              <a:ext uri="{FF2B5EF4-FFF2-40B4-BE49-F238E27FC236}">
                <a16:creationId xmlns:a16="http://schemas.microsoft.com/office/drawing/2014/main" id="{94CF0D52-EA03-4229-B7C3-4643E6F9563F}"/>
              </a:ext>
            </a:extLst>
          </p:cNvPr>
          <p:cNvSpPr txBox="1"/>
          <p:nvPr/>
        </p:nvSpPr>
        <p:spPr>
          <a:xfrm>
            <a:off x="546814" y="647431"/>
            <a:ext cx="8002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字体</a:t>
            </a:r>
          </a:p>
        </p:txBody>
      </p:sp>
      <p:sp>
        <p:nvSpPr>
          <p:cNvPr id="5" name="文本框 4">
            <a:extLst>
              <a:ext uri="{FF2B5EF4-FFF2-40B4-BE49-F238E27FC236}">
                <a16:creationId xmlns:a16="http://schemas.microsoft.com/office/drawing/2014/main" id="{2E19D2A2-D803-4AC4-932A-B0C36ED74450}"/>
              </a:ext>
            </a:extLst>
          </p:cNvPr>
          <p:cNvSpPr txBox="1"/>
          <p:nvPr/>
        </p:nvSpPr>
        <p:spPr>
          <a:xfrm>
            <a:off x="7309503" y="647430"/>
            <a:ext cx="8002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段落</a:t>
            </a:r>
          </a:p>
        </p:txBody>
      </p:sp>
      <p:sp>
        <p:nvSpPr>
          <p:cNvPr id="7" name="文本框 6">
            <a:extLst>
              <a:ext uri="{FF2B5EF4-FFF2-40B4-BE49-F238E27FC236}">
                <a16:creationId xmlns:a16="http://schemas.microsoft.com/office/drawing/2014/main" id="{4B148301-8897-4E41-AE96-DE369A836E86}"/>
              </a:ext>
            </a:extLst>
          </p:cNvPr>
          <p:cNvSpPr txBox="1"/>
          <p:nvPr/>
        </p:nvSpPr>
        <p:spPr>
          <a:xfrm>
            <a:off x="7309503" y="1281671"/>
            <a:ext cx="4251485" cy="25853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1</a:t>
            </a:r>
            <a:r>
              <a:rPr kumimoji="0" lang="zh-CN" altLang="en-US"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，一般尽量不要使用大段文字；</a:t>
            </a:r>
            <a:endPar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prstClr val="black">
                  <a:lumMod val="65000"/>
                  <a:lumOff val="35000"/>
                </a:prstClr>
              </a:solidFill>
              <a:latin typeface="华文中宋" panose="02010600040101010101" pitchFamily="2" charset="-122"/>
              <a:ea typeface="华文中宋" panose="0201060004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2</a:t>
            </a:r>
            <a:r>
              <a:rPr kumimoji="0" lang="zh-CN" altLang="en-US"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，如果要使用，将文字精简；</a:t>
            </a:r>
            <a:endPar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prstClr val="black">
                  <a:lumMod val="65000"/>
                  <a:lumOff val="35000"/>
                </a:prstClr>
              </a:solidFill>
              <a:latin typeface="华文中宋" panose="02010600040101010101" pitchFamily="2" charset="-122"/>
              <a:ea typeface="华文中宋" panose="0201060004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3</a:t>
            </a:r>
            <a:r>
              <a:rPr kumimoji="0" lang="zh-CN" altLang="en-US"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，如果不能精简，使用空行、关键字、</a:t>
            </a:r>
            <a:endPar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小标题区分段落。</a:t>
            </a:r>
            <a:endPar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prstClr val="black">
                  <a:lumMod val="65000"/>
                  <a:lumOff val="35000"/>
                </a:prstClr>
              </a:solidFill>
              <a:latin typeface="华文中宋" panose="02010600040101010101" pitchFamily="2" charset="-122"/>
              <a:ea typeface="华文中宋" panose="0201060004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4</a:t>
            </a:r>
            <a:r>
              <a:rPr kumimoji="0" lang="zh-CN" altLang="en-US"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，如果无法区分，使用标题、关键词</a:t>
            </a:r>
            <a:endPar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提醒内容。</a:t>
            </a:r>
            <a:endParaRPr kumimoji="0" lang="en-US" altLang="zh-CN"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p:txBody>
      </p:sp>
    </p:spTree>
    <p:extLst>
      <p:ext uri="{BB962C8B-B14F-4D97-AF65-F5344CB8AC3E}">
        <p14:creationId xmlns:p14="http://schemas.microsoft.com/office/powerpoint/2010/main" val="378947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CB5DC54-3663-45EA-9976-A8CEF22A1B0F}"/>
              </a:ext>
            </a:extLst>
          </p:cNvPr>
          <p:cNvSpPr/>
          <p:nvPr/>
        </p:nvSpPr>
        <p:spPr>
          <a:xfrm>
            <a:off x="447119" y="2016363"/>
            <a:ext cx="3454400"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衬线字体，意思是在字的笔画开始、结束的地方有额外的装饰，而且笔画的粗细会有所不同。无衬线体是无衬线字体，没有这些额外的装饰，而且笔画的粗细差不多。衬线字体容易识别，它强调了每个字母笔画的开始和结束，因此易读性比较高，无衬线体则比较醒目。在整文阅读的情况下，适合使用衬线字体进行排版，易于换行阅读的识别性，避免发生行间的阅读错误。</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西文中，无衬线体强调每一个字母，衬线字体更强调于一个单词。中文字体中的宋体就是一种最标准的衬线字体，衬线的特征非常明显。字形结构也和手写的楷书一致。因此宋体一直被做为最适合的正文字体。</a:t>
            </a:r>
          </a:p>
        </p:txBody>
      </p:sp>
      <p:sp>
        <p:nvSpPr>
          <p:cNvPr id="8" name="矩形 7">
            <a:extLst>
              <a:ext uri="{FF2B5EF4-FFF2-40B4-BE49-F238E27FC236}">
                <a16:creationId xmlns:a16="http://schemas.microsoft.com/office/drawing/2014/main" id="{B9D55FB8-BBF5-44D6-B7E3-5B65C3F2F170}"/>
              </a:ext>
            </a:extLst>
          </p:cNvPr>
          <p:cNvSpPr/>
          <p:nvPr/>
        </p:nvSpPr>
        <p:spPr>
          <a:xfrm>
            <a:off x="4216399" y="2016363"/>
            <a:ext cx="3759200" cy="31085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衬线字体，意思是在字的笔画开始、结束的地方有额外的装饰，而且笔画的粗细会有所不同</a:t>
            </a:r>
            <a:r>
              <a:rPr kumimoji="0" lang="en-US" altLang="zh-CN" sz="1400" b="0" i="0" u="none" strike="noStrike" kern="1200" cap="none" spc="2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1400" b="0" i="0" u="none" strike="noStrike" kern="1200" cap="none" spc="2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无衬线体是无衬线字体，没有这些额外的装饰，而且笔画的粗细差不多。衬线字体容易识别，它强调了每个字母笔画的开始和结束，因此易读性比较高，无衬线体则比较醒目。在整文阅读的情况下，适合使用衬线字体进行排版，易于换行阅读的识别性，避免发生行间的阅读错误。</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西文中，无衬线体强调每一个字母，衬线字体更强调于一个单词。中文字体中的宋体就是一种最标准的衬线字体，衬线的特征非常明显。字形结构也和手写的楷书一致。因此宋体一直被做为最适合的正文字体。</a:t>
            </a:r>
          </a:p>
        </p:txBody>
      </p:sp>
      <p:sp>
        <p:nvSpPr>
          <p:cNvPr id="11" name="文本框 10">
            <a:extLst>
              <a:ext uri="{FF2B5EF4-FFF2-40B4-BE49-F238E27FC236}">
                <a16:creationId xmlns:a16="http://schemas.microsoft.com/office/drawing/2014/main" id="{F0735062-8FFC-45E9-A796-261327A256C1}"/>
              </a:ext>
            </a:extLst>
          </p:cNvPr>
          <p:cNvSpPr txBox="1"/>
          <p:nvPr/>
        </p:nvSpPr>
        <p:spPr>
          <a:xfrm>
            <a:off x="4003119" y="1197420"/>
            <a:ext cx="41857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大段文字更适合使用衬线字体</a:t>
            </a:r>
          </a:p>
        </p:txBody>
      </p:sp>
      <p:sp>
        <p:nvSpPr>
          <p:cNvPr id="5" name="矩形 4">
            <a:extLst>
              <a:ext uri="{FF2B5EF4-FFF2-40B4-BE49-F238E27FC236}">
                <a16:creationId xmlns:a16="http://schemas.microsoft.com/office/drawing/2014/main" id="{359C7E84-909C-4133-9147-59F66854D88A}"/>
              </a:ext>
            </a:extLst>
          </p:cNvPr>
          <p:cNvSpPr/>
          <p:nvPr/>
        </p:nvSpPr>
        <p:spPr>
          <a:xfrm>
            <a:off x="8121145" y="2016363"/>
            <a:ext cx="3657600" cy="31085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  衬线字体，意思是在字的笔画开始、结束的地方有额外的装饰，而且笔画的粗细会有所不同。无衬线体是无衬线字体，没有这些额外的装饰，而且笔画的粗细差不多。衬线字体容易识别，它强调了每个字母笔画的开始和结束，因此易读性比较高，无衬线体则比较醒目。在整文阅读的情况下，适合使用衬线字体进行排版，易于换行阅读的识别性，避免发生行间的阅读错误。</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  西文中，无衬线体强调每一个字母，衬线字体更强调于一个单词。中文字体中的宋体就是一种最标准的衬线字体，衬线的特征非常明显。字形结构也和手写的楷书一致。因此宋体一直被做为最适合的正文字体。</a:t>
            </a:r>
          </a:p>
        </p:txBody>
      </p:sp>
    </p:spTree>
    <p:extLst>
      <p:ext uri="{BB962C8B-B14F-4D97-AF65-F5344CB8AC3E}">
        <p14:creationId xmlns:p14="http://schemas.microsoft.com/office/powerpoint/2010/main" val="726229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DA95A6B-4263-4933-9762-468FB46CFFD0}"/>
              </a:ext>
            </a:extLst>
          </p:cNvPr>
          <p:cNvSpPr txBox="1"/>
          <p:nvPr/>
        </p:nvSpPr>
        <p:spPr>
          <a:xfrm>
            <a:off x="3079788" y="1170480"/>
            <a:ext cx="603242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如果可能，标题尽量避免系统自带微软雅黑</a:t>
            </a:r>
          </a:p>
        </p:txBody>
      </p:sp>
      <p:sp>
        <p:nvSpPr>
          <p:cNvPr id="8" name="文本框 7">
            <a:extLst>
              <a:ext uri="{FF2B5EF4-FFF2-40B4-BE49-F238E27FC236}">
                <a16:creationId xmlns:a16="http://schemas.microsoft.com/office/drawing/2014/main" id="{1EAF6976-2074-4FD2-9ACF-1C3A62104D90}"/>
              </a:ext>
            </a:extLst>
          </p:cNvPr>
          <p:cNvSpPr txBox="1"/>
          <p:nvPr/>
        </p:nvSpPr>
        <p:spPr>
          <a:xfrm>
            <a:off x="986908" y="1825290"/>
            <a:ext cx="5109091"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春江潮水连海平，</a:t>
            </a:r>
            <a:endParaRPr kumimoji="0" lang="en-US" altLang="zh-CN" sz="4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海上明月共潮生。</a:t>
            </a:r>
          </a:p>
        </p:txBody>
      </p:sp>
      <p:sp>
        <p:nvSpPr>
          <p:cNvPr id="9" name="文本框 8">
            <a:extLst>
              <a:ext uri="{FF2B5EF4-FFF2-40B4-BE49-F238E27FC236}">
                <a16:creationId xmlns:a16="http://schemas.microsoft.com/office/drawing/2014/main" id="{2FB38530-F218-40D1-8F55-5C4EE5241E27}"/>
              </a:ext>
            </a:extLst>
          </p:cNvPr>
          <p:cNvSpPr txBox="1"/>
          <p:nvPr/>
        </p:nvSpPr>
        <p:spPr>
          <a:xfrm>
            <a:off x="6316567" y="1859340"/>
            <a:ext cx="5109091"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black">
                    <a:lumMod val="65000"/>
                    <a:lumOff val="35000"/>
                  </a:prstClr>
                </a:solidFill>
                <a:effectLst/>
                <a:uLnTx/>
                <a:uFillTx/>
                <a:latin typeface="思源黑体 CN Medium" panose="020B0600000000000000" pitchFamily="34" charset="-122"/>
                <a:ea typeface="思源黑体 CN Medium" panose="020B0600000000000000" pitchFamily="34" charset="-122"/>
                <a:cs typeface="+mn-cs"/>
              </a:rPr>
              <a:t>春江潮水连海平，</a:t>
            </a:r>
            <a:endParaRPr kumimoji="0" lang="en-US" altLang="zh-CN" sz="4800" b="0" i="0" u="none" strike="noStrike" kern="1200" cap="none" spc="0" normalizeH="0" baseline="0" noProof="0" dirty="0">
              <a:ln>
                <a:noFill/>
              </a:ln>
              <a:solidFill>
                <a:prstClr val="black">
                  <a:lumMod val="65000"/>
                  <a:lumOff val="35000"/>
                </a:prstClr>
              </a:solidFill>
              <a:effectLst/>
              <a:uLnTx/>
              <a:uFillTx/>
              <a:latin typeface="思源黑体 CN Medium" panose="020B0600000000000000" pitchFamily="34" charset="-122"/>
              <a:ea typeface="思源黑体 CN Medium" panose="020B0600000000000000"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black">
                    <a:lumMod val="65000"/>
                    <a:lumOff val="35000"/>
                  </a:prstClr>
                </a:solidFill>
                <a:effectLst/>
                <a:uLnTx/>
                <a:uFillTx/>
                <a:latin typeface="思源黑体 CN Medium" panose="020B0600000000000000" pitchFamily="34" charset="-122"/>
                <a:ea typeface="思源黑体 CN Medium" panose="020B0600000000000000" pitchFamily="34" charset="-122"/>
                <a:cs typeface="+mn-cs"/>
              </a:rPr>
              <a:t>海上明月共潮生。</a:t>
            </a:r>
          </a:p>
        </p:txBody>
      </p:sp>
      <p:sp>
        <p:nvSpPr>
          <p:cNvPr id="5" name="文本框 4">
            <a:extLst>
              <a:ext uri="{FF2B5EF4-FFF2-40B4-BE49-F238E27FC236}">
                <a16:creationId xmlns:a16="http://schemas.microsoft.com/office/drawing/2014/main" id="{B8E228A2-B94E-41DF-A1C2-E84988621941}"/>
              </a:ext>
            </a:extLst>
          </p:cNvPr>
          <p:cNvSpPr txBox="1"/>
          <p:nvPr/>
        </p:nvSpPr>
        <p:spPr>
          <a:xfrm>
            <a:off x="4136508" y="5065634"/>
            <a:ext cx="1313180"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春江潮水连海平，</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海上明月共潮生。</a:t>
            </a:r>
          </a:p>
        </p:txBody>
      </p:sp>
      <p:sp>
        <p:nvSpPr>
          <p:cNvPr id="7" name="文本框 6">
            <a:extLst>
              <a:ext uri="{FF2B5EF4-FFF2-40B4-BE49-F238E27FC236}">
                <a16:creationId xmlns:a16="http://schemas.microsoft.com/office/drawing/2014/main" id="{429C0990-717D-47EA-A254-AAB7474EFEE0}"/>
              </a:ext>
            </a:extLst>
          </p:cNvPr>
          <p:cNvSpPr txBox="1"/>
          <p:nvPr/>
        </p:nvSpPr>
        <p:spPr>
          <a:xfrm>
            <a:off x="6631784" y="5065634"/>
            <a:ext cx="1313180"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春江潮水连海平，</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思源黑体 CN Light" panose="020B0300000000000000" pitchFamily="34" charset="-122"/>
                <a:ea typeface="思源黑体 CN Light" panose="020B0300000000000000" pitchFamily="34" charset="-122"/>
                <a:cs typeface="+mn-cs"/>
              </a:rPr>
              <a:t>海上明月共潮生。</a:t>
            </a:r>
          </a:p>
        </p:txBody>
      </p:sp>
      <p:sp>
        <p:nvSpPr>
          <p:cNvPr id="10" name="文本框 9">
            <a:extLst>
              <a:ext uri="{FF2B5EF4-FFF2-40B4-BE49-F238E27FC236}">
                <a16:creationId xmlns:a16="http://schemas.microsoft.com/office/drawing/2014/main" id="{3FB04B49-417A-47DE-BD32-44C3E57DE320}"/>
              </a:ext>
            </a:extLst>
          </p:cNvPr>
          <p:cNvSpPr txBox="1"/>
          <p:nvPr/>
        </p:nvSpPr>
        <p:spPr>
          <a:xfrm>
            <a:off x="3414859" y="4231928"/>
            <a:ext cx="52437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微软雅黑</a:t>
            </a:r>
            <a:r>
              <a:rPr kumimoji="0" lang="en-US" altLang="zh-CN" sz="24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Light</a:t>
            </a:r>
            <a:r>
              <a:rPr kumimoji="0" lang="zh-CN" altLang="en-US" sz="24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有时具有更高的识别度</a:t>
            </a:r>
          </a:p>
        </p:txBody>
      </p:sp>
    </p:spTree>
    <p:extLst>
      <p:ext uri="{BB962C8B-B14F-4D97-AF65-F5344CB8AC3E}">
        <p14:creationId xmlns:p14="http://schemas.microsoft.com/office/powerpoint/2010/main" val="418159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D5CB46D0-CD1F-4D9C-8112-C11321B118AB}"/>
              </a:ext>
            </a:extLst>
          </p:cNvPr>
          <p:cNvSpPr txBox="1"/>
          <p:nvPr/>
        </p:nvSpPr>
        <p:spPr>
          <a:xfrm>
            <a:off x="2773547" y="1823538"/>
            <a:ext cx="7011856" cy="37856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1</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，除非特殊用法，中英文混杂的情况下要么全用衬线字体，</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要么全用非衬线字体；</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2</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，大陆版简体和非大陆版简体有些许差别，下载注意甄别；</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3</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，不要大段使用除了黑体、宋体、楷体之外其他的字体；</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4</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，汉字不要倾斜，汉字不要倾斜，汉字不要倾斜；</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5</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，如果你足够讲究，不要使用加粗，使用更粗的字体；</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dirty="0">
              <a:solidFill>
                <a:prstClr val="black">
                  <a:lumMod val="65000"/>
                  <a:lumOff val="35000"/>
                </a:prstClr>
              </a:solidFill>
              <a:latin typeface="华文中宋" panose="02010600040101010101" pitchFamily="2" charset="-122"/>
              <a:ea typeface="华文中宋" panose="0201060004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6</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，如果你要输入小语种文字，下载该文字的字体。</a:t>
            </a:r>
          </a:p>
        </p:txBody>
      </p:sp>
      <p:sp>
        <p:nvSpPr>
          <p:cNvPr id="9" name="文本框 8">
            <a:extLst>
              <a:ext uri="{FF2B5EF4-FFF2-40B4-BE49-F238E27FC236}">
                <a16:creationId xmlns:a16="http://schemas.microsoft.com/office/drawing/2014/main" id="{ABCF926C-D5F2-467F-B310-B18F3DCF2352}"/>
              </a:ext>
            </a:extLst>
          </p:cNvPr>
          <p:cNvSpPr txBox="1"/>
          <p:nvPr/>
        </p:nvSpPr>
        <p:spPr>
          <a:xfrm>
            <a:off x="2773547" y="946084"/>
            <a:ext cx="20313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中文字体用法</a:t>
            </a:r>
          </a:p>
        </p:txBody>
      </p:sp>
    </p:spTree>
    <p:extLst>
      <p:ext uri="{BB962C8B-B14F-4D97-AF65-F5344CB8AC3E}">
        <p14:creationId xmlns:p14="http://schemas.microsoft.com/office/powerpoint/2010/main" val="2905558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D5CB46D0-CD1F-4D9C-8112-C11321B118AB}"/>
              </a:ext>
            </a:extLst>
          </p:cNvPr>
          <p:cNvSpPr txBox="1"/>
          <p:nvPr/>
        </p:nvSpPr>
        <p:spPr>
          <a:xfrm>
            <a:off x="2367148" y="2009804"/>
            <a:ext cx="3153120" cy="1938992"/>
          </a:xfrm>
          <a:prstGeom prst="rect">
            <a:avLst/>
          </a:prstGeom>
          <a:noFill/>
        </p:spPr>
        <p:txBody>
          <a:bodyPr wrap="square" rtlCol="0">
            <a:spAutoFit/>
          </a:bodyPr>
          <a:lstStyle/>
          <a:p>
            <a:pPr lvl="0"/>
            <a:r>
              <a:rPr lang="zh-CN" altLang="en-US" sz="2400" dirty="0">
                <a:latin typeface="思源黑体 CN Medium" panose="020B0600000000000000" pitchFamily="34" charset="-122"/>
                <a:ea typeface="思源黑体 CN Medium" panose="020B0600000000000000" pitchFamily="34" charset="-122"/>
              </a:rPr>
              <a:t>乘彼垝垣，以望复关。不见复关，泣涕涟涟。既见复关，载笑载言。尔卜尔筮，体无咎言。以尔车来，以我贿迁。</a:t>
            </a:r>
            <a:endParaRPr kumimoji="0" lang="zh-CN" altLang="en-US" sz="2800" b="0" i="0" u="none" strike="noStrike" kern="1200" cap="none" spc="0" normalizeH="0" baseline="0" noProof="0" dirty="0">
              <a:ln>
                <a:noFill/>
              </a:ln>
              <a:solidFill>
                <a:prstClr val="black">
                  <a:lumMod val="65000"/>
                  <a:lumOff val="35000"/>
                </a:prstClr>
              </a:solidFill>
              <a:effectLst/>
              <a:uLnTx/>
              <a:uFillTx/>
              <a:latin typeface="思源黑体 CN Medium" panose="020B0600000000000000" pitchFamily="34" charset="-122"/>
              <a:ea typeface="思源黑体 CN Medium" panose="020B0600000000000000" pitchFamily="34" charset="-122"/>
            </a:endParaRPr>
          </a:p>
        </p:txBody>
      </p:sp>
      <p:sp>
        <p:nvSpPr>
          <p:cNvPr id="9" name="文本框 8">
            <a:extLst>
              <a:ext uri="{FF2B5EF4-FFF2-40B4-BE49-F238E27FC236}">
                <a16:creationId xmlns:a16="http://schemas.microsoft.com/office/drawing/2014/main" id="{ABCF926C-D5F2-467F-B310-B18F3DCF2352}"/>
              </a:ext>
            </a:extLst>
          </p:cNvPr>
          <p:cNvSpPr txBox="1"/>
          <p:nvPr/>
        </p:nvSpPr>
        <p:spPr>
          <a:xfrm>
            <a:off x="2595747" y="4135783"/>
            <a:ext cx="23391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中国大陆款简体</a:t>
            </a:r>
          </a:p>
        </p:txBody>
      </p:sp>
      <p:sp>
        <p:nvSpPr>
          <p:cNvPr id="4" name="文本框 3">
            <a:extLst>
              <a:ext uri="{FF2B5EF4-FFF2-40B4-BE49-F238E27FC236}">
                <a16:creationId xmlns:a16="http://schemas.microsoft.com/office/drawing/2014/main" id="{FEA78B91-39C7-4E49-BF0A-8CC02F867100}"/>
              </a:ext>
            </a:extLst>
          </p:cNvPr>
          <p:cNvSpPr txBox="1"/>
          <p:nvPr/>
        </p:nvSpPr>
        <p:spPr>
          <a:xfrm>
            <a:off x="6719014" y="2009804"/>
            <a:ext cx="3153120" cy="1938992"/>
          </a:xfrm>
          <a:prstGeom prst="rect">
            <a:avLst/>
          </a:prstGeom>
          <a:noFill/>
        </p:spPr>
        <p:txBody>
          <a:bodyPr wrap="square" rtlCol="0">
            <a:spAutoFit/>
          </a:bodyPr>
          <a:lstStyle/>
          <a:p>
            <a:pPr lvl="0"/>
            <a:r>
              <a:rPr lang="zh-CN" altLang="en-US" sz="2400" dirty="0">
                <a:latin typeface="Source Han Sans Light" panose="020B0300000000000000" pitchFamily="34" charset="-122"/>
                <a:ea typeface="Source Han Sans Light" panose="020B0300000000000000" pitchFamily="34" charset="-122"/>
              </a:rPr>
              <a:t>乘彼垝垣，以望复关。不见复关，泣涕涟涟。既见复关，载笑载言。尔卜尔筮，体无咎言。以尔车来，以我贿迁。</a:t>
            </a:r>
            <a:endParaRPr kumimoji="0" lang="zh-CN" altLang="en-US" sz="2800" b="0" i="0" u="none" strike="noStrike" kern="1200" cap="none" spc="0" normalizeH="0" baseline="0" noProof="0" dirty="0">
              <a:ln>
                <a:noFill/>
              </a:ln>
              <a:solidFill>
                <a:prstClr val="black">
                  <a:lumMod val="65000"/>
                  <a:lumOff val="35000"/>
                </a:prstClr>
              </a:solidFill>
              <a:effectLst/>
              <a:uLnTx/>
              <a:uFillTx/>
              <a:latin typeface="Source Han Sans Light" panose="020B0300000000000000" pitchFamily="34" charset="-122"/>
              <a:ea typeface="Source Han Sans Light" panose="020B0300000000000000" pitchFamily="34" charset="-122"/>
            </a:endParaRPr>
          </a:p>
        </p:txBody>
      </p:sp>
      <p:sp>
        <p:nvSpPr>
          <p:cNvPr id="5" name="文本框 4">
            <a:extLst>
              <a:ext uri="{FF2B5EF4-FFF2-40B4-BE49-F238E27FC236}">
                <a16:creationId xmlns:a16="http://schemas.microsoft.com/office/drawing/2014/main" id="{9EC44126-8538-4CE4-BBCC-769C1533EC24}"/>
              </a:ext>
            </a:extLst>
          </p:cNvPr>
          <p:cNvSpPr txBox="1"/>
          <p:nvPr/>
        </p:nvSpPr>
        <p:spPr>
          <a:xfrm>
            <a:off x="6972135" y="4135784"/>
            <a:ext cx="26468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lumMod val="75000"/>
                    <a:lumOff val="25000"/>
                  </a:prstClr>
                </a:solidFill>
                <a:effectLst/>
                <a:uLnTx/>
                <a:uFillTx/>
                <a:latin typeface="思源黑体 CN Medium" panose="020B0600000000000000" pitchFamily="34" charset="-122"/>
                <a:ea typeface="思源黑体 CN Medium" panose="020B0600000000000000" pitchFamily="34" charset="-122"/>
                <a:cs typeface="+mn-cs"/>
              </a:rPr>
              <a:t>非中国大陆款简体</a:t>
            </a:r>
          </a:p>
        </p:txBody>
      </p:sp>
    </p:spTree>
    <p:extLst>
      <p:ext uri="{BB962C8B-B14F-4D97-AF65-F5344CB8AC3E}">
        <p14:creationId xmlns:p14="http://schemas.microsoft.com/office/powerpoint/2010/main" val="3979153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9E38E5C-8171-4BD2-AB9B-FC286B803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36" y="370291"/>
            <a:ext cx="5682068" cy="3289618"/>
          </a:xfrm>
          <a:prstGeom prst="rect">
            <a:avLst/>
          </a:prstGeom>
        </p:spPr>
      </p:pic>
      <p:pic>
        <p:nvPicPr>
          <p:cNvPr id="5" name="图片 4">
            <a:extLst>
              <a:ext uri="{FF2B5EF4-FFF2-40B4-BE49-F238E27FC236}">
                <a16:creationId xmlns:a16="http://schemas.microsoft.com/office/drawing/2014/main" id="{F46BFD8A-0BCE-44EF-83FC-DFF83EA4C89A}"/>
              </a:ext>
            </a:extLst>
          </p:cNvPr>
          <p:cNvPicPr>
            <a:picLocks noChangeAspect="1"/>
          </p:cNvPicPr>
          <p:nvPr/>
        </p:nvPicPr>
        <p:blipFill rotWithShape="1">
          <a:blip r:embed="rId3">
            <a:extLst>
              <a:ext uri="{28A0092B-C50C-407E-A947-70E740481C1C}">
                <a14:useLocalDpi xmlns:a14="http://schemas.microsoft.com/office/drawing/2010/main" val="0"/>
              </a:ext>
            </a:extLst>
          </a:blip>
          <a:srcRect t="2808" b="13123"/>
          <a:stretch/>
        </p:blipFill>
        <p:spPr>
          <a:xfrm>
            <a:off x="6253018" y="402730"/>
            <a:ext cx="5682068" cy="3183288"/>
          </a:xfrm>
          <a:prstGeom prst="rect">
            <a:avLst/>
          </a:prstGeom>
        </p:spPr>
      </p:pic>
      <p:pic>
        <p:nvPicPr>
          <p:cNvPr id="9" name="图片 8">
            <a:extLst>
              <a:ext uri="{FF2B5EF4-FFF2-40B4-BE49-F238E27FC236}">
                <a16:creationId xmlns:a16="http://schemas.microsoft.com/office/drawing/2014/main" id="{F4A3E444-6AF7-4051-A1B5-B7A4E41587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228" y="3869892"/>
            <a:ext cx="5082858" cy="2583786"/>
          </a:xfrm>
          <a:prstGeom prst="rect">
            <a:avLst/>
          </a:prstGeom>
        </p:spPr>
      </p:pic>
      <p:pic>
        <p:nvPicPr>
          <p:cNvPr id="12" name="图片 11">
            <a:extLst>
              <a:ext uri="{FF2B5EF4-FFF2-40B4-BE49-F238E27FC236}">
                <a16:creationId xmlns:a16="http://schemas.microsoft.com/office/drawing/2014/main" id="{A643FB53-FFF6-49AF-A1A4-B4324475E4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836" y="3869892"/>
            <a:ext cx="6308437" cy="2587675"/>
          </a:xfrm>
          <a:prstGeom prst="rect">
            <a:avLst/>
          </a:prstGeom>
        </p:spPr>
      </p:pic>
    </p:spTree>
    <p:extLst>
      <p:ext uri="{BB962C8B-B14F-4D97-AF65-F5344CB8AC3E}">
        <p14:creationId xmlns:p14="http://schemas.microsoft.com/office/powerpoint/2010/main" val="762048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8" descr="商标设计/LOGO设计">
            <a:extLst>
              <a:ext uri="{FF2B5EF4-FFF2-40B4-BE49-F238E27FC236}">
                <a16:creationId xmlns:a16="http://schemas.microsoft.com/office/drawing/2014/main" id="{32CA12F2-F2FE-48A8-BA89-1AC150D82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127" y="1205438"/>
            <a:ext cx="4096385" cy="22008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商标设计/LOGO设计">
            <a:extLst>
              <a:ext uri="{FF2B5EF4-FFF2-40B4-BE49-F238E27FC236}">
                <a16:creationId xmlns:a16="http://schemas.microsoft.com/office/drawing/2014/main" id="{7D2757FB-3396-4854-85A7-A9D85A212D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57" t="60474" r="15620" b="-1"/>
          <a:stretch/>
        </p:blipFill>
        <p:spPr bwMode="auto">
          <a:xfrm>
            <a:off x="6592488" y="1205438"/>
            <a:ext cx="4096385" cy="2262841"/>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8545E268-91F9-4DEB-AB7D-5779FE126693}"/>
              </a:ext>
            </a:extLst>
          </p:cNvPr>
          <p:cNvSpPr txBox="1"/>
          <p:nvPr/>
        </p:nvSpPr>
        <p:spPr>
          <a:xfrm>
            <a:off x="4157007" y="4605636"/>
            <a:ext cx="38779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lumMod val="65000"/>
                    <a:lumOff val="35000"/>
                  </a:prstClr>
                </a:solidFill>
                <a:effectLst/>
                <a:uLnTx/>
                <a:uFillTx/>
                <a:latin typeface="思源黑体 CN Medium" panose="020B0600000000000000" pitchFamily="34" charset="-122"/>
                <a:ea typeface="思源黑体 CN Medium" panose="020B0600000000000000" pitchFamily="34" charset="-122"/>
                <a:cs typeface="+mn-cs"/>
              </a:rPr>
              <a:t>千万不要改变字体的结构！</a:t>
            </a:r>
          </a:p>
        </p:txBody>
      </p:sp>
    </p:spTree>
    <p:extLst>
      <p:ext uri="{BB962C8B-B14F-4D97-AF65-F5344CB8AC3E}">
        <p14:creationId xmlns:p14="http://schemas.microsoft.com/office/powerpoint/2010/main" val="2879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2" descr="中文艺术字体设计">
            <a:extLst>
              <a:ext uri="{FF2B5EF4-FFF2-40B4-BE49-F238E27FC236}">
                <a16:creationId xmlns:a16="http://schemas.microsoft.com/office/drawing/2014/main" id="{31F52358-5900-4A32-A668-B6F9FAC400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05"/>
          <a:stretch/>
        </p:blipFill>
        <p:spPr bwMode="auto">
          <a:xfrm>
            <a:off x="393320" y="534925"/>
            <a:ext cx="4175366" cy="28666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美术字体设计欣赏">
            <a:extLst>
              <a:ext uri="{FF2B5EF4-FFF2-40B4-BE49-F238E27FC236}">
                <a16:creationId xmlns:a16="http://schemas.microsoft.com/office/drawing/2014/main" id="{67DDC94C-318F-4247-A2B0-732227CC3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152" y="534925"/>
            <a:ext cx="3824439" cy="2866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美术字体设计欣赏">
            <a:extLst>
              <a:ext uri="{FF2B5EF4-FFF2-40B4-BE49-F238E27FC236}">
                <a16:creationId xmlns:a16="http://schemas.microsoft.com/office/drawing/2014/main" id="{42EC8A1C-74FC-4229-8186-450F3432AE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63" r="13098"/>
          <a:stretch/>
        </p:blipFill>
        <p:spPr bwMode="auto">
          <a:xfrm>
            <a:off x="8784057" y="534925"/>
            <a:ext cx="2755082" cy="2866643"/>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CEFFD615-6DDC-4B05-841E-45293BF6B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320" y="3525012"/>
            <a:ext cx="3646928" cy="2735196"/>
          </a:xfrm>
          <a:prstGeom prst="rect">
            <a:avLst/>
          </a:prstGeom>
        </p:spPr>
      </p:pic>
      <p:pic>
        <p:nvPicPr>
          <p:cNvPr id="10" name="图片 9">
            <a:extLst>
              <a:ext uri="{FF2B5EF4-FFF2-40B4-BE49-F238E27FC236}">
                <a16:creationId xmlns:a16="http://schemas.microsoft.com/office/drawing/2014/main" id="{AE6F270E-D6A1-4F1B-AF03-C73885513D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0477" y="3525012"/>
            <a:ext cx="3646928" cy="2735196"/>
          </a:xfrm>
          <a:prstGeom prst="rect">
            <a:avLst/>
          </a:prstGeom>
        </p:spPr>
      </p:pic>
      <p:pic>
        <p:nvPicPr>
          <p:cNvPr id="11" name="图片 10">
            <a:extLst>
              <a:ext uri="{FF2B5EF4-FFF2-40B4-BE49-F238E27FC236}">
                <a16:creationId xmlns:a16="http://schemas.microsoft.com/office/drawing/2014/main" id="{AE1773AE-D8A7-4445-AE9B-5F224D80C1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7635" y="3521580"/>
            <a:ext cx="3651504" cy="2738628"/>
          </a:xfrm>
          <a:prstGeom prst="rect">
            <a:avLst/>
          </a:prstGeom>
        </p:spPr>
      </p:pic>
    </p:spTree>
    <p:extLst>
      <p:ext uri="{BB962C8B-B14F-4D97-AF65-F5344CB8AC3E}">
        <p14:creationId xmlns:p14="http://schemas.microsoft.com/office/powerpoint/2010/main" val="209032360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TotalTime>
  <Words>2468</Words>
  <Application>Microsoft Office PowerPoint</Application>
  <PresentationFormat>宽屏</PresentationFormat>
  <Paragraphs>134</Paragraphs>
  <Slides>24</Slides>
  <Notes>11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Adobe 楷体 Std R</vt:lpstr>
      <vt:lpstr>Noto Sans S Chinese Medium</vt:lpstr>
      <vt:lpstr>Source Han Sans Light</vt:lpstr>
      <vt:lpstr>等线</vt:lpstr>
      <vt:lpstr>等线 Light</vt:lpstr>
      <vt:lpstr>华文宋体</vt:lpstr>
      <vt:lpstr>华文中宋</vt:lpstr>
      <vt:lpstr>楷体</vt:lpstr>
      <vt:lpstr>思源黑体 CN Bold</vt:lpstr>
      <vt:lpstr>思源黑体 CN Light</vt:lpstr>
      <vt:lpstr>思源黑体 CN Medium</vt:lpstr>
      <vt:lpstr>思源黑体 CN Normal</vt:lpstr>
      <vt:lpstr>宋体</vt:lpstr>
      <vt:lpstr>微软雅黑</vt:lpstr>
      <vt:lpstr>微软雅黑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 Notag</dc:creator>
  <cp:lastModifiedBy>Administrator</cp:lastModifiedBy>
  <cp:revision>64</cp:revision>
  <dcterms:created xsi:type="dcterms:W3CDTF">2018-08-23T10:08:30Z</dcterms:created>
  <dcterms:modified xsi:type="dcterms:W3CDTF">2018-11-22T05:54:04Z</dcterms:modified>
</cp:coreProperties>
</file>