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81" r:id="rId2"/>
    <p:sldId id="380" r:id="rId3"/>
    <p:sldId id="388" r:id="rId4"/>
    <p:sldId id="390" r:id="rId5"/>
    <p:sldId id="387" r:id="rId6"/>
    <p:sldId id="391"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92A9"/>
    <a:srgbClr val="475670"/>
    <a:srgbClr val="3E3E5F"/>
    <a:srgbClr val="815A59"/>
    <a:srgbClr val="3D4951"/>
    <a:srgbClr val="8E3232"/>
    <a:srgbClr val="872D2D"/>
    <a:srgbClr val="CF3D3D"/>
    <a:srgbClr val="E4C29C"/>
    <a:srgbClr val="D2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65" autoAdjust="0"/>
  </p:normalViewPr>
  <p:slideViewPr>
    <p:cSldViewPr snapToGrid="0" showGuides="1">
      <p:cViewPr>
        <p:scale>
          <a:sx n="100" d="100"/>
          <a:sy n="100" d="100"/>
        </p:scale>
        <p:origin x="234" y="21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475670"/>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1班</c:v>
                </c:pt>
                <c:pt idx="1">
                  <c:v>2班</c:v>
                </c:pt>
                <c:pt idx="2">
                  <c:v>3班</c:v>
                </c:pt>
                <c:pt idx="3">
                  <c:v>4班</c:v>
                </c:pt>
                <c:pt idx="4">
                  <c:v>5班</c:v>
                </c:pt>
                <c:pt idx="5">
                  <c:v>6班</c:v>
                </c:pt>
                <c:pt idx="6">
                  <c:v>7班</c:v>
                </c:pt>
                <c:pt idx="7">
                  <c:v>8班</c:v>
                </c:pt>
                <c:pt idx="8">
                  <c:v>9班</c:v>
                </c:pt>
                <c:pt idx="9">
                  <c:v>10班</c:v>
                </c:pt>
                <c:pt idx="10">
                  <c:v>11班</c:v>
                </c:pt>
                <c:pt idx="11">
                  <c:v>12班</c:v>
                </c:pt>
                <c:pt idx="12">
                  <c:v>13班</c:v>
                </c:pt>
              </c:strCache>
            </c:strRef>
          </c:cat>
          <c:val>
            <c:numRef>
              <c:f>Sheet1!$B$2:$B$14</c:f>
              <c:numCache>
                <c:formatCode>General</c:formatCode>
                <c:ptCount val="13"/>
                <c:pt idx="0">
                  <c:v>5.19</c:v>
                </c:pt>
                <c:pt idx="1">
                  <c:v>8.2100000000000009</c:v>
                </c:pt>
                <c:pt idx="2">
                  <c:v>8.94</c:v>
                </c:pt>
                <c:pt idx="3">
                  <c:v>6.26</c:v>
                </c:pt>
                <c:pt idx="4">
                  <c:v>5.18</c:v>
                </c:pt>
                <c:pt idx="5">
                  <c:v>7.62</c:v>
                </c:pt>
                <c:pt idx="6">
                  <c:v>6.07</c:v>
                </c:pt>
                <c:pt idx="7">
                  <c:v>8.6300000000000008</c:v>
                </c:pt>
                <c:pt idx="8">
                  <c:v>4.75</c:v>
                </c:pt>
                <c:pt idx="9">
                  <c:v>5.16</c:v>
                </c:pt>
                <c:pt idx="10">
                  <c:v>5.48</c:v>
                </c:pt>
                <c:pt idx="11">
                  <c:v>5.81</c:v>
                </c:pt>
                <c:pt idx="12">
                  <c:v>4.82</c:v>
                </c:pt>
              </c:numCache>
            </c:numRef>
          </c:val>
          <c:extLst>
            <c:ext xmlns:c16="http://schemas.microsoft.com/office/drawing/2014/chart" uri="{C3380CC4-5D6E-409C-BE32-E72D297353CC}">
              <c16:uniqueId val="{00000000-81DB-4D6C-845B-77769DE905D3}"/>
            </c:ext>
          </c:extLst>
        </c:ser>
        <c:dLbls>
          <c:dLblPos val="outEnd"/>
          <c:showLegendKey val="0"/>
          <c:showVal val="1"/>
          <c:showCatName val="0"/>
          <c:showSerName val="0"/>
          <c:showPercent val="0"/>
          <c:showBubbleSize val="0"/>
        </c:dLbls>
        <c:gapWidth val="219"/>
        <c:overlap val="-27"/>
        <c:axId val="524623536"/>
        <c:axId val="280780607"/>
      </c:barChart>
      <c:catAx>
        <c:axId val="52462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endParaRPr lang="zh-CN"/>
          </a:p>
        </c:txPr>
        <c:crossAx val="280780607"/>
        <c:crosses val="autoZero"/>
        <c:auto val="1"/>
        <c:lblAlgn val="ctr"/>
        <c:lblOffset val="100"/>
        <c:noMultiLvlLbl val="0"/>
      </c:catAx>
      <c:valAx>
        <c:axId val="280780607"/>
        <c:scaling>
          <c:orientation val="minMax"/>
        </c:scaling>
        <c:delete val="0"/>
        <c:axPos val="l"/>
        <c:majorGridlines>
          <c:spPr>
            <a:ln w="317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r>
                  <a:rPr lang="zh-CN"/>
                  <a:t>标准差</a:t>
                </a:r>
                <a:r>
                  <a:rPr lang="en-US"/>
                  <a:t>δ</a:t>
                </a:r>
                <a:r>
                  <a:rPr lang="zh-CN"/>
                  <a:t>（值）</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endParaRPr lang="zh-CN"/>
          </a:p>
        </c:txPr>
        <c:crossAx val="52462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tx1">
              <a:lumMod val="50000"/>
              <a:lumOff val="50000"/>
            </a:schemeClr>
          </a:solidFill>
          <a:latin typeface="微软雅黑 Light" panose="020B0502040204020203" pitchFamily="34" charset="-122"/>
          <a:ea typeface="微软雅黑 Light" panose="020B0502040204020203"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475670"/>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1班</c:v>
                </c:pt>
                <c:pt idx="1">
                  <c:v>2班</c:v>
                </c:pt>
                <c:pt idx="2">
                  <c:v>3班</c:v>
                </c:pt>
                <c:pt idx="3">
                  <c:v>4班</c:v>
                </c:pt>
                <c:pt idx="4">
                  <c:v>5班</c:v>
                </c:pt>
                <c:pt idx="5">
                  <c:v>6班</c:v>
                </c:pt>
                <c:pt idx="6">
                  <c:v>7班</c:v>
                </c:pt>
                <c:pt idx="7">
                  <c:v>8班</c:v>
                </c:pt>
                <c:pt idx="8">
                  <c:v>9班</c:v>
                </c:pt>
                <c:pt idx="9">
                  <c:v>10班</c:v>
                </c:pt>
                <c:pt idx="10">
                  <c:v>11班</c:v>
                </c:pt>
                <c:pt idx="11">
                  <c:v>12班</c:v>
                </c:pt>
                <c:pt idx="12">
                  <c:v>13班</c:v>
                </c:pt>
              </c:strCache>
            </c:strRef>
          </c:cat>
          <c:val>
            <c:numRef>
              <c:f>Sheet1!$B$2:$B$14</c:f>
              <c:numCache>
                <c:formatCode>General</c:formatCode>
                <c:ptCount val="13"/>
                <c:pt idx="0">
                  <c:v>5.19</c:v>
                </c:pt>
                <c:pt idx="1">
                  <c:v>8.2100000000000009</c:v>
                </c:pt>
                <c:pt idx="2">
                  <c:v>8.94</c:v>
                </c:pt>
                <c:pt idx="3">
                  <c:v>6.26</c:v>
                </c:pt>
                <c:pt idx="4">
                  <c:v>5.18</c:v>
                </c:pt>
                <c:pt idx="5">
                  <c:v>7.62</c:v>
                </c:pt>
                <c:pt idx="6">
                  <c:v>6.07</c:v>
                </c:pt>
                <c:pt idx="7">
                  <c:v>8.6300000000000008</c:v>
                </c:pt>
                <c:pt idx="8">
                  <c:v>4.75</c:v>
                </c:pt>
                <c:pt idx="9">
                  <c:v>5.16</c:v>
                </c:pt>
                <c:pt idx="10">
                  <c:v>5.48</c:v>
                </c:pt>
                <c:pt idx="11">
                  <c:v>5.81</c:v>
                </c:pt>
                <c:pt idx="12">
                  <c:v>4.82</c:v>
                </c:pt>
              </c:numCache>
            </c:numRef>
          </c:val>
          <c:extLst>
            <c:ext xmlns:c16="http://schemas.microsoft.com/office/drawing/2014/chart" uri="{C3380CC4-5D6E-409C-BE32-E72D297353CC}">
              <c16:uniqueId val="{00000000-81DB-4D6C-845B-77769DE905D3}"/>
            </c:ext>
          </c:extLst>
        </c:ser>
        <c:dLbls>
          <c:dLblPos val="outEnd"/>
          <c:showLegendKey val="0"/>
          <c:showVal val="1"/>
          <c:showCatName val="0"/>
          <c:showSerName val="0"/>
          <c:showPercent val="0"/>
          <c:showBubbleSize val="0"/>
        </c:dLbls>
        <c:gapWidth val="219"/>
        <c:overlap val="-27"/>
        <c:axId val="524623536"/>
        <c:axId val="280780607"/>
      </c:barChart>
      <c:catAx>
        <c:axId val="52462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endParaRPr lang="zh-CN"/>
          </a:p>
        </c:txPr>
        <c:crossAx val="280780607"/>
        <c:crosses val="autoZero"/>
        <c:auto val="1"/>
        <c:lblAlgn val="ctr"/>
        <c:lblOffset val="100"/>
        <c:noMultiLvlLbl val="0"/>
      </c:catAx>
      <c:valAx>
        <c:axId val="280780607"/>
        <c:scaling>
          <c:orientation val="minMax"/>
        </c:scaling>
        <c:delete val="0"/>
        <c:axPos val="l"/>
        <c:majorGridlines>
          <c:spPr>
            <a:ln w="317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r>
                  <a:rPr lang="zh-CN"/>
                  <a:t>标准差</a:t>
                </a:r>
                <a:r>
                  <a:rPr lang="en-US"/>
                  <a:t>δ</a:t>
                </a:r>
                <a:r>
                  <a:rPr lang="zh-CN"/>
                  <a:t>（值）</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lumOff val="50000"/>
                  </a:schemeClr>
                </a:solidFill>
                <a:latin typeface="微软雅黑 Light" panose="020B0502040204020203" pitchFamily="34" charset="-122"/>
                <a:ea typeface="微软雅黑 Light" panose="020B0502040204020203" pitchFamily="34" charset="-122"/>
                <a:cs typeface="+mn-cs"/>
              </a:defRPr>
            </a:pPr>
            <a:endParaRPr lang="zh-CN"/>
          </a:p>
        </c:txPr>
        <c:crossAx val="52462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tx1">
              <a:lumMod val="50000"/>
              <a:lumOff val="50000"/>
            </a:schemeClr>
          </a:solidFill>
          <a:latin typeface="微软雅黑 Light" panose="020B0502040204020203" pitchFamily="34" charset="-122"/>
          <a:ea typeface="微软雅黑 Light" panose="020B0502040204020203"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ADAD8-A299-4F81-9681-841D3765C802}" type="datetimeFigureOut">
              <a:rPr lang="zh-CN" altLang="en-US" smtClean="0"/>
              <a:t>2018/11/26/Mon</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2756F-AF8A-4DAA-AA38-9DF4740DEAA2}" type="slidenum">
              <a:rPr lang="zh-CN" altLang="en-US" smtClean="0"/>
              <a:t>‹#›</a:t>
            </a:fld>
            <a:endParaRPr lang="zh-CN" altLang="en-US"/>
          </a:p>
        </p:txBody>
      </p:sp>
    </p:spTree>
    <p:extLst>
      <p:ext uri="{BB962C8B-B14F-4D97-AF65-F5344CB8AC3E}">
        <p14:creationId xmlns:p14="http://schemas.microsoft.com/office/powerpoint/2010/main" val="383681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C920E0-9C34-4283-B8EA-3F9565A177B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701C47-7CBA-4512-AAD9-5FD3ADC4B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5F75EEF-DDE2-40D6-953F-27EDC78E3CD3}"/>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5" name="页脚占位符 4">
            <a:extLst>
              <a:ext uri="{FF2B5EF4-FFF2-40B4-BE49-F238E27FC236}">
                <a16:creationId xmlns:a16="http://schemas.microsoft.com/office/drawing/2014/main" id="{1A297AF4-8355-4F26-B668-DE1BEFA0B7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4D8B2C-E155-4D17-ADB9-74D48474A198}"/>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254799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4C85-B3F3-40E4-A561-D827E54F582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EE8FDC9-5CE6-4618-A9DB-FF7D3D7F55C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22096D6-71C3-4DC9-9E97-43D3EA44F2A6}"/>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5" name="页脚占位符 4">
            <a:extLst>
              <a:ext uri="{FF2B5EF4-FFF2-40B4-BE49-F238E27FC236}">
                <a16:creationId xmlns:a16="http://schemas.microsoft.com/office/drawing/2014/main" id="{384DABD6-F6C6-4754-9337-9ECB7AB2DE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E43781-8398-4ED5-849B-1BE59C6AA77A}"/>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6837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6282175-AF37-4DDC-BD92-CC40B35312E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C8B7583-185C-472C-93B4-8AF3A04BE24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FC4549-3C1E-478D-9079-C3CE58398D83}"/>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5" name="页脚占位符 4">
            <a:extLst>
              <a:ext uri="{FF2B5EF4-FFF2-40B4-BE49-F238E27FC236}">
                <a16:creationId xmlns:a16="http://schemas.microsoft.com/office/drawing/2014/main" id="{7487D6E0-126C-47F2-9AEB-FEE1B3918F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A31D2E-67BB-43C2-9B90-B733102CBE82}"/>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8952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F0D1DB-6051-4845-9D11-5CB3A605E1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7EA347-C6AA-4C89-9452-3DFE3F9FD83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C33C57A-1A6D-4BB4-AA82-23149EC08F76}"/>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5" name="页脚占位符 4">
            <a:extLst>
              <a:ext uri="{FF2B5EF4-FFF2-40B4-BE49-F238E27FC236}">
                <a16:creationId xmlns:a16="http://schemas.microsoft.com/office/drawing/2014/main" id="{2577F9B3-925D-4068-B044-A2D64DE9F4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B27EA1-FD1A-4FD7-B7AC-EBE02773CB2C}"/>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228095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C431A-1B76-4CCF-A6F6-01572379FDA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D0B269F-47F3-4B10-8F9F-F61208EA9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A764BD8-A821-443B-A902-06E054F006D4}"/>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5" name="页脚占位符 4">
            <a:extLst>
              <a:ext uri="{FF2B5EF4-FFF2-40B4-BE49-F238E27FC236}">
                <a16:creationId xmlns:a16="http://schemas.microsoft.com/office/drawing/2014/main" id="{BC9B7A2C-601A-45F5-AA2C-32387E07E8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505BD0-F073-4757-B44C-61D27EE872EA}"/>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58548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3DDF-BE99-4A25-ADA8-F4A63B9398B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B3A09F5-91E6-4050-80F4-7D8C365724E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9D9E8CF-561C-4D81-B8D8-FC0C0F12672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A2F55A-C150-41A2-B5B9-C85F222EC11E}"/>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6" name="页脚占位符 5">
            <a:extLst>
              <a:ext uri="{FF2B5EF4-FFF2-40B4-BE49-F238E27FC236}">
                <a16:creationId xmlns:a16="http://schemas.microsoft.com/office/drawing/2014/main" id="{3F8FEE5B-92DA-4CC7-BBE4-A9A718E813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4F9AAE-387B-4C87-B5F7-90FC379FD5BC}"/>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07393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61018-9C3C-44F5-AA42-36C7A17DBF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17C6EB7-3B7C-48CD-B0FF-71EC29E08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9E5418D-64FF-47DC-BBE1-3319FB252E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04D7378-4CB1-47DD-BF34-D0B391683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9EDD54C-E857-40C2-B99E-819A0060280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8CA238C-A1DD-487B-8D42-EFE3DAE5492E}"/>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8" name="页脚占位符 7">
            <a:extLst>
              <a:ext uri="{FF2B5EF4-FFF2-40B4-BE49-F238E27FC236}">
                <a16:creationId xmlns:a16="http://schemas.microsoft.com/office/drawing/2014/main" id="{886FED72-2A99-45AE-9935-564B75674EE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5485435-314B-4491-A881-3E82B94073BD}"/>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344081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F1B776-9C23-46E0-8395-494F1D45746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E4DEDE8-5E00-42E0-897C-EBF6AD685408}"/>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4" name="页脚占位符 3">
            <a:extLst>
              <a:ext uri="{FF2B5EF4-FFF2-40B4-BE49-F238E27FC236}">
                <a16:creationId xmlns:a16="http://schemas.microsoft.com/office/drawing/2014/main" id="{7EB5402E-B247-4626-AF26-031A1628988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150A918-98DE-41EE-92A3-E780602A38F0}"/>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72197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2302CB8-95AF-4B32-A7AE-2D6B42776FA0}"/>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3" name="页脚占位符 2">
            <a:extLst>
              <a:ext uri="{FF2B5EF4-FFF2-40B4-BE49-F238E27FC236}">
                <a16:creationId xmlns:a16="http://schemas.microsoft.com/office/drawing/2014/main" id="{04F130D2-C692-4E1E-99E2-A59443B6DC0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325C49-6657-41EA-8089-C59F423066EE}"/>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78978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D6DE1-0601-4EC4-80B9-B31AC1575C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5174457-6AE9-4EF8-863D-0559488C1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238A40F-94F0-4AF9-A906-4BAF73CCD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84869E-E5FB-4BC6-A757-082A3359302D}"/>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6" name="页脚占位符 5">
            <a:extLst>
              <a:ext uri="{FF2B5EF4-FFF2-40B4-BE49-F238E27FC236}">
                <a16:creationId xmlns:a16="http://schemas.microsoft.com/office/drawing/2014/main" id="{EE6E7024-4505-428F-8F4F-FDED01E39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2F56E1-2890-4A70-870C-1E3EE62231C8}"/>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243345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922F6C-578F-4C30-A421-000D2BAA6F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B086663-4725-4AD0-9305-A19D9C09F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8B0BEB-7742-4E42-BF5A-B8B319135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278BBA8-C44E-4793-9E03-91B916ABEFF5}"/>
              </a:ext>
            </a:extLst>
          </p:cNvPr>
          <p:cNvSpPr>
            <a:spLocks noGrp="1"/>
          </p:cNvSpPr>
          <p:nvPr>
            <p:ph type="dt" sz="half" idx="10"/>
          </p:nvPr>
        </p:nvSpPr>
        <p:spPr/>
        <p:txBody>
          <a:bodyPr/>
          <a:lstStyle/>
          <a:p>
            <a:fld id="{D8ABBC31-D3E4-443C-8A9F-52A183C90DBE}" type="datetimeFigureOut">
              <a:rPr lang="zh-CN" altLang="en-US" smtClean="0"/>
              <a:t>2018/11/26/Mon</a:t>
            </a:fld>
            <a:endParaRPr lang="zh-CN" altLang="en-US"/>
          </a:p>
        </p:txBody>
      </p:sp>
      <p:sp>
        <p:nvSpPr>
          <p:cNvPr id="6" name="页脚占位符 5">
            <a:extLst>
              <a:ext uri="{FF2B5EF4-FFF2-40B4-BE49-F238E27FC236}">
                <a16:creationId xmlns:a16="http://schemas.microsoft.com/office/drawing/2014/main" id="{12BCB610-0628-4A99-AB48-5D93E0FC9A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23B773-8D42-4E68-913E-1084F33FF551}"/>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63184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550187A-A967-4731-B2E6-8A5B8B4BD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9ACCE1F-6D61-4AD1-AD58-E179502CF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B83E56F-76B6-4F5C-9B86-60B1E033A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BBC31-D3E4-443C-8A9F-52A183C90DBE}" type="datetimeFigureOut">
              <a:rPr lang="zh-CN" altLang="en-US" smtClean="0"/>
              <a:t>2018/11/26/Mon</a:t>
            </a:fld>
            <a:endParaRPr lang="zh-CN" altLang="en-US"/>
          </a:p>
        </p:txBody>
      </p:sp>
      <p:sp>
        <p:nvSpPr>
          <p:cNvPr id="5" name="页脚占位符 4">
            <a:extLst>
              <a:ext uri="{FF2B5EF4-FFF2-40B4-BE49-F238E27FC236}">
                <a16:creationId xmlns:a16="http://schemas.microsoft.com/office/drawing/2014/main" id="{1B551167-47E9-4191-8B35-F18538FC3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4E95A29-9905-46B2-B873-5A178AD17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76864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t="-13000" b="-13000"/>
          </a:stretch>
        </a:blipFill>
        <a:effectLst/>
      </p:bgPr>
    </p:bg>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4E154123-DEBA-47B9-9722-AD3161CFD623}"/>
              </a:ext>
            </a:extLst>
          </p:cNvPr>
          <p:cNvSpPr/>
          <p:nvPr/>
        </p:nvSpPr>
        <p:spPr>
          <a:xfrm>
            <a:off x="1209965" y="2708991"/>
            <a:ext cx="8899236" cy="1128740"/>
          </a:xfrm>
          <a:prstGeom prst="rect">
            <a:avLst/>
          </a:prstGeom>
          <a:gradFill flip="none" rotWithShape="1">
            <a:gsLst>
              <a:gs pos="0">
                <a:schemeClr val="bg1">
                  <a:alpha val="0"/>
                </a:schemeClr>
              </a:gs>
              <a:gs pos="69000">
                <a:schemeClr val="bg1">
                  <a:alpha val="91000"/>
                </a:schemeClr>
              </a:gs>
              <a:gs pos="27000">
                <a:schemeClr val="bg1">
                  <a:alpha val="88000"/>
                </a:schemeClr>
              </a:gs>
              <a:gs pos="100000">
                <a:schemeClr val="bg1">
                  <a:alpha val="0"/>
                </a:schemeClr>
              </a:gs>
            </a:gsLst>
            <a:lin ang="0" scaled="1"/>
            <a:tileRect/>
          </a:gradFill>
          <a:ln>
            <a:no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文本框 3">
            <a:extLst>
              <a:ext uri="{FF2B5EF4-FFF2-40B4-BE49-F238E27FC236}">
                <a16:creationId xmlns:a16="http://schemas.microsoft.com/office/drawing/2014/main" id="{E5193BB7-1C61-488D-BD42-2894373D0663}"/>
              </a:ext>
            </a:extLst>
          </p:cNvPr>
          <p:cNvSpPr txBox="1"/>
          <p:nvPr/>
        </p:nvSpPr>
        <p:spPr>
          <a:xfrm>
            <a:off x="4763030" y="3233905"/>
            <a:ext cx="4861760" cy="58477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rPr>
              <a:t>四分式排版</a:t>
            </a:r>
            <a:endParaRPr kumimoji="0" lang="en-US" altLang="zh-CN" sz="32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7" name="矩形 6">
            <a:extLst>
              <a:ext uri="{FF2B5EF4-FFF2-40B4-BE49-F238E27FC236}">
                <a16:creationId xmlns:a16="http://schemas.microsoft.com/office/drawing/2014/main" id="{5B2603DE-E4D6-452E-B1E9-F732BA442742}"/>
              </a:ext>
            </a:extLst>
          </p:cNvPr>
          <p:cNvSpPr/>
          <p:nvPr/>
        </p:nvSpPr>
        <p:spPr>
          <a:xfrm>
            <a:off x="4733881" y="2708991"/>
            <a:ext cx="3303340" cy="506164"/>
          </a:xfrm>
          <a:prstGeom prst="rect">
            <a:avLst/>
          </a:prstGeom>
          <a:effectLst/>
        </p:spPr>
        <p:txBody>
          <a:bodyPr wrap="non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rPr>
              <a:t>设计篇</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rPr>
              <a:t>-</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rPr>
              <a:t>工作型</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rPr>
              <a:t>PPT</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rPr>
              <a:t>版式设计</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endParaRPr>
          </a:p>
        </p:txBody>
      </p:sp>
      <p:cxnSp>
        <p:nvCxnSpPr>
          <p:cNvPr id="3" name="直接连接符 2">
            <a:extLst>
              <a:ext uri="{FF2B5EF4-FFF2-40B4-BE49-F238E27FC236}">
                <a16:creationId xmlns:a16="http://schemas.microsoft.com/office/drawing/2014/main" id="{4E96C171-EEBE-4E8F-BABA-0E1C16B8C1A4}"/>
              </a:ext>
            </a:extLst>
          </p:cNvPr>
          <p:cNvCxnSpPr>
            <a:cxnSpLocks/>
          </p:cNvCxnSpPr>
          <p:nvPr/>
        </p:nvCxnSpPr>
        <p:spPr>
          <a:xfrm>
            <a:off x="4753504" y="2826210"/>
            <a:ext cx="0" cy="956032"/>
          </a:xfrm>
          <a:prstGeom prst="line">
            <a:avLst/>
          </a:prstGeom>
          <a:ln>
            <a:solidFill>
              <a:schemeClr val="tx1">
                <a:lumMod val="50000"/>
                <a:lumOff val="50000"/>
              </a:schemeClr>
            </a:solidFill>
            <a:prstDash val="lgDash"/>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351D4B2-AE9A-4AD5-9A83-7870F4DAF8E1}"/>
              </a:ext>
            </a:extLst>
          </p:cNvPr>
          <p:cNvCxnSpPr>
            <a:cxnSpLocks/>
          </p:cNvCxnSpPr>
          <p:nvPr/>
        </p:nvCxnSpPr>
        <p:spPr>
          <a:xfrm>
            <a:off x="4753504" y="3216321"/>
            <a:ext cx="3544730" cy="0"/>
          </a:xfrm>
          <a:prstGeom prst="line">
            <a:avLst/>
          </a:prstGeom>
          <a:ln>
            <a:solidFill>
              <a:schemeClr val="tx1">
                <a:lumMod val="50000"/>
                <a:lumOff val="50000"/>
              </a:schemeClr>
            </a:solidFill>
            <a:prstDash val="lgDash"/>
          </a:ln>
          <a:effectLst/>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103120A2-336D-4937-9BA5-48ADA509B658}"/>
              </a:ext>
            </a:extLst>
          </p:cNvPr>
          <p:cNvGrpSpPr/>
          <p:nvPr/>
        </p:nvGrpSpPr>
        <p:grpSpPr>
          <a:xfrm>
            <a:off x="3869017" y="2920770"/>
            <a:ext cx="718484" cy="754137"/>
            <a:chOff x="10067925" y="2255837"/>
            <a:chExt cx="515938" cy="584200"/>
          </a:xfrm>
          <a:solidFill>
            <a:schemeClr val="bg1">
              <a:lumMod val="50000"/>
            </a:schemeClr>
          </a:solidFill>
        </p:grpSpPr>
        <p:sp>
          <p:nvSpPr>
            <p:cNvPr id="8" name="Freeform 78">
              <a:extLst>
                <a:ext uri="{FF2B5EF4-FFF2-40B4-BE49-F238E27FC236}">
                  <a16:creationId xmlns:a16="http://schemas.microsoft.com/office/drawing/2014/main" id="{A22BE3D2-10B3-4B22-A4BD-E600C3DD3B77}"/>
                </a:ext>
              </a:extLst>
            </p:cNvPr>
            <p:cNvSpPr>
              <a:spLocks noEditPoints="1"/>
            </p:cNvSpPr>
            <p:nvPr/>
          </p:nvSpPr>
          <p:spPr bwMode="auto">
            <a:xfrm>
              <a:off x="10309225" y="2255837"/>
              <a:ext cx="274638" cy="584200"/>
            </a:xfrm>
            <a:custGeom>
              <a:avLst/>
              <a:gdLst>
                <a:gd name="T0" fmla="*/ 5 w 147"/>
                <a:gd name="T1" fmla="*/ 96 h 314"/>
                <a:gd name="T2" fmla="*/ 5 w 147"/>
                <a:gd name="T3" fmla="*/ 25 h 314"/>
                <a:gd name="T4" fmla="*/ 142 w 147"/>
                <a:gd name="T5" fmla="*/ 25 h 314"/>
                <a:gd name="T6" fmla="*/ 142 w 147"/>
                <a:gd name="T7" fmla="*/ 190 h 314"/>
                <a:gd name="T8" fmla="*/ 5 w 147"/>
                <a:gd name="T9" fmla="*/ 190 h 314"/>
                <a:gd name="T10" fmla="*/ 5 w 147"/>
                <a:gd name="T11" fmla="*/ 128 h 314"/>
                <a:gd name="T12" fmla="*/ 0 w 147"/>
                <a:gd name="T13" fmla="*/ 126 h 314"/>
                <a:gd name="T14" fmla="*/ 0 w 147"/>
                <a:gd name="T15" fmla="*/ 196 h 314"/>
                <a:gd name="T16" fmla="*/ 22 w 147"/>
                <a:gd name="T17" fmla="*/ 196 h 314"/>
                <a:gd name="T18" fmla="*/ 21 w 147"/>
                <a:gd name="T19" fmla="*/ 201 h 314"/>
                <a:gd name="T20" fmla="*/ 11 w 147"/>
                <a:gd name="T21" fmla="*/ 201 h 314"/>
                <a:gd name="T22" fmla="*/ 11 w 147"/>
                <a:gd name="T23" fmla="*/ 213 h 314"/>
                <a:gd name="T24" fmla="*/ 20 w 147"/>
                <a:gd name="T25" fmla="*/ 213 h 314"/>
                <a:gd name="T26" fmla="*/ 5 w 147"/>
                <a:gd name="T27" fmla="*/ 312 h 314"/>
                <a:gd name="T28" fmla="*/ 17 w 147"/>
                <a:gd name="T29" fmla="*/ 314 h 314"/>
                <a:gd name="T30" fmla="*/ 32 w 147"/>
                <a:gd name="T31" fmla="*/ 213 h 314"/>
                <a:gd name="T32" fmla="*/ 67 w 147"/>
                <a:gd name="T33" fmla="*/ 213 h 314"/>
                <a:gd name="T34" fmla="*/ 67 w 147"/>
                <a:gd name="T35" fmla="*/ 223 h 314"/>
                <a:gd name="T36" fmla="*/ 79 w 147"/>
                <a:gd name="T37" fmla="*/ 223 h 314"/>
                <a:gd name="T38" fmla="*/ 79 w 147"/>
                <a:gd name="T39" fmla="*/ 213 h 314"/>
                <a:gd name="T40" fmla="*/ 114 w 147"/>
                <a:gd name="T41" fmla="*/ 213 h 314"/>
                <a:gd name="T42" fmla="*/ 129 w 147"/>
                <a:gd name="T43" fmla="*/ 314 h 314"/>
                <a:gd name="T44" fmla="*/ 141 w 147"/>
                <a:gd name="T45" fmla="*/ 312 h 314"/>
                <a:gd name="T46" fmla="*/ 126 w 147"/>
                <a:gd name="T47" fmla="*/ 213 h 314"/>
                <a:gd name="T48" fmla="*/ 135 w 147"/>
                <a:gd name="T49" fmla="*/ 213 h 314"/>
                <a:gd name="T50" fmla="*/ 135 w 147"/>
                <a:gd name="T51" fmla="*/ 201 h 314"/>
                <a:gd name="T52" fmla="*/ 125 w 147"/>
                <a:gd name="T53" fmla="*/ 201 h 314"/>
                <a:gd name="T54" fmla="*/ 124 w 147"/>
                <a:gd name="T55" fmla="*/ 196 h 314"/>
                <a:gd name="T56" fmla="*/ 147 w 147"/>
                <a:gd name="T57" fmla="*/ 196 h 314"/>
                <a:gd name="T58" fmla="*/ 147 w 147"/>
                <a:gd name="T59" fmla="*/ 193 h 314"/>
                <a:gd name="T60" fmla="*/ 147 w 147"/>
                <a:gd name="T61" fmla="*/ 19 h 314"/>
                <a:gd name="T62" fmla="*/ 79 w 147"/>
                <a:gd name="T63" fmla="*/ 19 h 314"/>
                <a:gd name="T64" fmla="*/ 79 w 147"/>
                <a:gd name="T65" fmla="*/ 0 h 314"/>
                <a:gd name="T66" fmla="*/ 67 w 147"/>
                <a:gd name="T67" fmla="*/ 0 h 314"/>
                <a:gd name="T68" fmla="*/ 67 w 147"/>
                <a:gd name="T69" fmla="*/ 19 h 314"/>
                <a:gd name="T70" fmla="*/ 0 w 147"/>
                <a:gd name="T71" fmla="*/ 19 h 314"/>
                <a:gd name="T72" fmla="*/ 0 w 147"/>
                <a:gd name="T73" fmla="*/ 92 h 314"/>
                <a:gd name="T74" fmla="*/ 5 w 147"/>
                <a:gd name="T75" fmla="*/ 96 h 314"/>
                <a:gd name="T76" fmla="*/ 34 w 147"/>
                <a:gd name="T77" fmla="*/ 201 h 314"/>
                <a:gd name="T78" fmla="*/ 34 w 147"/>
                <a:gd name="T79" fmla="*/ 196 h 314"/>
                <a:gd name="T80" fmla="*/ 67 w 147"/>
                <a:gd name="T81" fmla="*/ 196 h 314"/>
                <a:gd name="T82" fmla="*/ 67 w 147"/>
                <a:gd name="T83" fmla="*/ 201 h 314"/>
                <a:gd name="T84" fmla="*/ 34 w 147"/>
                <a:gd name="T85" fmla="*/ 201 h 314"/>
                <a:gd name="T86" fmla="*/ 113 w 147"/>
                <a:gd name="T87" fmla="*/ 201 h 314"/>
                <a:gd name="T88" fmla="*/ 79 w 147"/>
                <a:gd name="T89" fmla="*/ 201 h 314"/>
                <a:gd name="T90" fmla="*/ 79 w 147"/>
                <a:gd name="T91" fmla="*/ 196 h 314"/>
                <a:gd name="T92" fmla="*/ 112 w 147"/>
                <a:gd name="T93" fmla="*/ 196 h 314"/>
                <a:gd name="T94" fmla="*/ 113 w 147"/>
                <a:gd name="T95" fmla="*/ 20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7" h="314">
                  <a:moveTo>
                    <a:pt x="5" y="96"/>
                  </a:moveTo>
                  <a:cubicBezTo>
                    <a:pt x="5" y="25"/>
                    <a:pt x="5" y="25"/>
                    <a:pt x="5" y="25"/>
                  </a:cubicBezTo>
                  <a:cubicBezTo>
                    <a:pt x="142" y="25"/>
                    <a:pt x="142" y="25"/>
                    <a:pt x="142" y="25"/>
                  </a:cubicBezTo>
                  <a:cubicBezTo>
                    <a:pt x="142" y="190"/>
                    <a:pt x="142" y="190"/>
                    <a:pt x="142" y="190"/>
                  </a:cubicBezTo>
                  <a:cubicBezTo>
                    <a:pt x="5" y="190"/>
                    <a:pt x="5" y="190"/>
                    <a:pt x="5" y="190"/>
                  </a:cubicBezTo>
                  <a:cubicBezTo>
                    <a:pt x="5" y="128"/>
                    <a:pt x="5" y="128"/>
                    <a:pt x="5" y="128"/>
                  </a:cubicBezTo>
                  <a:cubicBezTo>
                    <a:pt x="4" y="128"/>
                    <a:pt x="2" y="127"/>
                    <a:pt x="0" y="126"/>
                  </a:cubicBezTo>
                  <a:cubicBezTo>
                    <a:pt x="0" y="196"/>
                    <a:pt x="0" y="196"/>
                    <a:pt x="0" y="196"/>
                  </a:cubicBezTo>
                  <a:cubicBezTo>
                    <a:pt x="22" y="196"/>
                    <a:pt x="22" y="196"/>
                    <a:pt x="22" y="196"/>
                  </a:cubicBezTo>
                  <a:cubicBezTo>
                    <a:pt x="21" y="201"/>
                    <a:pt x="21" y="201"/>
                    <a:pt x="21" y="201"/>
                  </a:cubicBezTo>
                  <a:cubicBezTo>
                    <a:pt x="11" y="201"/>
                    <a:pt x="11" y="201"/>
                    <a:pt x="11" y="201"/>
                  </a:cubicBezTo>
                  <a:cubicBezTo>
                    <a:pt x="11" y="213"/>
                    <a:pt x="11" y="213"/>
                    <a:pt x="11" y="213"/>
                  </a:cubicBezTo>
                  <a:cubicBezTo>
                    <a:pt x="20" y="213"/>
                    <a:pt x="20" y="213"/>
                    <a:pt x="20" y="213"/>
                  </a:cubicBezTo>
                  <a:cubicBezTo>
                    <a:pt x="5" y="312"/>
                    <a:pt x="5" y="312"/>
                    <a:pt x="5" y="312"/>
                  </a:cubicBezTo>
                  <a:cubicBezTo>
                    <a:pt x="17" y="314"/>
                    <a:pt x="17" y="314"/>
                    <a:pt x="17" y="314"/>
                  </a:cubicBezTo>
                  <a:cubicBezTo>
                    <a:pt x="32" y="213"/>
                    <a:pt x="32" y="213"/>
                    <a:pt x="32" y="213"/>
                  </a:cubicBezTo>
                  <a:cubicBezTo>
                    <a:pt x="67" y="213"/>
                    <a:pt x="67" y="213"/>
                    <a:pt x="67" y="213"/>
                  </a:cubicBezTo>
                  <a:cubicBezTo>
                    <a:pt x="67" y="223"/>
                    <a:pt x="67" y="223"/>
                    <a:pt x="67" y="223"/>
                  </a:cubicBezTo>
                  <a:cubicBezTo>
                    <a:pt x="79" y="223"/>
                    <a:pt x="79" y="223"/>
                    <a:pt x="79" y="223"/>
                  </a:cubicBezTo>
                  <a:cubicBezTo>
                    <a:pt x="79" y="213"/>
                    <a:pt x="79" y="213"/>
                    <a:pt x="79" y="213"/>
                  </a:cubicBezTo>
                  <a:cubicBezTo>
                    <a:pt x="114" y="213"/>
                    <a:pt x="114" y="213"/>
                    <a:pt x="114" y="213"/>
                  </a:cubicBezTo>
                  <a:cubicBezTo>
                    <a:pt x="129" y="314"/>
                    <a:pt x="129" y="314"/>
                    <a:pt x="129" y="314"/>
                  </a:cubicBezTo>
                  <a:cubicBezTo>
                    <a:pt x="141" y="312"/>
                    <a:pt x="141" y="312"/>
                    <a:pt x="141" y="312"/>
                  </a:cubicBezTo>
                  <a:cubicBezTo>
                    <a:pt x="126" y="213"/>
                    <a:pt x="126" y="213"/>
                    <a:pt x="126" y="213"/>
                  </a:cubicBezTo>
                  <a:cubicBezTo>
                    <a:pt x="135" y="213"/>
                    <a:pt x="135" y="213"/>
                    <a:pt x="135" y="213"/>
                  </a:cubicBezTo>
                  <a:cubicBezTo>
                    <a:pt x="135" y="201"/>
                    <a:pt x="135" y="201"/>
                    <a:pt x="135" y="201"/>
                  </a:cubicBezTo>
                  <a:cubicBezTo>
                    <a:pt x="125" y="201"/>
                    <a:pt x="125" y="201"/>
                    <a:pt x="125" y="201"/>
                  </a:cubicBezTo>
                  <a:cubicBezTo>
                    <a:pt x="124" y="196"/>
                    <a:pt x="124" y="196"/>
                    <a:pt x="124" y="196"/>
                  </a:cubicBezTo>
                  <a:cubicBezTo>
                    <a:pt x="147" y="196"/>
                    <a:pt x="147" y="196"/>
                    <a:pt x="147" y="196"/>
                  </a:cubicBezTo>
                  <a:cubicBezTo>
                    <a:pt x="147" y="193"/>
                    <a:pt x="147" y="193"/>
                    <a:pt x="147" y="193"/>
                  </a:cubicBezTo>
                  <a:cubicBezTo>
                    <a:pt x="147" y="19"/>
                    <a:pt x="147" y="19"/>
                    <a:pt x="147" y="19"/>
                  </a:cubicBezTo>
                  <a:cubicBezTo>
                    <a:pt x="79" y="19"/>
                    <a:pt x="79" y="19"/>
                    <a:pt x="79" y="19"/>
                  </a:cubicBezTo>
                  <a:cubicBezTo>
                    <a:pt x="79" y="0"/>
                    <a:pt x="79" y="0"/>
                    <a:pt x="79" y="0"/>
                  </a:cubicBezTo>
                  <a:cubicBezTo>
                    <a:pt x="67" y="0"/>
                    <a:pt x="67" y="0"/>
                    <a:pt x="67" y="0"/>
                  </a:cubicBezTo>
                  <a:cubicBezTo>
                    <a:pt x="67" y="19"/>
                    <a:pt x="67" y="19"/>
                    <a:pt x="67" y="19"/>
                  </a:cubicBezTo>
                  <a:cubicBezTo>
                    <a:pt x="0" y="19"/>
                    <a:pt x="0" y="19"/>
                    <a:pt x="0" y="19"/>
                  </a:cubicBezTo>
                  <a:cubicBezTo>
                    <a:pt x="0" y="92"/>
                    <a:pt x="0" y="92"/>
                    <a:pt x="0" y="92"/>
                  </a:cubicBezTo>
                  <a:cubicBezTo>
                    <a:pt x="2" y="94"/>
                    <a:pt x="4" y="95"/>
                    <a:pt x="5" y="96"/>
                  </a:cubicBezTo>
                  <a:close/>
                  <a:moveTo>
                    <a:pt x="34" y="201"/>
                  </a:moveTo>
                  <a:cubicBezTo>
                    <a:pt x="34" y="196"/>
                    <a:pt x="34" y="196"/>
                    <a:pt x="34" y="196"/>
                  </a:cubicBezTo>
                  <a:cubicBezTo>
                    <a:pt x="67" y="196"/>
                    <a:pt x="67" y="196"/>
                    <a:pt x="67" y="196"/>
                  </a:cubicBezTo>
                  <a:cubicBezTo>
                    <a:pt x="67" y="201"/>
                    <a:pt x="67" y="201"/>
                    <a:pt x="67" y="201"/>
                  </a:cubicBezTo>
                  <a:lnTo>
                    <a:pt x="34" y="201"/>
                  </a:lnTo>
                  <a:close/>
                  <a:moveTo>
                    <a:pt x="113" y="201"/>
                  </a:moveTo>
                  <a:cubicBezTo>
                    <a:pt x="79" y="201"/>
                    <a:pt x="79" y="201"/>
                    <a:pt x="79" y="201"/>
                  </a:cubicBezTo>
                  <a:cubicBezTo>
                    <a:pt x="79" y="196"/>
                    <a:pt x="79" y="196"/>
                    <a:pt x="79" y="196"/>
                  </a:cubicBezTo>
                  <a:cubicBezTo>
                    <a:pt x="112" y="196"/>
                    <a:pt x="112" y="196"/>
                    <a:pt x="112" y="196"/>
                  </a:cubicBezTo>
                  <a:lnTo>
                    <a:pt x="113"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9">
              <a:extLst>
                <a:ext uri="{FF2B5EF4-FFF2-40B4-BE49-F238E27FC236}">
                  <a16:creationId xmlns:a16="http://schemas.microsoft.com/office/drawing/2014/main" id="{F853B1AE-C468-4F05-8D58-537DB8A23807}"/>
                </a:ext>
              </a:extLst>
            </p:cNvPr>
            <p:cNvSpPr>
              <a:spLocks/>
            </p:cNvSpPr>
            <p:nvPr/>
          </p:nvSpPr>
          <p:spPr bwMode="auto">
            <a:xfrm>
              <a:off x="10377488" y="2365374"/>
              <a:ext cx="171450" cy="188913"/>
            </a:xfrm>
            <a:custGeom>
              <a:avLst/>
              <a:gdLst>
                <a:gd name="T0" fmla="*/ 70 w 92"/>
                <a:gd name="T1" fmla="*/ 93 h 101"/>
                <a:gd name="T2" fmla="*/ 70 w 92"/>
                <a:gd name="T3" fmla="*/ 93 h 101"/>
                <a:gd name="T4" fmla="*/ 71 w 92"/>
                <a:gd name="T5" fmla="*/ 91 h 101"/>
                <a:gd name="T6" fmla="*/ 78 w 92"/>
                <a:gd name="T7" fmla="*/ 79 h 101"/>
                <a:gd name="T8" fmla="*/ 79 w 92"/>
                <a:gd name="T9" fmla="*/ 68 h 101"/>
                <a:gd name="T10" fmla="*/ 74 w 92"/>
                <a:gd name="T11" fmla="*/ 63 h 101"/>
                <a:gd name="T12" fmla="*/ 67 w 92"/>
                <a:gd name="T13" fmla="*/ 63 h 101"/>
                <a:gd name="T14" fmla="*/ 52 w 92"/>
                <a:gd name="T15" fmla="*/ 69 h 101"/>
                <a:gd name="T16" fmla="*/ 25 w 92"/>
                <a:gd name="T17" fmla="*/ 78 h 101"/>
                <a:gd name="T18" fmla="*/ 14 w 92"/>
                <a:gd name="T19" fmla="*/ 79 h 101"/>
                <a:gd name="T20" fmla="*/ 11 w 92"/>
                <a:gd name="T21" fmla="*/ 76 h 101"/>
                <a:gd name="T22" fmla="*/ 22 w 92"/>
                <a:gd name="T23" fmla="*/ 56 h 101"/>
                <a:gd name="T24" fmla="*/ 27 w 92"/>
                <a:gd name="T25" fmla="*/ 49 h 101"/>
                <a:gd name="T26" fmla="*/ 25 w 92"/>
                <a:gd name="T27" fmla="*/ 44 h 101"/>
                <a:gd name="T28" fmla="*/ 31 w 92"/>
                <a:gd name="T29" fmla="*/ 43 h 101"/>
                <a:gd name="T30" fmla="*/ 36 w 92"/>
                <a:gd name="T31" fmla="*/ 36 h 101"/>
                <a:gd name="T32" fmla="*/ 50 w 92"/>
                <a:gd name="T33" fmla="*/ 12 h 101"/>
                <a:gd name="T34" fmla="*/ 49 w 92"/>
                <a:gd name="T35" fmla="*/ 5 h 101"/>
                <a:gd name="T36" fmla="*/ 43 w 92"/>
                <a:gd name="T37" fmla="*/ 1 h 101"/>
                <a:gd name="T38" fmla="*/ 33 w 92"/>
                <a:gd name="T39" fmla="*/ 3 h 101"/>
                <a:gd name="T40" fmla="*/ 20 w 92"/>
                <a:gd name="T41" fmla="*/ 11 h 101"/>
                <a:gd name="T42" fmla="*/ 8 w 92"/>
                <a:gd name="T43" fmla="*/ 21 h 101"/>
                <a:gd name="T44" fmla="*/ 4 w 92"/>
                <a:gd name="T45" fmla="*/ 24 h 101"/>
                <a:gd name="T46" fmla="*/ 6 w 92"/>
                <a:gd name="T47" fmla="*/ 23 h 101"/>
                <a:gd name="T48" fmla="*/ 13 w 92"/>
                <a:gd name="T49" fmla="*/ 25 h 101"/>
                <a:gd name="T50" fmla="*/ 24 w 92"/>
                <a:gd name="T51" fmla="*/ 18 h 101"/>
                <a:gd name="T52" fmla="*/ 37 w 92"/>
                <a:gd name="T53" fmla="*/ 10 h 101"/>
                <a:gd name="T54" fmla="*/ 41 w 92"/>
                <a:gd name="T55" fmla="*/ 9 h 101"/>
                <a:gd name="T56" fmla="*/ 41 w 92"/>
                <a:gd name="T57" fmla="*/ 10 h 101"/>
                <a:gd name="T58" fmla="*/ 28 w 92"/>
                <a:gd name="T59" fmla="*/ 30 h 101"/>
                <a:gd name="T60" fmla="*/ 22 w 92"/>
                <a:gd name="T61" fmla="*/ 39 h 101"/>
                <a:gd name="T62" fmla="*/ 25 w 92"/>
                <a:gd name="T63" fmla="*/ 40 h 101"/>
                <a:gd name="T64" fmla="*/ 22 w 92"/>
                <a:gd name="T65" fmla="*/ 47 h 101"/>
                <a:gd name="T66" fmla="*/ 19 w 92"/>
                <a:gd name="T67" fmla="*/ 45 h 101"/>
                <a:gd name="T68" fmla="*/ 19 w 92"/>
                <a:gd name="T69" fmla="*/ 46 h 101"/>
                <a:gd name="T70" fmla="*/ 6 w 92"/>
                <a:gd name="T71" fmla="*/ 61 h 101"/>
                <a:gd name="T72" fmla="*/ 1 w 92"/>
                <a:gd name="T73" fmla="*/ 75 h 101"/>
                <a:gd name="T74" fmla="*/ 3 w 92"/>
                <a:gd name="T75" fmla="*/ 85 h 101"/>
                <a:gd name="T76" fmla="*/ 12 w 92"/>
                <a:gd name="T77" fmla="*/ 90 h 101"/>
                <a:gd name="T78" fmla="*/ 28 w 92"/>
                <a:gd name="T79" fmla="*/ 89 h 101"/>
                <a:gd name="T80" fmla="*/ 56 w 92"/>
                <a:gd name="T81" fmla="*/ 78 h 101"/>
                <a:gd name="T82" fmla="*/ 69 w 92"/>
                <a:gd name="T83" fmla="*/ 72 h 101"/>
                <a:gd name="T84" fmla="*/ 70 w 92"/>
                <a:gd name="T85" fmla="*/ 75 h 101"/>
                <a:gd name="T86" fmla="*/ 64 w 92"/>
                <a:gd name="T87" fmla="*/ 87 h 101"/>
                <a:gd name="T88" fmla="*/ 63 w 92"/>
                <a:gd name="T89" fmla="*/ 97 h 101"/>
                <a:gd name="T90" fmla="*/ 72 w 92"/>
                <a:gd name="T91" fmla="*/ 100 h 101"/>
                <a:gd name="T92" fmla="*/ 92 w 92"/>
                <a:gd name="T93" fmla="*/ 82 h 101"/>
                <a:gd name="T94" fmla="*/ 70 w 92"/>
                <a:gd name="T95"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101">
                  <a:moveTo>
                    <a:pt x="70" y="93"/>
                  </a:moveTo>
                  <a:cubicBezTo>
                    <a:pt x="70" y="93"/>
                    <a:pt x="70" y="93"/>
                    <a:pt x="70" y="93"/>
                  </a:cubicBezTo>
                  <a:cubicBezTo>
                    <a:pt x="70" y="93"/>
                    <a:pt x="70" y="92"/>
                    <a:pt x="71" y="91"/>
                  </a:cubicBezTo>
                  <a:cubicBezTo>
                    <a:pt x="73" y="87"/>
                    <a:pt x="76" y="84"/>
                    <a:pt x="78" y="79"/>
                  </a:cubicBezTo>
                  <a:cubicBezTo>
                    <a:pt x="79" y="76"/>
                    <a:pt x="81" y="73"/>
                    <a:pt x="79" y="68"/>
                  </a:cubicBezTo>
                  <a:cubicBezTo>
                    <a:pt x="77" y="66"/>
                    <a:pt x="76" y="64"/>
                    <a:pt x="74" y="63"/>
                  </a:cubicBezTo>
                  <a:cubicBezTo>
                    <a:pt x="71" y="62"/>
                    <a:pt x="69" y="62"/>
                    <a:pt x="67" y="63"/>
                  </a:cubicBezTo>
                  <a:cubicBezTo>
                    <a:pt x="61" y="64"/>
                    <a:pt x="56" y="67"/>
                    <a:pt x="52" y="69"/>
                  </a:cubicBezTo>
                  <a:cubicBezTo>
                    <a:pt x="43" y="73"/>
                    <a:pt x="34" y="77"/>
                    <a:pt x="25" y="78"/>
                  </a:cubicBezTo>
                  <a:cubicBezTo>
                    <a:pt x="21" y="79"/>
                    <a:pt x="17" y="80"/>
                    <a:pt x="14" y="79"/>
                  </a:cubicBezTo>
                  <a:cubicBezTo>
                    <a:pt x="10" y="78"/>
                    <a:pt x="12" y="79"/>
                    <a:pt x="11" y="76"/>
                  </a:cubicBezTo>
                  <a:cubicBezTo>
                    <a:pt x="14" y="65"/>
                    <a:pt x="22" y="56"/>
                    <a:pt x="22" y="56"/>
                  </a:cubicBezTo>
                  <a:cubicBezTo>
                    <a:pt x="22" y="56"/>
                    <a:pt x="24" y="54"/>
                    <a:pt x="27" y="49"/>
                  </a:cubicBezTo>
                  <a:cubicBezTo>
                    <a:pt x="25" y="47"/>
                    <a:pt x="25" y="45"/>
                    <a:pt x="25" y="44"/>
                  </a:cubicBezTo>
                  <a:cubicBezTo>
                    <a:pt x="26" y="43"/>
                    <a:pt x="28" y="43"/>
                    <a:pt x="31" y="43"/>
                  </a:cubicBezTo>
                  <a:cubicBezTo>
                    <a:pt x="32" y="41"/>
                    <a:pt x="34" y="39"/>
                    <a:pt x="36" y="36"/>
                  </a:cubicBezTo>
                  <a:cubicBezTo>
                    <a:pt x="40" y="29"/>
                    <a:pt x="46" y="23"/>
                    <a:pt x="50" y="12"/>
                  </a:cubicBezTo>
                  <a:cubicBezTo>
                    <a:pt x="50" y="10"/>
                    <a:pt x="50" y="8"/>
                    <a:pt x="49" y="5"/>
                  </a:cubicBezTo>
                  <a:cubicBezTo>
                    <a:pt x="47" y="3"/>
                    <a:pt x="45" y="1"/>
                    <a:pt x="43" y="1"/>
                  </a:cubicBezTo>
                  <a:cubicBezTo>
                    <a:pt x="39" y="0"/>
                    <a:pt x="36" y="2"/>
                    <a:pt x="33" y="3"/>
                  </a:cubicBezTo>
                  <a:cubicBezTo>
                    <a:pt x="28" y="5"/>
                    <a:pt x="24" y="8"/>
                    <a:pt x="20" y="11"/>
                  </a:cubicBezTo>
                  <a:cubicBezTo>
                    <a:pt x="16" y="14"/>
                    <a:pt x="12" y="18"/>
                    <a:pt x="8" y="21"/>
                  </a:cubicBezTo>
                  <a:cubicBezTo>
                    <a:pt x="7" y="22"/>
                    <a:pt x="5" y="23"/>
                    <a:pt x="4" y="24"/>
                  </a:cubicBezTo>
                  <a:cubicBezTo>
                    <a:pt x="5" y="24"/>
                    <a:pt x="5" y="23"/>
                    <a:pt x="6" y="23"/>
                  </a:cubicBezTo>
                  <a:cubicBezTo>
                    <a:pt x="9" y="23"/>
                    <a:pt x="11" y="24"/>
                    <a:pt x="13" y="25"/>
                  </a:cubicBezTo>
                  <a:cubicBezTo>
                    <a:pt x="17" y="23"/>
                    <a:pt x="21" y="20"/>
                    <a:pt x="24" y="18"/>
                  </a:cubicBezTo>
                  <a:cubicBezTo>
                    <a:pt x="28" y="15"/>
                    <a:pt x="33" y="12"/>
                    <a:pt x="37" y="10"/>
                  </a:cubicBezTo>
                  <a:cubicBezTo>
                    <a:pt x="38" y="10"/>
                    <a:pt x="40" y="9"/>
                    <a:pt x="41" y="9"/>
                  </a:cubicBezTo>
                  <a:cubicBezTo>
                    <a:pt x="41" y="9"/>
                    <a:pt x="41" y="10"/>
                    <a:pt x="41" y="10"/>
                  </a:cubicBezTo>
                  <a:cubicBezTo>
                    <a:pt x="39" y="17"/>
                    <a:pt x="32" y="24"/>
                    <a:pt x="28" y="30"/>
                  </a:cubicBezTo>
                  <a:cubicBezTo>
                    <a:pt x="26" y="33"/>
                    <a:pt x="24" y="36"/>
                    <a:pt x="22" y="39"/>
                  </a:cubicBezTo>
                  <a:cubicBezTo>
                    <a:pt x="25" y="40"/>
                    <a:pt x="25" y="40"/>
                    <a:pt x="25" y="40"/>
                  </a:cubicBezTo>
                  <a:cubicBezTo>
                    <a:pt x="22" y="47"/>
                    <a:pt x="22" y="47"/>
                    <a:pt x="22" y="47"/>
                  </a:cubicBezTo>
                  <a:cubicBezTo>
                    <a:pt x="19" y="45"/>
                    <a:pt x="19" y="45"/>
                    <a:pt x="19" y="45"/>
                  </a:cubicBezTo>
                  <a:cubicBezTo>
                    <a:pt x="19" y="45"/>
                    <a:pt x="19" y="45"/>
                    <a:pt x="19" y="46"/>
                  </a:cubicBezTo>
                  <a:cubicBezTo>
                    <a:pt x="15" y="52"/>
                    <a:pt x="11" y="57"/>
                    <a:pt x="6" y="61"/>
                  </a:cubicBezTo>
                  <a:cubicBezTo>
                    <a:pt x="4" y="64"/>
                    <a:pt x="2" y="69"/>
                    <a:pt x="1" y="75"/>
                  </a:cubicBezTo>
                  <a:cubicBezTo>
                    <a:pt x="0" y="78"/>
                    <a:pt x="1" y="82"/>
                    <a:pt x="3" y="85"/>
                  </a:cubicBezTo>
                  <a:cubicBezTo>
                    <a:pt x="6" y="88"/>
                    <a:pt x="9" y="89"/>
                    <a:pt x="12" y="90"/>
                  </a:cubicBezTo>
                  <a:cubicBezTo>
                    <a:pt x="17" y="91"/>
                    <a:pt x="23" y="90"/>
                    <a:pt x="28" y="89"/>
                  </a:cubicBezTo>
                  <a:cubicBezTo>
                    <a:pt x="38" y="86"/>
                    <a:pt x="47" y="82"/>
                    <a:pt x="56" y="78"/>
                  </a:cubicBezTo>
                  <a:cubicBezTo>
                    <a:pt x="61" y="75"/>
                    <a:pt x="65" y="73"/>
                    <a:pt x="69" y="72"/>
                  </a:cubicBezTo>
                  <a:cubicBezTo>
                    <a:pt x="70" y="72"/>
                    <a:pt x="71" y="71"/>
                    <a:pt x="70" y="75"/>
                  </a:cubicBezTo>
                  <a:cubicBezTo>
                    <a:pt x="68" y="79"/>
                    <a:pt x="66" y="83"/>
                    <a:pt x="64" y="87"/>
                  </a:cubicBezTo>
                  <a:cubicBezTo>
                    <a:pt x="63" y="90"/>
                    <a:pt x="61" y="92"/>
                    <a:pt x="63" y="97"/>
                  </a:cubicBezTo>
                  <a:cubicBezTo>
                    <a:pt x="65" y="101"/>
                    <a:pt x="70" y="101"/>
                    <a:pt x="72" y="100"/>
                  </a:cubicBezTo>
                  <a:cubicBezTo>
                    <a:pt x="88" y="92"/>
                    <a:pt x="92" y="83"/>
                    <a:pt x="92" y="82"/>
                  </a:cubicBezTo>
                  <a:cubicBezTo>
                    <a:pt x="91" y="80"/>
                    <a:pt x="82" y="89"/>
                    <a:pt x="70"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0">
              <a:extLst>
                <a:ext uri="{FF2B5EF4-FFF2-40B4-BE49-F238E27FC236}">
                  <a16:creationId xmlns:a16="http://schemas.microsoft.com/office/drawing/2014/main" id="{EA0AD378-8AA5-4071-BB65-084608187346}"/>
                </a:ext>
              </a:extLst>
            </p:cNvPr>
            <p:cNvSpPr>
              <a:spLocks/>
            </p:cNvSpPr>
            <p:nvPr/>
          </p:nvSpPr>
          <p:spPr bwMode="auto">
            <a:xfrm>
              <a:off x="10336213" y="2335212"/>
              <a:ext cx="84138" cy="90488"/>
            </a:xfrm>
            <a:custGeom>
              <a:avLst/>
              <a:gdLst>
                <a:gd name="T0" fmla="*/ 16 w 45"/>
                <a:gd name="T1" fmla="*/ 46 h 48"/>
                <a:gd name="T2" fmla="*/ 22 w 45"/>
                <a:gd name="T3" fmla="*/ 41 h 48"/>
                <a:gd name="T4" fmla="*/ 30 w 45"/>
                <a:gd name="T5" fmla="*/ 21 h 48"/>
                <a:gd name="T6" fmla="*/ 44 w 45"/>
                <a:gd name="T7" fmla="*/ 0 h 48"/>
                <a:gd name="T8" fmla="*/ 27 w 45"/>
                <a:gd name="T9" fmla="*/ 19 h 48"/>
                <a:gd name="T10" fmla="*/ 17 w 45"/>
                <a:gd name="T11" fmla="*/ 41 h 48"/>
                <a:gd name="T12" fmla="*/ 3 w 45"/>
                <a:gd name="T13" fmla="*/ 34 h 48"/>
                <a:gd name="T14" fmla="*/ 0 w 45"/>
                <a:gd name="T15" fmla="*/ 40 h 48"/>
                <a:gd name="T16" fmla="*/ 15 w 45"/>
                <a:gd name="T17" fmla="*/ 48 h 48"/>
                <a:gd name="T18" fmla="*/ 16 w 45"/>
                <a:gd name="T1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8">
                  <a:moveTo>
                    <a:pt x="16" y="46"/>
                  </a:moveTo>
                  <a:cubicBezTo>
                    <a:pt x="17" y="44"/>
                    <a:pt x="20" y="42"/>
                    <a:pt x="22" y="41"/>
                  </a:cubicBezTo>
                  <a:cubicBezTo>
                    <a:pt x="22" y="35"/>
                    <a:pt x="27" y="27"/>
                    <a:pt x="30" y="21"/>
                  </a:cubicBezTo>
                  <a:cubicBezTo>
                    <a:pt x="39" y="9"/>
                    <a:pt x="45" y="1"/>
                    <a:pt x="44" y="0"/>
                  </a:cubicBezTo>
                  <a:cubicBezTo>
                    <a:pt x="44" y="0"/>
                    <a:pt x="37" y="7"/>
                    <a:pt x="27" y="19"/>
                  </a:cubicBezTo>
                  <a:cubicBezTo>
                    <a:pt x="23" y="25"/>
                    <a:pt x="17" y="30"/>
                    <a:pt x="17" y="41"/>
                  </a:cubicBezTo>
                  <a:cubicBezTo>
                    <a:pt x="3" y="34"/>
                    <a:pt x="3" y="34"/>
                    <a:pt x="3" y="34"/>
                  </a:cubicBezTo>
                  <a:cubicBezTo>
                    <a:pt x="0" y="40"/>
                    <a:pt x="0" y="40"/>
                    <a:pt x="0" y="40"/>
                  </a:cubicBezTo>
                  <a:cubicBezTo>
                    <a:pt x="15" y="48"/>
                    <a:pt x="15" y="48"/>
                    <a:pt x="15" y="48"/>
                  </a:cubicBezTo>
                  <a:cubicBezTo>
                    <a:pt x="15" y="47"/>
                    <a:pt x="16" y="47"/>
                    <a:pt x="16"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81">
              <a:extLst>
                <a:ext uri="{FF2B5EF4-FFF2-40B4-BE49-F238E27FC236}">
                  <a16:creationId xmlns:a16="http://schemas.microsoft.com/office/drawing/2014/main" id="{28A5F49A-1973-4655-BF02-CFFE686160C1}"/>
                </a:ext>
              </a:extLst>
            </p:cNvPr>
            <p:cNvSpPr>
              <a:spLocks/>
            </p:cNvSpPr>
            <p:nvPr/>
          </p:nvSpPr>
          <p:spPr bwMode="auto">
            <a:xfrm>
              <a:off x="10431463" y="2447924"/>
              <a:ext cx="33338" cy="23813"/>
            </a:xfrm>
            <a:custGeom>
              <a:avLst/>
              <a:gdLst>
                <a:gd name="T0" fmla="*/ 5 w 18"/>
                <a:gd name="T1" fmla="*/ 9 h 13"/>
                <a:gd name="T2" fmla="*/ 17 w 18"/>
                <a:gd name="T3" fmla="*/ 11 h 13"/>
                <a:gd name="T4" fmla="*/ 9 w 18"/>
                <a:gd name="T5" fmla="*/ 2 h 13"/>
                <a:gd name="T6" fmla="*/ 4 w 18"/>
                <a:gd name="T7" fmla="*/ 0 h 13"/>
                <a:gd name="T8" fmla="*/ 0 w 18"/>
                <a:gd name="T9" fmla="*/ 7 h 13"/>
                <a:gd name="T10" fmla="*/ 5 w 18"/>
                <a:gd name="T11" fmla="*/ 9 h 13"/>
              </a:gdLst>
              <a:ahLst/>
              <a:cxnLst>
                <a:cxn ang="0">
                  <a:pos x="T0" y="T1"/>
                </a:cxn>
                <a:cxn ang="0">
                  <a:pos x="T2" y="T3"/>
                </a:cxn>
                <a:cxn ang="0">
                  <a:pos x="T4" y="T5"/>
                </a:cxn>
                <a:cxn ang="0">
                  <a:pos x="T6" y="T7"/>
                </a:cxn>
                <a:cxn ang="0">
                  <a:pos x="T8" y="T9"/>
                </a:cxn>
                <a:cxn ang="0">
                  <a:pos x="T10" y="T11"/>
                </a:cxn>
              </a:cxnLst>
              <a:rect l="0" t="0" r="r" b="b"/>
              <a:pathLst>
                <a:path w="18" h="13">
                  <a:moveTo>
                    <a:pt x="5" y="9"/>
                  </a:moveTo>
                  <a:cubicBezTo>
                    <a:pt x="11" y="12"/>
                    <a:pt x="16" y="13"/>
                    <a:pt x="17" y="11"/>
                  </a:cubicBezTo>
                  <a:cubicBezTo>
                    <a:pt x="18" y="9"/>
                    <a:pt x="14" y="5"/>
                    <a:pt x="9" y="2"/>
                  </a:cubicBezTo>
                  <a:cubicBezTo>
                    <a:pt x="7" y="1"/>
                    <a:pt x="6" y="1"/>
                    <a:pt x="4" y="0"/>
                  </a:cubicBezTo>
                  <a:cubicBezTo>
                    <a:pt x="0" y="7"/>
                    <a:pt x="0" y="7"/>
                    <a:pt x="0" y="7"/>
                  </a:cubicBezTo>
                  <a:cubicBezTo>
                    <a:pt x="1" y="8"/>
                    <a:pt x="3"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82">
              <a:extLst>
                <a:ext uri="{FF2B5EF4-FFF2-40B4-BE49-F238E27FC236}">
                  <a16:creationId xmlns:a16="http://schemas.microsoft.com/office/drawing/2014/main" id="{2A70231B-14C3-4250-9276-46E7DC9F07B0}"/>
                </a:ext>
              </a:extLst>
            </p:cNvPr>
            <p:cNvSpPr>
              <a:spLocks noEditPoints="1"/>
            </p:cNvSpPr>
            <p:nvPr/>
          </p:nvSpPr>
          <p:spPr bwMode="auto">
            <a:xfrm>
              <a:off x="10067925" y="2378074"/>
              <a:ext cx="342900" cy="461963"/>
            </a:xfrm>
            <a:custGeom>
              <a:avLst/>
              <a:gdLst>
                <a:gd name="T0" fmla="*/ 9 w 184"/>
                <a:gd name="T1" fmla="*/ 63 h 248"/>
                <a:gd name="T2" fmla="*/ 18 w 184"/>
                <a:gd name="T3" fmla="*/ 64 h 248"/>
                <a:gd name="T4" fmla="*/ 36 w 184"/>
                <a:gd name="T5" fmla="*/ 61 h 248"/>
                <a:gd name="T6" fmla="*/ 37 w 184"/>
                <a:gd name="T7" fmla="*/ 61 h 248"/>
                <a:gd name="T8" fmla="*/ 37 w 184"/>
                <a:gd name="T9" fmla="*/ 82 h 248"/>
                <a:gd name="T10" fmla="*/ 23 w 184"/>
                <a:gd name="T11" fmla="*/ 228 h 248"/>
                <a:gd name="T12" fmla="*/ 38 w 184"/>
                <a:gd name="T13" fmla="*/ 246 h 248"/>
                <a:gd name="T14" fmla="*/ 55 w 184"/>
                <a:gd name="T15" fmla="*/ 231 h 248"/>
                <a:gd name="T16" fmla="*/ 67 w 184"/>
                <a:gd name="T17" fmla="*/ 111 h 248"/>
                <a:gd name="T18" fmla="*/ 78 w 184"/>
                <a:gd name="T19" fmla="*/ 111 h 248"/>
                <a:gd name="T20" fmla="*/ 90 w 184"/>
                <a:gd name="T21" fmla="*/ 232 h 248"/>
                <a:gd name="T22" fmla="*/ 108 w 184"/>
                <a:gd name="T23" fmla="*/ 247 h 248"/>
                <a:gd name="T24" fmla="*/ 123 w 184"/>
                <a:gd name="T25" fmla="*/ 229 h 248"/>
                <a:gd name="T26" fmla="*/ 109 w 184"/>
                <a:gd name="T27" fmla="*/ 82 h 248"/>
                <a:gd name="T28" fmla="*/ 109 w 184"/>
                <a:gd name="T29" fmla="*/ 41 h 248"/>
                <a:gd name="T30" fmla="*/ 123 w 184"/>
                <a:gd name="T31" fmla="*/ 52 h 248"/>
                <a:gd name="T32" fmla="*/ 146 w 184"/>
                <a:gd name="T33" fmla="*/ 60 h 248"/>
                <a:gd name="T34" fmla="*/ 147 w 184"/>
                <a:gd name="T35" fmla="*/ 60 h 248"/>
                <a:gd name="T36" fmla="*/ 165 w 184"/>
                <a:gd name="T37" fmla="*/ 54 h 248"/>
                <a:gd name="T38" fmla="*/ 181 w 184"/>
                <a:gd name="T39" fmla="*/ 36 h 248"/>
                <a:gd name="T40" fmla="*/ 178 w 184"/>
                <a:gd name="T41" fmla="*/ 22 h 248"/>
                <a:gd name="T42" fmla="*/ 163 w 184"/>
                <a:gd name="T43" fmla="*/ 25 h 248"/>
                <a:gd name="T44" fmla="*/ 154 w 184"/>
                <a:gd name="T45" fmla="*/ 36 h 248"/>
                <a:gd name="T46" fmla="*/ 146 w 184"/>
                <a:gd name="T47" fmla="*/ 38 h 248"/>
                <a:gd name="T48" fmla="*/ 134 w 184"/>
                <a:gd name="T49" fmla="*/ 34 h 248"/>
                <a:gd name="T50" fmla="*/ 115 w 184"/>
                <a:gd name="T51" fmla="*/ 16 h 248"/>
                <a:gd name="T52" fmla="*/ 109 w 184"/>
                <a:gd name="T53" fmla="*/ 8 h 248"/>
                <a:gd name="T54" fmla="*/ 108 w 184"/>
                <a:gd name="T55" fmla="*/ 7 h 248"/>
                <a:gd name="T56" fmla="*/ 98 w 184"/>
                <a:gd name="T57" fmla="*/ 0 h 248"/>
                <a:gd name="T58" fmla="*/ 47 w 184"/>
                <a:gd name="T59" fmla="*/ 0 h 248"/>
                <a:gd name="T60" fmla="*/ 44 w 184"/>
                <a:gd name="T61" fmla="*/ 1 h 248"/>
                <a:gd name="T62" fmla="*/ 43 w 184"/>
                <a:gd name="T63" fmla="*/ 1 h 248"/>
                <a:gd name="T64" fmla="*/ 31 w 184"/>
                <a:gd name="T65" fmla="*/ 9 h 248"/>
                <a:gd name="T66" fmla="*/ 12 w 184"/>
                <a:gd name="T67" fmla="*/ 26 h 248"/>
                <a:gd name="T68" fmla="*/ 4 w 184"/>
                <a:gd name="T69" fmla="*/ 37 h 248"/>
                <a:gd name="T70" fmla="*/ 0 w 184"/>
                <a:gd name="T71" fmla="*/ 49 h 248"/>
                <a:gd name="T72" fmla="*/ 2 w 184"/>
                <a:gd name="T73" fmla="*/ 56 h 248"/>
                <a:gd name="T74" fmla="*/ 9 w 184"/>
                <a:gd name="T75" fmla="*/ 63 h 248"/>
                <a:gd name="T76" fmla="*/ 37 w 184"/>
                <a:gd name="T77" fmla="*/ 31 h 248"/>
                <a:gd name="T78" fmla="*/ 37 w 184"/>
                <a:gd name="T79" fmla="*/ 38 h 248"/>
                <a:gd name="T80" fmla="*/ 30 w 184"/>
                <a:gd name="T81" fmla="*/ 41 h 248"/>
                <a:gd name="T82" fmla="*/ 27 w 184"/>
                <a:gd name="T83" fmla="*/ 42 h 248"/>
                <a:gd name="T84" fmla="*/ 37 w 184"/>
                <a:gd name="T85" fmla="*/ 3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248">
                  <a:moveTo>
                    <a:pt x="9" y="63"/>
                  </a:moveTo>
                  <a:cubicBezTo>
                    <a:pt x="12" y="64"/>
                    <a:pt x="15" y="64"/>
                    <a:pt x="18" y="64"/>
                  </a:cubicBezTo>
                  <a:cubicBezTo>
                    <a:pt x="23" y="64"/>
                    <a:pt x="29" y="63"/>
                    <a:pt x="36" y="61"/>
                  </a:cubicBezTo>
                  <a:cubicBezTo>
                    <a:pt x="36" y="61"/>
                    <a:pt x="37" y="61"/>
                    <a:pt x="37" y="61"/>
                  </a:cubicBezTo>
                  <a:cubicBezTo>
                    <a:pt x="37" y="82"/>
                    <a:pt x="37" y="82"/>
                    <a:pt x="37" y="82"/>
                  </a:cubicBezTo>
                  <a:cubicBezTo>
                    <a:pt x="23" y="228"/>
                    <a:pt x="23" y="228"/>
                    <a:pt x="23" y="228"/>
                  </a:cubicBezTo>
                  <a:cubicBezTo>
                    <a:pt x="22" y="237"/>
                    <a:pt x="29" y="245"/>
                    <a:pt x="38" y="246"/>
                  </a:cubicBezTo>
                  <a:cubicBezTo>
                    <a:pt x="47" y="247"/>
                    <a:pt x="55" y="240"/>
                    <a:pt x="55" y="231"/>
                  </a:cubicBezTo>
                  <a:cubicBezTo>
                    <a:pt x="67" y="111"/>
                    <a:pt x="67" y="111"/>
                    <a:pt x="67" y="111"/>
                  </a:cubicBezTo>
                  <a:cubicBezTo>
                    <a:pt x="78" y="111"/>
                    <a:pt x="78" y="111"/>
                    <a:pt x="78" y="111"/>
                  </a:cubicBezTo>
                  <a:cubicBezTo>
                    <a:pt x="90" y="232"/>
                    <a:pt x="90" y="232"/>
                    <a:pt x="90" y="232"/>
                  </a:cubicBezTo>
                  <a:cubicBezTo>
                    <a:pt x="91" y="241"/>
                    <a:pt x="99" y="248"/>
                    <a:pt x="108" y="247"/>
                  </a:cubicBezTo>
                  <a:cubicBezTo>
                    <a:pt x="117" y="246"/>
                    <a:pt x="124" y="238"/>
                    <a:pt x="123" y="229"/>
                  </a:cubicBezTo>
                  <a:cubicBezTo>
                    <a:pt x="109" y="82"/>
                    <a:pt x="109" y="82"/>
                    <a:pt x="109" y="82"/>
                  </a:cubicBezTo>
                  <a:cubicBezTo>
                    <a:pt x="109" y="41"/>
                    <a:pt x="109" y="41"/>
                    <a:pt x="109" y="41"/>
                  </a:cubicBezTo>
                  <a:cubicBezTo>
                    <a:pt x="113" y="45"/>
                    <a:pt x="117" y="49"/>
                    <a:pt x="123" y="52"/>
                  </a:cubicBezTo>
                  <a:cubicBezTo>
                    <a:pt x="129" y="56"/>
                    <a:pt x="137" y="60"/>
                    <a:pt x="146" y="60"/>
                  </a:cubicBezTo>
                  <a:cubicBezTo>
                    <a:pt x="146" y="60"/>
                    <a:pt x="146" y="60"/>
                    <a:pt x="147" y="60"/>
                  </a:cubicBezTo>
                  <a:cubicBezTo>
                    <a:pt x="153" y="60"/>
                    <a:pt x="159" y="58"/>
                    <a:pt x="165" y="54"/>
                  </a:cubicBezTo>
                  <a:cubicBezTo>
                    <a:pt x="171" y="50"/>
                    <a:pt x="177" y="44"/>
                    <a:pt x="181" y="36"/>
                  </a:cubicBezTo>
                  <a:cubicBezTo>
                    <a:pt x="184" y="32"/>
                    <a:pt x="183" y="25"/>
                    <a:pt x="178" y="22"/>
                  </a:cubicBezTo>
                  <a:cubicBezTo>
                    <a:pt x="173" y="19"/>
                    <a:pt x="166" y="20"/>
                    <a:pt x="163" y="25"/>
                  </a:cubicBezTo>
                  <a:cubicBezTo>
                    <a:pt x="160" y="31"/>
                    <a:pt x="157" y="34"/>
                    <a:pt x="154" y="36"/>
                  </a:cubicBezTo>
                  <a:cubicBezTo>
                    <a:pt x="151" y="38"/>
                    <a:pt x="149" y="38"/>
                    <a:pt x="146" y="38"/>
                  </a:cubicBezTo>
                  <a:cubicBezTo>
                    <a:pt x="143" y="38"/>
                    <a:pt x="139" y="37"/>
                    <a:pt x="134" y="34"/>
                  </a:cubicBezTo>
                  <a:cubicBezTo>
                    <a:pt x="127" y="30"/>
                    <a:pt x="120" y="22"/>
                    <a:pt x="115" y="16"/>
                  </a:cubicBezTo>
                  <a:cubicBezTo>
                    <a:pt x="112" y="13"/>
                    <a:pt x="110" y="10"/>
                    <a:pt x="109" y="8"/>
                  </a:cubicBezTo>
                  <a:cubicBezTo>
                    <a:pt x="108" y="8"/>
                    <a:pt x="108" y="7"/>
                    <a:pt x="108" y="7"/>
                  </a:cubicBezTo>
                  <a:cubicBezTo>
                    <a:pt x="106" y="3"/>
                    <a:pt x="103" y="0"/>
                    <a:pt x="98" y="0"/>
                  </a:cubicBezTo>
                  <a:cubicBezTo>
                    <a:pt x="47" y="0"/>
                    <a:pt x="47" y="0"/>
                    <a:pt x="47" y="0"/>
                  </a:cubicBezTo>
                  <a:cubicBezTo>
                    <a:pt x="46" y="0"/>
                    <a:pt x="45" y="0"/>
                    <a:pt x="44" y="1"/>
                  </a:cubicBezTo>
                  <a:cubicBezTo>
                    <a:pt x="44" y="1"/>
                    <a:pt x="43" y="1"/>
                    <a:pt x="43" y="1"/>
                  </a:cubicBezTo>
                  <a:cubicBezTo>
                    <a:pt x="38" y="3"/>
                    <a:pt x="35" y="5"/>
                    <a:pt x="31" y="9"/>
                  </a:cubicBezTo>
                  <a:cubicBezTo>
                    <a:pt x="24" y="13"/>
                    <a:pt x="17" y="20"/>
                    <a:pt x="12" y="26"/>
                  </a:cubicBezTo>
                  <a:cubicBezTo>
                    <a:pt x="9" y="30"/>
                    <a:pt x="6" y="33"/>
                    <a:pt x="4" y="37"/>
                  </a:cubicBezTo>
                  <a:cubicBezTo>
                    <a:pt x="2" y="40"/>
                    <a:pt x="1" y="44"/>
                    <a:pt x="0" y="49"/>
                  </a:cubicBezTo>
                  <a:cubicBezTo>
                    <a:pt x="0" y="51"/>
                    <a:pt x="1" y="53"/>
                    <a:pt x="2" y="56"/>
                  </a:cubicBezTo>
                  <a:cubicBezTo>
                    <a:pt x="3" y="59"/>
                    <a:pt x="6" y="62"/>
                    <a:pt x="9" y="63"/>
                  </a:cubicBezTo>
                  <a:close/>
                  <a:moveTo>
                    <a:pt x="37" y="31"/>
                  </a:moveTo>
                  <a:cubicBezTo>
                    <a:pt x="37" y="38"/>
                    <a:pt x="37" y="38"/>
                    <a:pt x="37" y="38"/>
                  </a:cubicBezTo>
                  <a:cubicBezTo>
                    <a:pt x="34" y="39"/>
                    <a:pt x="32" y="40"/>
                    <a:pt x="30" y="41"/>
                  </a:cubicBezTo>
                  <a:cubicBezTo>
                    <a:pt x="29" y="41"/>
                    <a:pt x="28" y="41"/>
                    <a:pt x="27" y="42"/>
                  </a:cubicBezTo>
                  <a:cubicBezTo>
                    <a:pt x="30" y="38"/>
                    <a:pt x="33" y="34"/>
                    <a:pt x="3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Oval 83">
              <a:extLst>
                <a:ext uri="{FF2B5EF4-FFF2-40B4-BE49-F238E27FC236}">
                  <a16:creationId xmlns:a16="http://schemas.microsoft.com/office/drawing/2014/main" id="{269336AB-F825-4A2B-8FD2-44E0FA142DE9}"/>
                </a:ext>
              </a:extLst>
            </p:cNvPr>
            <p:cNvSpPr>
              <a:spLocks noChangeArrowheads="1"/>
            </p:cNvSpPr>
            <p:nvPr/>
          </p:nvSpPr>
          <p:spPr bwMode="auto">
            <a:xfrm>
              <a:off x="10172700" y="2257424"/>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259331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BCC2D44A-FC7A-4A00-A850-B34906D46C14}"/>
              </a:ext>
            </a:extLst>
          </p:cNvPr>
          <p:cNvGrpSpPr/>
          <p:nvPr/>
        </p:nvGrpSpPr>
        <p:grpSpPr>
          <a:xfrm>
            <a:off x="6234288" y="1031680"/>
            <a:ext cx="1531192" cy="273776"/>
            <a:chOff x="6241203" y="1057711"/>
            <a:chExt cx="2170872" cy="388150"/>
          </a:xfrm>
        </p:grpSpPr>
        <p:sp>
          <p:nvSpPr>
            <p:cNvPr id="5" name="矩形 4">
              <a:extLst>
                <a:ext uri="{FF2B5EF4-FFF2-40B4-BE49-F238E27FC236}">
                  <a16:creationId xmlns:a16="http://schemas.microsoft.com/office/drawing/2014/main" id="{B5AAFD21-C41B-412B-9922-77E45AE2CB92}"/>
                </a:ext>
              </a:extLst>
            </p:cNvPr>
            <p:cNvSpPr/>
            <p:nvPr/>
          </p:nvSpPr>
          <p:spPr>
            <a:xfrm>
              <a:off x="6241203" y="1057711"/>
              <a:ext cx="388150" cy="3881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801F6101-A1B5-44D4-8D4F-13D6C4BB1F4A}"/>
                </a:ext>
              </a:extLst>
            </p:cNvPr>
            <p:cNvSpPr/>
            <p:nvPr/>
          </p:nvSpPr>
          <p:spPr>
            <a:xfrm>
              <a:off x="7132565" y="1057711"/>
              <a:ext cx="388150" cy="3881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BDA4A21-D23F-409F-B389-332CFBDCB1D0}"/>
                </a:ext>
              </a:extLst>
            </p:cNvPr>
            <p:cNvSpPr/>
            <p:nvPr/>
          </p:nvSpPr>
          <p:spPr>
            <a:xfrm>
              <a:off x="7578246" y="1057711"/>
              <a:ext cx="388150" cy="3881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A815345B-CD94-4B63-B7D2-8EFE57DBCBF1}"/>
                </a:ext>
              </a:extLst>
            </p:cNvPr>
            <p:cNvSpPr/>
            <p:nvPr/>
          </p:nvSpPr>
          <p:spPr>
            <a:xfrm>
              <a:off x="8023925" y="1057711"/>
              <a:ext cx="388150" cy="3881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B3FA29E-007E-4E2A-A395-37D62E7ADE4C}"/>
                </a:ext>
              </a:extLst>
            </p:cNvPr>
            <p:cNvSpPr/>
            <p:nvPr/>
          </p:nvSpPr>
          <p:spPr>
            <a:xfrm>
              <a:off x="6686884" y="1057711"/>
              <a:ext cx="388150" cy="3881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1" name="组合 60">
            <a:extLst>
              <a:ext uri="{FF2B5EF4-FFF2-40B4-BE49-F238E27FC236}">
                <a16:creationId xmlns:a16="http://schemas.microsoft.com/office/drawing/2014/main" id="{7678EE06-AE0E-4504-A8CD-668FCEF9B21E}"/>
              </a:ext>
            </a:extLst>
          </p:cNvPr>
          <p:cNvGrpSpPr/>
          <p:nvPr/>
        </p:nvGrpSpPr>
        <p:grpSpPr>
          <a:xfrm>
            <a:off x="6227373" y="1437105"/>
            <a:ext cx="5062513" cy="682566"/>
            <a:chOff x="6557997" y="1815607"/>
            <a:chExt cx="3955875" cy="682566"/>
          </a:xfrm>
        </p:grpSpPr>
        <p:sp>
          <p:nvSpPr>
            <p:cNvPr id="10" name="矩形 9">
              <a:extLst>
                <a:ext uri="{FF2B5EF4-FFF2-40B4-BE49-F238E27FC236}">
                  <a16:creationId xmlns:a16="http://schemas.microsoft.com/office/drawing/2014/main" id="{D6E4F301-27B6-41EF-9D4A-AE5899903637}"/>
                </a:ext>
              </a:extLst>
            </p:cNvPr>
            <p:cNvSpPr/>
            <p:nvPr/>
          </p:nvSpPr>
          <p:spPr>
            <a:xfrm>
              <a:off x="6557997" y="18156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A47B2688-4FCE-4494-9991-12009B3EEB03}"/>
                </a:ext>
              </a:extLst>
            </p:cNvPr>
            <p:cNvSpPr/>
            <p:nvPr/>
          </p:nvSpPr>
          <p:spPr>
            <a:xfrm>
              <a:off x="6557997" y="20117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780C6FD9-0E19-4CC2-A62D-63E2E82E6481}"/>
                </a:ext>
              </a:extLst>
            </p:cNvPr>
            <p:cNvSpPr/>
            <p:nvPr/>
          </p:nvSpPr>
          <p:spPr>
            <a:xfrm>
              <a:off x="6557997" y="22078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536E07BE-0DEF-4340-BB10-CF406349A15C}"/>
                </a:ext>
              </a:extLst>
            </p:cNvPr>
            <p:cNvSpPr/>
            <p:nvPr/>
          </p:nvSpPr>
          <p:spPr>
            <a:xfrm>
              <a:off x="6557997" y="2403907"/>
              <a:ext cx="3431085" cy="942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矩形 66">
            <a:extLst>
              <a:ext uri="{FF2B5EF4-FFF2-40B4-BE49-F238E27FC236}">
                <a16:creationId xmlns:a16="http://schemas.microsoft.com/office/drawing/2014/main" id="{C0A5E684-A19A-4324-9FAE-E333438DF397}"/>
              </a:ext>
            </a:extLst>
          </p:cNvPr>
          <p:cNvSpPr/>
          <p:nvPr/>
        </p:nvSpPr>
        <p:spPr>
          <a:xfrm>
            <a:off x="11585188" y="6602835"/>
            <a:ext cx="313124" cy="582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497E0349-4768-4EB6-BCC4-BB122B7016DA}"/>
              </a:ext>
            </a:extLst>
          </p:cNvPr>
          <p:cNvCxnSpPr>
            <a:cxnSpLocks/>
          </p:cNvCxnSpPr>
          <p:nvPr/>
        </p:nvCxnSpPr>
        <p:spPr>
          <a:xfrm flipV="1">
            <a:off x="5757015" y="1047426"/>
            <a:ext cx="0" cy="53247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13" name="组合 112">
            <a:extLst>
              <a:ext uri="{FF2B5EF4-FFF2-40B4-BE49-F238E27FC236}">
                <a16:creationId xmlns:a16="http://schemas.microsoft.com/office/drawing/2014/main" id="{AD1A5626-1087-4145-960E-7198ACB63759}"/>
              </a:ext>
            </a:extLst>
          </p:cNvPr>
          <p:cNvGrpSpPr/>
          <p:nvPr/>
        </p:nvGrpSpPr>
        <p:grpSpPr>
          <a:xfrm>
            <a:off x="8906237" y="4379934"/>
            <a:ext cx="2390569" cy="837799"/>
            <a:chOff x="6152678" y="3903684"/>
            <a:chExt cx="2390569" cy="837799"/>
          </a:xfrm>
        </p:grpSpPr>
        <p:grpSp>
          <p:nvGrpSpPr>
            <p:cNvPr id="114" name="组合 113">
              <a:extLst>
                <a:ext uri="{FF2B5EF4-FFF2-40B4-BE49-F238E27FC236}">
                  <a16:creationId xmlns:a16="http://schemas.microsoft.com/office/drawing/2014/main" id="{3E3D33B4-C677-4987-BBF2-C3C4D10CCAE1}"/>
                </a:ext>
              </a:extLst>
            </p:cNvPr>
            <p:cNvGrpSpPr/>
            <p:nvPr/>
          </p:nvGrpSpPr>
          <p:grpSpPr>
            <a:xfrm>
              <a:off x="6152678" y="3903684"/>
              <a:ext cx="835800" cy="837799"/>
              <a:chOff x="1510966" y="4069565"/>
              <a:chExt cx="1990725" cy="1995487"/>
            </a:xfrm>
          </p:grpSpPr>
          <p:sp>
            <p:nvSpPr>
              <p:cNvPr id="122" name="AutoShape 3">
                <a:extLst>
                  <a:ext uri="{FF2B5EF4-FFF2-40B4-BE49-F238E27FC236}">
                    <a16:creationId xmlns:a16="http://schemas.microsoft.com/office/drawing/2014/main" id="{1E2527E6-7C20-47F1-8C86-D880A3DDA941}"/>
                  </a:ext>
                </a:extLst>
              </p:cNvPr>
              <p:cNvSpPr>
                <a:spLocks noChangeAspect="1" noChangeArrowheads="1" noTextEdit="1"/>
              </p:cNvSpPr>
              <p:nvPr/>
            </p:nvSpPr>
            <p:spPr bwMode="auto">
              <a:xfrm>
                <a:off x="1510966" y="4069565"/>
                <a:ext cx="199072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23" name="Freeform 5">
                <a:extLst>
                  <a:ext uri="{FF2B5EF4-FFF2-40B4-BE49-F238E27FC236}">
                    <a16:creationId xmlns:a16="http://schemas.microsoft.com/office/drawing/2014/main" id="{8E779C8B-562F-4500-ACB0-B1CDCABB4494}"/>
                  </a:ext>
                </a:extLst>
              </p:cNvPr>
              <p:cNvSpPr>
                <a:spLocks/>
              </p:cNvSpPr>
              <p:nvPr/>
            </p:nvSpPr>
            <p:spPr bwMode="auto">
              <a:xfrm>
                <a:off x="2107866" y="4333090"/>
                <a:ext cx="801688" cy="1465262"/>
              </a:xfrm>
              <a:custGeom>
                <a:avLst/>
                <a:gdLst>
                  <a:gd name="T0" fmla="*/ 381 w 505"/>
                  <a:gd name="T1" fmla="*/ 402 h 923"/>
                  <a:gd name="T2" fmla="*/ 451 w 505"/>
                  <a:gd name="T3" fmla="*/ 402 h 923"/>
                  <a:gd name="T4" fmla="*/ 352 w 505"/>
                  <a:gd name="T5" fmla="*/ 230 h 923"/>
                  <a:gd name="T6" fmla="*/ 386 w 505"/>
                  <a:gd name="T7" fmla="*/ 230 h 923"/>
                  <a:gd name="T8" fmla="*/ 253 w 505"/>
                  <a:gd name="T9" fmla="*/ 0 h 923"/>
                  <a:gd name="T10" fmla="*/ 121 w 505"/>
                  <a:gd name="T11" fmla="*/ 230 h 923"/>
                  <a:gd name="T12" fmla="*/ 153 w 505"/>
                  <a:gd name="T13" fmla="*/ 230 h 923"/>
                  <a:gd name="T14" fmla="*/ 54 w 505"/>
                  <a:gd name="T15" fmla="*/ 402 h 923"/>
                  <a:gd name="T16" fmla="*/ 124 w 505"/>
                  <a:gd name="T17" fmla="*/ 402 h 923"/>
                  <a:gd name="T18" fmla="*/ 0 w 505"/>
                  <a:gd name="T19" fmla="*/ 618 h 923"/>
                  <a:gd name="T20" fmla="*/ 225 w 505"/>
                  <a:gd name="T21" fmla="*/ 618 h 923"/>
                  <a:gd name="T22" fmla="*/ 225 w 505"/>
                  <a:gd name="T23" fmla="*/ 923 h 923"/>
                  <a:gd name="T24" fmla="*/ 280 w 505"/>
                  <a:gd name="T25" fmla="*/ 923 h 923"/>
                  <a:gd name="T26" fmla="*/ 280 w 505"/>
                  <a:gd name="T27" fmla="*/ 618 h 923"/>
                  <a:gd name="T28" fmla="*/ 505 w 505"/>
                  <a:gd name="T29" fmla="*/ 618 h 923"/>
                  <a:gd name="T30" fmla="*/ 381 w 505"/>
                  <a:gd name="T31" fmla="*/ 40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23">
                    <a:moveTo>
                      <a:pt x="381" y="402"/>
                    </a:moveTo>
                    <a:lnTo>
                      <a:pt x="451" y="402"/>
                    </a:lnTo>
                    <a:lnTo>
                      <a:pt x="352" y="230"/>
                    </a:lnTo>
                    <a:lnTo>
                      <a:pt x="386" y="230"/>
                    </a:lnTo>
                    <a:lnTo>
                      <a:pt x="253" y="0"/>
                    </a:lnTo>
                    <a:lnTo>
                      <a:pt x="121" y="230"/>
                    </a:lnTo>
                    <a:lnTo>
                      <a:pt x="153" y="230"/>
                    </a:lnTo>
                    <a:lnTo>
                      <a:pt x="54" y="402"/>
                    </a:lnTo>
                    <a:lnTo>
                      <a:pt x="124" y="402"/>
                    </a:lnTo>
                    <a:lnTo>
                      <a:pt x="0" y="618"/>
                    </a:lnTo>
                    <a:lnTo>
                      <a:pt x="225" y="618"/>
                    </a:lnTo>
                    <a:lnTo>
                      <a:pt x="225" y="923"/>
                    </a:lnTo>
                    <a:lnTo>
                      <a:pt x="280" y="923"/>
                    </a:lnTo>
                    <a:lnTo>
                      <a:pt x="280" y="618"/>
                    </a:lnTo>
                    <a:lnTo>
                      <a:pt x="505" y="618"/>
                    </a:lnTo>
                    <a:lnTo>
                      <a:pt x="381" y="402"/>
                    </a:lnTo>
                    <a:close/>
                  </a:path>
                </a:pathLst>
              </a:custGeom>
              <a:solidFill>
                <a:srgbClr val="9E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24" name="Freeform 6">
                <a:extLst>
                  <a:ext uri="{FF2B5EF4-FFF2-40B4-BE49-F238E27FC236}">
                    <a16:creationId xmlns:a16="http://schemas.microsoft.com/office/drawing/2014/main" id="{CF7EAE45-D374-4254-AED8-5F09A5945D21}"/>
                  </a:ext>
                </a:extLst>
              </p:cNvPr>
              <p:cNvSpPr>
                <a:spLocks/>
              </p:cNvSpPr>
              <p:nvPr/>
            </p:nvSpPr>
            <p:spPr bwMode="auto">
              <a:xfrm>
                <a:off x="1876091" y="5749140"/>
                <a:ext cx="1265238" cy="247650"/>
              </a:xfrm>
              <a:custGeom>
                <a:avLst/>
                <a:gdLst>
                  <a:gd name="T0" fmla="*/ 0 w 546"/>
                  <a:gd name="T1" fmla="*/ 0 h 107"/>
                  <a:gd name="T2" fmla="*/ 273 w 546"/>
                  <a:gd name="T3" fmla="*/ 107 h 107"/>
                  <a:gd name="T4" fmla="*/ 546 w 546"/>
                  <a:gd name="T5" fmla="*/ 0 h 107"/>
                  <a:gd name="T6" fmla="*/ 0 w 546"/>
                  <a:gd name="T7" fmla="*/ 0 h 107"/>
                </a:gdLst>
                <a:ahLst/>
                <a:cxnLst>
                  <a:cxn ang="0">
                    <a:pos x="T0" y="T1"/>
                  </a:cxn>
                  <a:cxn ang="0">
                    <a:pos x="T2" y="T3"/>
                  </a:cxn>
                  <a:cxn ang="0">
                    <a:pos x="T4" y="T5"/>
                  </a:cxn>
                  <a:cxn ang="0">
                    <a:pos x="T6" y="T7"/>
                  </a:cxn>
                </a:cxnLst>
                <a:rect l="0" t="0" r="r" b="b"/>
                <a:pathLst>
                  <a:path w="546" h="107">
                    <a:moveTo>
                      <a:pt x="0" y="0"/>
                    </a:moveTo>
                    <a:cubicBezTo>
                      <a:pt x="71" y="67"/>
                      <a:pt x="167" y="107"/>
                      <a:pt x="273" y="107"/>
                    </a:cubicBezTo>
                    <a:cubicBezTo>
                      <a:pt x="379" y="107"/>
                      <a:pt x="475" y="67"/>
                      <a:pt x="546" y="0"/>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25" name="Oval 7">
                <a:extLst>
                  <a:ext uri="{FF2B5EF4-FFF2-40B4-BE49-F238E27FC236}">
                    <a16:creationId xmlns:a16="http://schemas.microsoft.com/office/drawing/2014/main" id="{819DD5E7-A12D-4F4D-87B1-F2119CC24CEC}"/>
                  </a:ext>
                </a:extLst>
              </p:cNvPr>
              <p:cNvSpPr>
                <a:spLocks noChangeArrowheads="1"/>
              </p:cNvSpPr>
              <p:nvPr/>
            </p:nvSpPr>
            <p:spPr bwMode="auto">
              <a:xfrm>
                <a:off x="1577641" y="4133065"/>
                <a:ext cx="1862138" cy="1863725"/>
              </a:xfrm>
              <a:prstGeom prst="ellipse">
                <a:avLst/>
              </a:prstGeom>
              <a:noFill/>
              <a:ln w="38100" cap="flat">
                <a:solidFill>
                  <a:srgbClr val="9A9A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15" name="组合 114">
              <a:extLst>
                <a:ext uri="{FF2B5EF4-FFF2-40B4-BE49-F238E27FC236}">
                  <a16:creationId xmlns:a16="http://schemas.microsoft.com/office/drawing/2014/main" id="{3FE41E8D-2EEC-4C0E-8F7E-17EBECE0C9EC}"/>
                </a:ext>
              </a:extLst>
            </p:cNvPr>
            <p:cNvGrpSpPr/>
            <p:nvPr/>
          </p:nvGrpSpPr>
          <p:grpSpPr>
            <a:xfrm>
              <a:off x="7211091" y="3978792"/>
              <a:ext cx="1332156" cy="687583"/>
              <a:chOff x="7211091" y="4015517"/>
              <a:chExt cx="1332156" cy="687583"/>
            </a:xfrm>
          </p:grpSpPr>
          <p:grpSp>
            <p:nvGrpSpPr>
              <p:cNvPr id="116" name="组合 115">
                <a:extLst>
                  <a:ext uri="{FF2B5EF4-FFF2-40B4-BE49-F238E27FC236}">
                    <a16:creationId xmlns:a16="http://schemas.microsoft.com/office/drawing/2014/main" id="{B934E97C-3FB4-474F-B826-7D37BBE8047E}"/>
                  </a:ext>
                </a:extLst>
              </p:cNvPr>
              <p:cNvGrpSpPr/>
              <p:nvPr/>
            </p:nvGrpSpPr>
            <p:grpSpPr>
              <a:xfrm>
                <a:off x="7211091" y="4412887"/>
                <a:ext cx="1332156" cy="290213"/>
                <a:chOff x="6557997" y="1815607"/>
                <a:chExt cx="3955875" cy="290213"/>
              </a:xfrm>
            </p:grpSpPr>
            <p:sp>
              <p:nvSpPr>
                <p:cNvPr id="120" name="矩形 119">
                  <a:extLst>
                    <a:ext uri="{FF2B5EF4-FFF2-40B4-BE49-F238E27FC236}">
                      <a16:creationId xmlns:a16="http://schemas.microsoft.com/office/drawing/2014/main" id="{E571BAA5-654D-48B6-B0FA-3994E264F61A}"/>
                    </a:ext>
                  </a:extLst>
                </p:cNvPr>
                <p:cNvSpPr/>
                <p:nvPr/>
              </p:nvSpPr>
              <p:spPr>
                <a:xfrm>
                  <a:off x="6557997" y="18156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AC7B19F6-B73D-4F76-BB9B-855A15B45AD3}"/>
                    </a:ext>
                  </a:extLst>
                </p:cNvPr>
                <p:cNvSpPr/>
                <p:nvPr/>
              </p:nvSpPr>
              <p:spPr>
                <a:xfrm>
                  <a:off x="6557997" y="2011707"/>
                  <a:ext cx="3643521" cy="941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116">
                <a:extLst>
                  <a:ext uri="{FF2B5EF4-FFF2-40B4-BE49-F238E27FC236}">
                    <a16:creationId xmlns:a16="http://schemas.microsoft.com/office/drawing/2014/main" id="{DFEDEEB0-C58D-45E0-965A-F03D7C795337}"/>
                  </a:ext>
                </a:extLst>
              </p:cNvPr>
              <p:cNvSpPr/>
              <p:nvPr/>
            </p:nvSpPr>
            <p:spPr>
              <a:xfrm>
                <a:off x="7218590" y="4015517"/>
                <a:ext cx="254428" cy="2544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96C4BB03-6B32-4777-B57C-486C9F779104}"/>
                  </a:ext>
                </a:extLst>
              </p:cNvPr>
              <p:cNvSpPr/>
              <p:nvPr/>
            </p:nvSpPr>
            <p:spPr>
              <a:xfrm>
                <a:off x="7921707" y="4015517"/>
                <a:ext cx="254428" cy="2544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id="{0201DCAA-E199-4345-BF34-45A840BC656E}"/>
                  </a:ext>
                </a:extLst>
              </p:cNvPr>
              <p:cNvSpPr/>
              <p:nvPr/>
            </p:nvSpPr>
            <p:spPr>
              <a:xfrm>
                <a:off x="7570148" y="4015517"/>
                <a:ext cx="254428" cy="2544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129" name="组合 128">
            <a:extLst>
              <a:ext uri="{FF2B5EF4-FFF2-40B4-BE49-F238E27FC236}">
                <a16:creationId xmlns:a16="http://schemas.microsoft.com/office/drawing/2014/main" id="{99AF3E2A-A02F-465D-B915-B16881E0598E}"/>
              </a:ext>
            </a:extLst>
          </p:cNvPr>
          <p:cNvGrpSpPr/>
          <p:nvPr/>
        </p:nvGrpSpPr>
        <p:grpSpPr>
          <a:xfrm>
            <a:off x="6094800" y="5771313"/>
            <a:ext cx="2510867" cy="290213"/>
            <a:chOff x="6557997" y="1815607"/>
            <a:chExt cx="3955875" cy="290213"/>
          </a:xfrm>
        </p:grpSpPr>
        <p:sp>
          <p:nvSpPr>
            <p:cNvPr id="133" name="矩形 132">
              <a:extLst>
                <a:ext uri="{FF2B5EF4-FFF2-40B4-BE49-F238E27FC236}">
                  <a16:creationId xmlns:a16="http://schemas.microsoft.com/office/drawing/2014/main" id="{66BF6877-7CF0-455D-97DB-9208608D1BBE}"/>
                </a:ext>
              </a:extLst>
            </p:cNvPr>
            <p:cNvSpPr/>
            <p:nvPr/>
          </p:nvSpPr>
          <p:spPr>
            <a:xfrm>
              <a:off x="6557997" y="18156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00B1AF9D-0B47-4C8F-85D2-C662FFAB6DBD}"/>
                </a:ext>
              </a:extLst>
            </p:cNvPr>
            <p:cNvSpPr/>
            <p:nvPr/>
          </p:nvSpPr>
          <p:spPr>
            <a:xfrm>
              <a:off x="6557997" y="2011707"/>
              <a:ext cx="3643521" cy="941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a:extLst>
              <a:ext uri="{FF2B5EF4-FFF2-40B4-BE49-F238E27FC236}">
                <a16:creationId xmlns:a16="http://schemas.microsoft.com/office/drawing/2014/main" id="{3E9EFC30-B67B-475E-AE73-D1AAD8A02C9A}"/>
              </a:ext>
            </a:extLst>
          </p:cNvPr>
          <p:cNvGrpSpPr/>
          <p:nvPr/>
        </p:nvGrpSpPr>
        <p:grpSpPr>
          <a:xfrm>
            <a:off x="8899317" y="5435241"/>
            <a:ext cx="2390569" cy="837799"/>
            <a:chOff x="6152678" y="3903684"/>
            <a:chExt cx="2390569" cy="837799"/>
          </a:xfrm>
        </p:grpSpPr>
        <p:grpSp>
          <p:nvGrpSpPr>
            <p:cNvPr id="140" name="组合 139">
              <a:extLst>
                <a:ext uri="{FF2B5EF4-FFF2-40B4-BE49-F238E27FC236}">
                  <a16:creationId xmlns:a16="http://schemas.microsoft.com/office/drawing/2014/main" id="{A59E3046-0A5E-438A-9820-2C144FFB3EF6}"/>
                </a:ext>
              </a:extLst>
            </p:cNvPr>
            <p:cNvGrpSpPr/>
            <p:nvPr/>
          </p:nvGrpSpPr>
          <p:grpSpPr>
            <a:xfrm>
              <a:off x="6152678" y="3903684"/>
              <a:ext cx="835800" cy="837799"/>
              <a:chOff x="1510966" y="4069565"/>
              <a:chExt cx="1990725" cy="1995487"/>
            </a:xfrm>
          </p:grpSpPr>
          <p:sp>
            <p:nvSpPr>
              <p:cNvPr id="148" name="AutoShape 3">
                <a:extLst>
                  <a:ext uri="{FF2B5EF4-FFF2-40B4-BE49-F238E27FC236}">
                    <a16:creationId xmlns:a16="http://schemas.microsoft.com/office/drawing/2014/main" id="{3A46C46B-A0AF-4ADF-AFC9-273A0752109C}"/>
                  </a:ext>
                </a:extLst>
              </p:cNvPr>
              <p:cNvSpPr>
                <a:spLocks noChangeAspect="1" noChangeArrowheads="1" noTextEdit="1"/>
              </p:cNvSpPr>
              <p:nvPr/>
            </p:nvSpPr>
            <p:spPr bwMode="auto">
              <a:xfrm>
                <a:off x="1510966" y="4069565"/>
                <a:ext cx="199072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49" name="Freeform 5">
                <a:extLst>
                  <a:ext uri="{FF2B5EF4-FFF2-40B4-BE49-F238E27FC236}">
                    <a16:creationId xmlns:a16="http://schemas.microsoft.com/office/drawing/2014/main" id="{25732891-502A-4065-856C-7A93D0F6C55E}"/>
                  </a:ext>
                </a:extLst>
              </p:cNvPr>
              <p:cNvSpPr>
                <a:spLocks/>
              </p:cNvSpPr>
              <p:nvPr/>
            </p:nvSpPr>
            <p:spPr bwMode="auto">
              <a:xfrm>
                <a:off x="2107866" y="4333090"/>
                <a:ext cx="801688" cy="1465262"/>
              </a:xfrm>
              <a:custGeom>
                <a:avLst/>
                <a:gdLst>
                  <a:gd name="T0" fmla="*/ 381 w 505"/>
                  <a:gd name="T1" fmla="*/ 402 h 923"/>
                  <a:gd name="T2" fmla="*/ 451 w 505"/>
                  <a:gd name="T3" fmla="*/ 402 h 923"/>
                  <a:gd name="T4" fmla="*/ 352 w 505"/>
                  <a:gd name="T5" fmla="*/ 230 h 923"/>
                  <a:gd name="T6" fmla="*/ 386 w 505"/>
                  <a:gd name="T7" fmla="*/ 230 h 923"/>
                  <a:gd name="T8" fmla="*/ 253 w 505"/>
                  <a:gd name="T9" fmla="*/ 0 h 923"/>
                  <a:gd name="T10" fmla="*/ 121 w 505"/>
                  <a:gd name="T11" fmla="*/ 230 h 923"/>
                  <a:gd name="T12" fmla="*/ 153 w 505"/>
                  <a:gd name="T13" fmla="*/ 230 h 923"/>
                  <a:gd name="T14" fmla="*/ 54 w 505"/>
                  <a:gd name="T15" fmla="*/ 402 h 923"/>
                  <a:gd name="T16" fmla="*/ 124 w 505"/>
                  <a:gd name="T17" fmla="*/ 402 h 923"/>
                  <a:gd name="T18" fmla="*/ 0 w 505"/>
                  <a:gd name="T19" fmla="*/ 618 h 923"/>
                  <a:gd name="T20" fmla="*/ 225 w 505"/>
                  <a:gd name="T21" fmla="*/ 618 h 923"/>
                  <a:gd name="T22" fmla="*/ 225 w 505"/>
                  <a:gd name="T23" fmla="*/ 923 h 923"/>
                  <a:gd name="T24" fmla="*/ 280 w 505"/>
                  <a:gd name="T25" fmla="*/ 923 h 923"/>
                  <a:gd name="T26" fmla="*/ 280 w 505"/>
                  <a:gd name="T27" fmla="*/ 618 h 923"/>
                  <a:gd name="T28" fmla="*/ 505 w 505"/>
                  <a:gd name="T29" fmla="*/ 618 h 923"/>
                  <a:gd name="T30" fmla="*/ 381 w 505"/>
                  <a:gd name="T31" fmla="*/ 40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23">
                    <a:moveTo>
                      <a:pt x="381" y="402"/>
                    </a:moveTo>
                    <a:lnTo>
                      <a:pt x="451" y="402"/>
                    </a:lnTo>
                    <a:lnTo>
                      <a:pt x="352" y="230"/>
                    </a:lnTo>
                    <a:lnTo>
                      <a:pt x="386" y="230"/>
                    </a:lnTo>
                    <a:lnTo>
                      <a:pt x="253" y="0"/>
                    </a:lnTo>
                    <a:lnTo>
                      <a:pt x="121" y="230"/>
                    </a:lnTo>
                    <a:lnTo>
                      <a:pt x="153" y="230"/>
                    </a:lnTo>
                    <a:lnTo>
                      <a:pt x="54" y="402"/>
                    </a:lnTo>
                    <a:lnTo>
                      <a:pt x="124" y="402"/>
                    </a:lnTo>
                    <a:lnTo>
                      <a:pt x="0" y="618"/>
                    </a:lnTo>
                    <a:lnTo>
                      <a:pt x="225" y="618"/>
                    </a:lnTo>
                    <a:lnTo>
                      <a:pt x="225" y="923"/>
                    </a:lnTo>
                    <a:lnTo>
                      <a:pt x="280" y="923"/>
                    </a:lnTo>
                    <a:lnTo>
                      <a:pt x="280" y="618"/>
                    </a:lnTo>
                    <a:lnTo>
                      <a:pt x="505" y="618"/>
                    </a:lnTo>
                    <a:lnTo>
                      <a:pt x="381" y="402"/>
                    </a:lnTo>
                    <a:close/>
                  </a:path>
                </a:pathLst>
              </a:custGeom>
              <a:solidFill>
                <a:srgbClr val="9E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50" name="Freeform 6">
                <a:extLst>
                  <a:ext uri="{FF2B5EF4-FFF2-40B4-BE49-F238E27FC236}">
                    <a16:creationId xmlns:a16="http://schemas.microsoft.com/office/drawing/2014/main" id="{4FB3C631-57DF-4A57-B44D-83B308474059}"/>
                  </a:ext>
                </a:extLst>
              </p:cNvPr>
              <p:cNvSpPr>
                <a:spLocks/>
              </p:cNvSpPr>
              <p:nvPr/>
            </p:nvSpPr>
            <p:spPr bwMode="auto">
              <a:xfrm>
                <a:off x="1876091" y="5749140"/>
                <a:ext cx="1265238" cy="247650"/>
              </a:xfrm>
              <a:custGeom>
                <a:avLst/>
                <a:gdLst>
                  <a:gd name="T0" fmla="*/ 0 w 546"/>
                  <a:gd name="T1" fmla="*/ 0 h 107"/>
                  <a:gd name="T2" fmla="*/ 273 w 546"/>
                  <a:gd name="T3" fmla="*/ 107 h 107"/>
                  <a:gd name="T4" fmla="*/ 546 w 546"/>
                  <a:gd name="T5" fmla="*/ 0 h 107"/>
                  <a:gd name="T6" fmla="*/ 0 w 546"/>
                  <a:gd name="T7" fmla="*/ 0 h 107"/>
                </a:gdLst>
                <a:ahLst/>
                <a:cxnLst>
                  <a:cxn ang="0">
                    <a:pos x="T0" y="T1"/>
                  </a:cxn>
                  <a:cxn ang="0">
                    <a:pos x="T2" y="T3"/>
                  </a:cxn>
                  <a:cxn ang="0">
                    <a:pos x="T4" y="T5"/>
                  </a:cxn>
                  <a:cxn ang="0">
                    <a:pos x="T6" y="T7"/>
                  </a:cxn>
                </a:cxnLst>
                <a:rect l="0" t="0" r="r" b="b"/>
                <a:pathLst>
                  <a:path w="546" h="107">
                    <a:moveTo>
                      <a:pt x="0" y="0"/>
                    </a:moveTo>
                    <a:cubicBezTo>
                      <a:pt x="71" y="67"/>
                      <a:pt x="167" y="107"/>
                      <a:pt x="273" y="107"/>
                    </a:cubicBezTo>
                    <a:cubicBezTo>
                      <a:pt x="379" y="107"/>
                      <a:pt x="475" y="67"/>
                      <a:pt x="546" y="0"/>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51" name="Oval 7">
                <a:extLst>
                  <a:ext uri="{FF2B5EF4-FFF2-40B4-BE49-F238E27FC236}">
                    <a16:creationId xmlns:a16="http://schemas.microsoft.com/office/drawing/2014/main" id="{ED604BA2-FC00-4470-8BB8-7C671218DD05}"/>
                  </a:ext>
                </a:extLst>
              </p:cNvPr>
              <p:cNvSpPr>
                <a:spLocks noChangeArrowheads="1"/>
              </p:cNvSpPr>
              <p:nvPr/>
            </p:nvSpPr>
            <p:spPr bwMode="auto">
              <a:xfrm>
                <a:off x="1577641" y="4133065"/>
                <a:ext cx="1862138" cy="1863725"/>
              </a:xfrm>
              <a:prstGeom prst="ellipse">
                <a:avLst/>
              </a:prstGeom>
              <a:noFill/>
              <a:ln w="38100" cap="flat">
                <a:solidFill>
                  <a:srgbClr val="9A9A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41" name="组合 140">
              <a:extLst>
                <a:ext uri="{FF2B5EF4-FFF2-40B4-BE49-F238E27FC236}">
                  <a16:creationId xmlns:a16="http://schemas.microsoft.com/office/drawing/2014/main" id="{BE0A6B4B-F545-4665-A9F8-D278175D220C}"/>
                </a:ext>
              </a:extLst>
            </p:cNvPr>
            <p:cNvGrpSpPr/>
            <p:nvPr/>
          </p:nvGrpSpPr>
          <p:grpSpPr>
            <a:xfrm>
              <a:off x="7211091" y="3978792"/>
              <a:ext cx="1332156" cy="687583"/>
              <a:chOff x="7211091" y="4015517"/>
              <a:chExt cx="1332156" cy="687583"/>
            </a:xfrm>
          </p:grpSpPr>
          <p:grpSp>
            <p:nvGrpSpPr>
              <p:cNvPr id="142" name="组合 141">
                <a:extLst>
                  <a:ext uri="{FF2B5EF4-FFF2-40B4-BE49-F238E27FC236}">
                    <a16:creationId xmlns:a16="http://schemas.microsoft.com/office/drawing/2014/main" id="{69CF2473-90F0-4CC9-8E5D-201C3E944C4C}"/>
                  </a:ext>
                </a:extLst>
              </p:cNvPr>
              <p:cNvGrpSpPr/>
              <p:nvPr/>
            </p:nvGrpSpPr>
            <p:grpSpPr>
              <a:xfrm>
                <a:off x="7211091" y="4412887"/>
                <a:ext cx="1332156" cy="290213"/>
                <a:chOff x="6557997" y="1815607"/>
                <a:chExt cx="3955875" cy="290213"/>
              </a:xfrm>
            </p:grpSpPr>
            <p:sp>
              <p:nvSpPr>
                <p:cNvPr id="146" name="矩形 145">
                  <a:extLst>
                    <a:ext uri="{FF2B5EF4-FFF2-40B4-BE49-F238E27FC236}">
                      <a16:creationId xmlns:a16="http://schemas.microsoft.com/office/drawing/2014/main" id="{63E72B22-E5A2-41F5-A104-A5F6B99A8D9B}"/>
                    </a:ext>
                  </a:extLst>
                </p:cNvPr>
                <p:cNvSpPr/>
                <p:nvPr/>
              </p:nvSpPr>
              <p:spPr>
                <a:xfrm>
                  <a:off x="6557997" y="18156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708A7C67-2216-480B-A270-C62B84D4A789}"/>
                    </a:ext>
                  </a:extLst>
                </p:cNvPr>
                <p:cNvSpPr/>
                <p:nvPr/>
              </p:nvSpPr>
              <p:spPr>
                <a:xfrm>
                  <a:off x="6557997" y="2011707"/>
                  <a:ext cx="3643521" cy="941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3" name="矩形 142">
                <a:extLst>
                  <a:ext uri="{FF2B5EF4-FFF2-40B4-BE49-F238E27FC236}">
                    <a16:creationId xmlns:a16="http://schemas.microsoft.com/office/drawing/2014/main" id="{97475695-2E74-4E3A-BD61-A98B03C6A67C}"/>
                  </a:ext>
                </a:extLst>
              </p:cNvPr>
              <p:cNvSpPr/>
              <p:nvPr/>
            </p:nvSpPr>
            <p:spPr>
              <a:xfrm>
                <a:off x="7218590" y="4015517"/>
                <a:ext cx="254428" cy="2544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a:extLst>
                  <a:ext uri="{FF2B5EF4-FFF2-40B4-BE49-F238E27FC236}">
                    <a16:creationId xmlns:a16="http://schemas.microsoft.com/office/drawing/2014/main" id="{B24C47ED-085D-4AE9-BBFF-F7CE7FDE0187}"/>
                  </a:ext>
                </a:extLst>
              </p:cNvPr>
              <p:cNvSpPr/>
              <p:nvPr/>
            </p:nvSpPr>
            <p:spPr>
              <a:xfrm>
                <a:off x="7921707" y="4015517"/>
                <a:ext cx="254428" cy="2544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a:extLst>
                  <a:ext uri="{FF2B5EF4-FFF2-40B4-BE49-F238E27FC236}">
                    <a16:creationId xmlns:a16="http://schemas.microsoft.com/office/drawing/2014/main" id="{857CBCE2-1F06-4758-B0A9-D8A45EBAF2EB}"/>
                  </a:ext>
                </a:extLst>
              </p:cNvPr>
              <p:cNvSpPr/>
              <p:nvPr/>
            </p:nvSpPr>
            <p:spPr>
              <a:xfrm>
                <a:off x="7570148" y="4015517"/>
                <a:ext cx="254428" cy="2544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152" name="组合 151">
            <a:extLst>
              <a:ext uri="{FF2B5EF4-FFF2-40B4-BE49-F238E27FC236}">
                <a16:creationId xmlns:a16="http://schemas.microsoft.com/office/drawing/2014/main" id="{33599206-547E-4D3A-8374-5CEB10FB8E97}"/>
              </a:ext>
            </a:extLst>
          </p:cNvPr>
          <p:cNvGrpSpPr/>
          <p:nvPr/>
        </p:nvGrpSpPr>
        <p:grpSpPr>
          <a:xfrm>
            <a:off x="6227373" y="2283026"/>
            <a:ext cx="5062513" cy="682566"/>
            <a:chOff x="6557997" y="1815607"/>
            <a:chExt cx="3955875" cy="682566"/>
          </a:xfrm>
        </p:grpSpPr>
        <p:sp>
          <p:nvSpPr>
            <p:cNvPr id="153" name="矩形 152">
              <a:extLst>
                <a:ext uri="{FF2B5EF4-FFF2-40B4-BE49-F238E27FC236}">
                  <a16:creationId xmlns:a16="http://schemas.microsoft.com/office/drawing/2014/main" id="{2DBC7E43-9FD7-4EAE-B727-D03BF6B131F7}"/>
                </a:ext>
              </a:extLst>
            </p:cNvPr>
            <p:cNvSpPr/>
            <p:nvPr/>
          </p:nvSpPr>
          <p:spPr>
            <a:xfrm>
              <a:off x="6557997" y="18156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D2B33169-BA5A-4E80-AC78-C57F0EABB874}"/>
                </a:ext>
              </a:extLst>
            </p:cNvPr>
            <p:cNvSpPr/>
            <p:nvPr/>
          </p:nvSpPr>
          <p:spPr>
            <a:xfrm>
              <a:off x="6557997" y="20117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a:extLst>
                <a:ext uri="{FF2B5EF4-FFF2-40B4-BE49-F238E27FC236}">
                  <a16:creationId xmlns:a16="http://schemas.microsoft.com/office/drawing/2014/main" id="{9A4060B0-5FCF-418E-BDB0-44EDBF0ADCA9}"/>
                </a:ext>
              </a:extLst>
            </p:cNvPr>
            <p:cNvSpPr/>
            <p:nvPr/>
          </p:nvSpPr>
          <p:spPr>
            <a:xfrm>
              <a:off x="6557997" y="22078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a:extLst>
                <a:ext uri="{FF2B5EF4-FFF2-40B4-BE49-F238E27FC236}">
                  <a16:creationId xmlns:a16="http://schemas.microsoft.com/office/drawing/2014/main" id="{F87E5C3D-854A-4D2A-A5CB-28CA6C1C764B}"/>
                </a:ext>
              </a:extLst>
            </p:cNvPr>
            <p:cNvSpPr/>
            <p:nvPr/>
          </p:nvSpPr>
          <p:spPr>
            <a:xfrm>
              <a:off x="6557997" y="2403907"/>
              <a:ext cx="3431085" cy="942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7" name="椭圆 156">
            <a:extLst>
              <a:ext uri="{FF2B5EF4-FFF2-40B4-BE49-F238E27FC236}">
                <a16:creationId xmlns:a16="http://schemas.microsoft.com/office/drawing/2014/main" id="{8B70F776-69FE-4CCB-8E8C-62B13C917DCA}"/>
              </a:ext>
            </a:extLst>
          </p:cNvPr>
          <p:cNvSpPr/>
          <p:nvPr/>
        </p:nvSpPr>
        <p:spPr>
          <a:xfrm>
            <a:off x="6028125" y="1423279"/>
            <a:ext cx="121920" cy="121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A9288930-A3FC-4A5B-B10D-3E65A67F1F12}"/>
              </a:ext>
            </a:extLst>
          </p:cNvPr>
          <p:cNvSpPr/>
          <p:nvPr/>
        </p:nvSpPr>
        <p:spPr>
          <a:xfrm>
            <a:off x="6033840" y="2269370"/>
            <a:ext cx="121920" cy="121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9" name="组合 158">
            <a:extLst>
              <a:ext uri="{FF2B5EF4-FFF2-40B4-BE49-F238E27FC236}">
                <a16:creationId xmlns:a16="http://schemas.microsoft.com/office/drawing/2014/main" id="{A9EA5166-5A46-4260-A611-A7A0029F0E9A}"/>
              </a:ext>
            </a:extLst>
          </p:cNvPr>
          <p:cNvGrpSpPr/>
          <p:nvPr/>
        </p:nvGrpSpPr>
        <p:grpSpPr>
          <a:xfrm>
            <a:off x="6227373" y="3148590"/>
            <a:ext cx="5062513" cy="682566"/>
            <a:chOff x="6557997" y="1815607"/>
            <a:chExt cx="3955875" cy="682566"/>
          </a:xfrm>
        </p:grpSpPr>
        <p:sp>
          <p:nvSpPr>
            <p:cNvPr id="160" name="矩形 159">
              <a:extLst>
                <a:ext uri="{FF2B5EF4-FFF2-40B4-BE49-F238E27FC236}">
                  <a16:creationId xmlns:a16="http://schemas.microsoft.com/office/drawing/2014/main" id="{F230FF38-F301-49A7-9CA4-41FE1E5C8C2E}"/>
                </a:ext>
              </a:extLst>
            </p:cNvPr>
            <p:cNvSpPr/>
            <p:nvPr/>
          </p:nvSpPr>
          <p:spPr>
            <a:xfrm>
              <a:off x="6557997" y="18156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a:extLst>
                <a:ext uri="{FF2B5EF4-FFF2-40B4-BE49-F238E27FC236}">
                  <a16:creationId xmlns:a16="http://schemas.microsoft.com/office/drawing/2014/main" id="{83B0AA29-7813-4B42-BFAA-53835F02F41F}"/>
                </a:ext>
              </a:extLst>
            </p:cNvPr>
            <p:cNvSpPr/>
            <p:nvPr/>
          </p:nvSpPr>
          <p:spPr>
            <a:xfrm>
              <a:off x="6557997" y="20117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3D7D6EB3-2C30-4304-9735-E60EA8572613}"/>
                </a:ext>
              </a:extLst>
            </p:cNvPr>
            <p:cNvSpPr/>
            <p:nvPr/>
          </p:nvSpPr>
          <p:spPr>
            <a:xfrm>
              <a:off x="6557997" y="2207807"/>
              <a:ext cx="3955875" cy="94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a:extLst>
                <a:ext uri="{FF2B5EF4-FFF2-40B4-BE49-F238E27FC236}">
                  <a16:creationId xmlns:a16="http://schemas.microsoft.com/office/drawing/2014/main" id="{B884672B-72F1-4AE5-80C5-7DF472C53853}"/>
                </a:ext>
              </a:extLst>
            </p:cNvPr>
            <p:cNvSpPr/>
            <p:nvPr/>
          </p:nvSpPr>
          <p:spPr>
            <a:xfrm>
              <a:off x="6557997" y="2403907"/>
              <a:ext cx="3431085" cy="942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4" name="椭圆 163">
            <a:extLst>
              <a:ext uri="{FF2B5EF4-FFF2-40B4-BE49-F238E27FC236}">
                <a16:creationId xmlns:a16="http://schemas.microsoft.com/office/drawing/2014/main" id="{BCFA5B35-A32F-41B6-886B-041CDED9A153}"/>
              </a:ext>
            </a:extLst>
          </p:cNvPr>
          <p:cNvSpPr/>
          <p:nvPr/>
        </p:nvSpPr>
        <p:spPr>
          <a:xfrm>
            <a:off x="6033840" y="3134934"/>
            <a:ext cx="121920" cy="121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7AE65FDA-C8BB-4B2D-BFC2-61B4483D0B4B}"/>
              </a:ext>
            </a:extLst>
          </p:cNvPr>
          <p:cNvCxnSpPr>
            <a:cxnSpLocks/>
          </p:cNvCxnSpPr>
          <p:nvPr/>
        </p:nvCxnSpPr>
        <p:spPr>
          <a:xfrm>
            <a:off x="5915025" y="4162425"/>
            <a:ext cx="538178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直接连接符 17">
            <a:extLst>
              <a:ext uri="{FF2B5EF4-FFF2-40B4-BE49-F238E27FC236}">
                <a16:creationId xmlns:a16="http://schemas.microsoft.com/office/drawing/2014/main" id="{0FB46B1F-8C53-4C60-B822-1A63831AC7E2}"/>
              </a:ext>
            </a:extLst>
          </p:cNvPr>
          <p:cNvCxnSpPr/>
          <p:nvPr/>
        </p:nvCxnSpPr>
        <p:spPr>
          <a:xfrm>
            <a:off x="8763000" y="4162425"/>
            <a:ext cx="0" cy="2209800"/>
          </a:xfrm>
          <a:prstGeom prst="line">
            <a:avLst/>
          </a:prstGeom>
        </p:spPr>
        <p:style>
          <a:lnRef idx="1">
            <a:schemeClr val="accent3"/>
          </a:lnRef>
          <a:fillRef idx="0">
            <a:schemeClr val="accent3"/>
          </a:fillRef>
          <a:effectRef idx="0">
            <a:schemeClr val="accent3"/>
          </a:effectRef>
          <a:fontRef idx="minor">
            <a:schemeClr val="tx1"/>
          </a:fontRef>
        </p:style>
      </p:cxnSp>
      <p:sp>
        <p:nvSpPr>
          <p:cNvPr id="19" name="不完整圆 18">
            <a:extLst>
              <a:ext uri="{FF2B5EF4-FFF2-40B4-BE49-F238E27FC236}">
                <a16:creationId xmlns:a16="http://schemas.microsoft.com/office/drawing/2014/main" id="{13783821-32A6-4FF1-9102-CBCCCD5B90A7}"/>
              </a:ext>
            </a:extLst>
          </p:cNvPr>
          <p:cNvSpPr/>
          <p:nvPr/>
        </p:nvSpPr>
        <p:spPr>
          <a:xfrm>
            <a:off x="6158553" y="4484387"/>
            <a:ext cx="1079948" cy="1079948"/>
          </a:xfrm>
          <a:prstGeom prst="pie">
            <a:avLst>
              <a:gd name="adj1" fmla="val 21480868"/>
              <a:gd name="adj2" fmla="val 162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5" name="不完整圆 164">
            <a:extLst>
              <a:ext uri="{FF2B5EF4-FFF2-40B4-BE49-F238E27FC236}">
                <a16:creationId xmlns:a16="http://schemas.microsoft.com/office/drawing/2014/main" id="{79ACD34B-E5EE-491A-B010-47AA84A0D10F}"/>
              </a:ext>
            </a:extLst>
          </p:cNvPr>
          <p:cNvSpPr/>
          <p:nvPr/>
        </p:nvSpPr>
        <p:spPr>
          <a:xfrm>
            <a:off x="6221205" y="4416820"/>
            <a:ext cx="1079948" cy="1079948"/>
          </a:xfrm>
          <a:prstGeom prst="pie">
            <a:avLst>
              <a:gd name="adj1" fmla="val 16121017"/>
              <a:gd name="adj2" fmla="val 2157829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6" name="矩形 165">
            <a:extLst>
              <a:ext uri="{FF2B5EF4-FFF2-40B4-BE49-F238E27FC236}">
                <a16:creationId xmlns:a16="http://schemas.microsoft.com/office/drawing/2014/main" id="{19C5BC46-EDFB-4D2D-BE65-12625937EEF2}"/>
              </a:ext>
            </a:extLst>
          </p:cNvPr>
          <p:cNvSpPr/>
          <p:nvPr/>
        </p:nvSpPr>
        <p:spPr>
          <a:xfrm>
            <a:off x="7602701" y="5017345"/>
            <a:ext cx="1023983" cy="94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35C0CB2C-767E-4331-B436-B319AC7779E0}"/>
              </a:ext>
            </a:extLst>
          </p:cNvPr>
          <p:cNvSpPr/>
          <p:nvPr/>
        </p:nvSpPr>
        <p:spPr>
          <a:xfrm>
            <a:off x="7602701" y="5205899"/>
            <a:ext cx="1023983" cy="94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3D04DCB9-69B0-4527-83A9-78E57C02CB99}"/>
              </a:ext>
            </a:extLst>
          </p:cNvPr>
          <p:cNvSpPr/>
          <p:nvPr/>
        </p:nvSpPr>
        <p:spPr>
          <a:xfrm>
            <a:off x="7602702" y="5397320"/>
            <a:ext cx="793685" cy="94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9" name="组合 168">
            <a:extLst>
              <a:ext uri="{FF2B5EF4-FFF2-40B4-BE49-F238E27FC236}">
                <a16:creationId xmlns:a16="http://schemas.microsoft.com/office/drawing/2014/main" id="{AE1B5180-1D01-40C7-A440-05618435633A}"/>
              </a:ext>
            </a:extLst>
          </p:cNvPr>
          <p:cNvGrpSpPr/>
          <p:nvPr/>
        </p:nvGrpSpPr>
        <p:grpSpPr>
          <a:xfrm>
            <a:off x="820493" y="1047426"/>
            <a:ext cx="4727915" cy="5250031"/>
            <a:chOff x="3727938" y="1723292"/>
            <a:chExt cx="4826977" cy="2968993"/>
          </a:xfrm>
        </p:grpSpPr>
        <p:grpSp>
          <p:nvGrpSpPr>
            <p:cNvPr id="170" name="组合 169">
              <a:extLst>
                <a:ext uri="{FF2B5EF4-FFF2-40B4-BE49-F238E27FC236}">
                  <a16:creationId xmlns:a16="http://schemas.microsoft.com/office/drawing/2014/main" id="{F39AF192-5FB4-43F1-A382-F372ECF2D919}"/>
                </a:ext>
              </a:extLst>
            </p:cNvPr>
            <p:cNvGrpSpPr/>
            <p:nvPr/>
          </p:nvGrpSpPr>
          <p:grpSpPr>
            <a:xfrm>
              <a:off x="3944972" y="1837592"/>
              <a:ext cx="4302056" cy="2854693"/>
              <a:chOff x="3490612" y="433830"/>
              <a:chExt cx="4302056" cy="4320001"/>
            </a:xfrm>
          </p:grpSpPr>
          <p:sp>
            <p:nvSpPr>
              <p:cNvPr id="173" name="矩形 172">
                <a:extLst>
                  <a:ext uri="{FF2B5EF4-FFF2-40B4-BE49-F238E27FC236}">
                    <a16:creationId xmlns:a16="http://schemas.microsoft.com/office/drawing/2014/main" id="{6450CA61-8B16-4683-AA29-AA18F3F0CA4A}"/>
                  </a:ext>
                </a:extLst>
              </p:cNvPr>
              <p:cNvSpPr/>
              <p:nvPr/>
            </p:nvSpPr>
            <p:spPr>
              <a:xfrm rot="16200000">
                <a:off x="3671775" y="4064614"/>
                <a:ext cx="1080000" cy="298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7820A239-A427-420E-B569-2F1F307D4958}"/>
                  </a:ext>
                </a:extLst>
              </p:cNvPr>
              <p:cNvSpPr/>
              <p:nvPr/>
            </p:nvSpPr>
            <p:spPr>
              <a:xfrm rot="16200000">
                <a:off x="3369829" y="4334614"/>
                <a:ext cx="540000" cy="298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a:extLst>
                  <a:ext uri="{FF2B5EF4-FFF2-40B4-BE49-F238E27FC236}">
                    <a16:creationId xmlns:a16="http://schemas.microsoft.com/office/drawing/2014/main" id="{51349DAF-BDC6-4B94-80C4-6DC3FE2F1D1B}"/>
                  </a:ext>
                </a:extLst>
              </p:cNvPr>
              <p:cNvSpPr/>
              <p:nvPr/>
            </p:nvSpPr>
            <p:spPr>
              <a:xfrm rot="16200000">
                <a:off x="3973720" y="3794614"/>
                <a:ext cx="1620000" cy="298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a:extLst>
                  <a:ext uri="{FF2B5EF4-FFF2-40B4-BE49-F238E27FC236}">
                    <a16:creationId xmlns:a16="http://schemas.microsoft.com/office/drawing/2014/main" id="{30815928-25DD-46CC-9B66-757E0D7B2B00}"/>
                  </a:ext>
                </a:extLst>
              </p:cNvPr>
              <p:cNvSpPr/>
              <p:nvPr/>
            </p:nvSpPr>
            <p:spPr>
              <a:xfrm rot="16200000">
                <a:off x="4275666" y="3524614"/>
                <a:ext cx="2160000" cy="298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a:extLst>
                  <a:ext uri="{FF2B5EF4-FFF2-40B4-BE49-F238E27FC236}">
                    <a16:creationId xmlns:a16="http://schemas.microsoft.com/office/drawing/2014/main" id="{346544BF-4C0C-4BB0-87E5-5912C772D989}"/>
                  </a:ext>
                </a:extLst>
              </p:cNvPr>
              <p:cNvSpPr/>
              <p:nvPr/>
            </p:nvSpPr>
            <p:spPr>
              <a:xfrm rot="16200000">
                <a:off x="4879558" y="2984614"/>
                <a:ext cx="3240000" cy="298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a:extLst>
                  <a:ext uri="{FF2B5EF4-FFF2-40B4-BE49-F238E27FC236}">
                    <a16:creationId xmlns:a16="http://schemas.microsoft.com/office/drawing/2014/main" id="{618DC150-042F-4527-9144-E86415982838}"/>
                  </a:ext>
                </a:extLst>
              </p:cNvPr>
              <p:cNvSpPr/>
              <p:nvPr/>
            </p:nvSpPr>
            <p:spPr>
              <a:xfrm rot="16200000">
                <a:off x="4577612" y="3254614"/>
                <a:ext cx="2700000" cy="298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64F9F0A7-0309-4EC3-A35E-ED7EE70EC303}"/>
                  </a:ext>
                </a:extLst>
              </p:cNvPr>
              <p:cNvSpPr/>
              <p:nvPr/>
            </p:nvSpPr>
            <p:spPr>
              <a:xfrm rot="16200000">
                <a:off x="5181504" y="2714614"/>
                <a:ext cx="3780000" cy="298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a:extLst>
                  <a:ext uri="{FF2B5EF4-FFF2-40B4-BE49-F238E27FC236}">
                    <a16:creationId xmlns:a16="http://schemas.microsoft.com/office/drawing/2014/main" id="{1955A8A1-E10D-43B5-9E24-2B581311C545}"/>
                  </a:ext>
                </a:extLst>
              </p:cNvPr>
              <p:cNvSpPr/>
              <p:nvPr/>
            </p:nvSpPr>
            <p:spPr>
              <a:xfrm rot="16200000">
                <a:off x="5483451" y="2444613"/>
                <a:ext cx="4320000" cy="298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1" name="直接连接符 170">
              <a:extLst>
                <a:ext uri="{FF2B5EF4-FFF2-40B4-BE49-F238E27FC236}">
                  <a16:creationId xmlns:a16="http://schemas.microsoft.com/office/drawing/2014/main" id="{0E40A563-6226-4104-BB48-94DA3E97BB2D}"/>
                </a:ext>
              </a:extLst>
            </p:cNvPr>
            <p:cNvCxnSpPr/>
            <p:nvPr/>
          </p:nvCxnSpPr>
          <p:spPr>
            <a:xfrm>
              <a:off x="3727938" y="1723292"/>
              <a:ext cx="0" cy="2968992"/>
            </a:xfrm>
            <a:prstGeom prst="line">
              <a:avLst/>
            </a:prstGeom>
          </p:spPr>
          <p:style>
            <a:lnRef idx="1">
              <a:schemeClr val="accent3"/>
            </a:lnRef>
            <a:fillRef idx="0">
              <a:schemeClr val="accent3"/>
            </a:fillRef>
            <a:effectRef idx="0">
              <a:schemeClr val="accent3"/>
            </a:effectRef>
            <a:fontRef idx="minor">
              <a:schemeClr val="tx1"/>
            </a:fontRef>
          </p:style>
        </p:cxnSp>
        <p:cxnSp>
          <p:nvCxnSpPr>
            <p:cNvPr id="172" name="直接连接符 171">
              <a:extLst>
                <a:ext uri="{FF2B5EF4-FFF2-40B4-BE49-F238E27FC236}">
                  <a16:creationId xmlns:a16="http://schemas.microsoft.com/office/drawing/2014/main" id="{6AF933C5-BC9D-4E1B-8D58-6D6593AF0174}"/>
                </a:ext>
              </a:extLst>
            </p:cNvPr>
            <p:cNvCxnSpPr>
              <a:cxnSpLocks/>
            </p:cNvCxnSpPr>
            <p:nvPr/>
          </p:nvCxnSpPr>
          <p:spPr>
            <a:xfrm>
              <a:off x="3727938" y="4692284"/>
              <a:ext cx="4826977"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181" name="矩形 180">
            <a:extLst>
              <a:ext uri="{FF2B5EF4-FFF2-40B4-BE49-F238E27FC236}">
                <a16:creationId xmlns:a16="http://schemas.microsoft.com/office/drawing/2014/main" id="{05E03C37-CF8E-45B2-B149-E8BAC509A217}"/>
              </a:ext>
            </a:extLst>
          </p:cNvPr>
          <p:cNvSpPr/>
          <p:nvPr/>
        </p:nvSpPr>
        <p:spPr>
          <a:xfrm>
            <a:off x="1029101" y="1174700"/>
            <a:ext cx="1023983" cy="94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a:extLst>
              <a:ext uri="{FF2B5EF4-FFF2-40B4-BE49-F238E27FC236}">
                <a16:creationId xmlns:a16="http://schemas.microsoft.com/office/drawing/2014/main" id="{0C11D8C3-AE94-4A4D-8CBB-1C5EF6CAF0E5}"/>
              </a:ext>
            </a:extLst>
          </p:cNvPr>
          <p:cNvSpPr/>
          <p:nvPr/>
        </p:nvSpPr>
        <p:spPr>
          <a:xfrm>
            <a:off x="1029101" y="1363254"/>
            <a:ext cx="1023983" cy="94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a:extLst>
              <a:ext uri="{FF2B5EF4-FFF2-40B4-BE49-F238E27FC236}">
                <a16:creationId xmlns:a16="http://schemas.microsoft.com/office/drawing/2014/main" id="{C2B34537-846A-425F-BB31-E454BBD81B15}"/>
              </a:ext>
            </a:extLst>
          </p:cNvPr>
          <p:cNvSpPr/>
          <p:nvPr/>
        </p:nvSpPr>
        <p:spPr>
          <a:xfrm>
            <a:off x="1029102" y="1554675"/>
            <a:ext cx="793685" cy="94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A3923D99-6804-4B7E-92B5-5E209421A3FD}"/>
              </a:ext>
            </a:extLst>
          </p:cNvPr>
          <p:cNvSpPr/>
          <p:nvPr/>
        </p:nvSpPr>
        <p:spPr>
          <a:xfrm>
            <a:off x="867798" y="310251"/>
            <a:ext cx="346434" cy="3464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a:extLst>
              <a:ext uri="{FF2B5EF4-FFF2-40B4-BE49-F238E27FC236}">
                <a16:creationId xmlns:a16="http://schemas.microsoft.com/office/drawing/2014/main" id="{80BA51A5-E022-4CC5-A1CB-5B8EE819B834}"/>
              </a:ext>
            </a:extLst>
          </p:cNvPr>
          <p:cNvSpPr/>
          <p:nvPr/>
        </p:nvSpPr>
        <p:spPr>
          <a:xfrm>
            <a:off x="1689218" y="310251"/>
            <a:ext cx="346434" cy="3464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8E1E8BE8-060E-4BD2-920A-3BEF285E0658}"/>
              </a:ext>
            </a:extLst>
          </p:cNvPr>
          <p:cNvSpPr/>
          <p:nvPr/>
        </p:nvSpPr>
        <p:spPr>
          <a:xfrm>
            <a:off x="2099928" y="310251"/>
            <a:ext cx="346434" cy="3464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a:extLst>
              <a:ext uri="{FF2B5EF4-FFF2-40B4-BE49-F238E27FC236}">
                <a16:creationId xmlns:a16="http://schemas.microsoft.com/office/drawing/2014/main" id="{F0327CCA-6DD3-4B4F-8D50-AEDA0F6BEF1C}"/>
              </a:ext>
            </a:extLst>
          </p:cNvPr>
          <p:cNvSpPr/>
          <p:nvPr/>
        </p:nvSpPr>
        <p:spPr>
          <a:xfrm>
            <a:off x="2510638" y="310251"/>
            <a:ext cx="346434" cy="3464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a:extLst>
              <a:ext uri="{FF2B5EF4-FFF2-40B4-BE49-F238E27FC236}">
                <a16:creationId xmlns:a16="http://schemas.microsoft.com/office/drawing/2014/main" id="{E8852CC2-ECF8-4EC4-8708-32C6ED7C0F56}"/>
              </a:ext>
            </a:extLst>
          </p:cNvPr>
          <p:cNvSpPr/>
          <p:nvPr/>
        </p:nvSpPr>
        <p:spPr>
          <a:xfrm>
            <a:off x="4262930" y="565831"/>
            <a:ext cx="446056" cy="908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a:extLst>
              <a:ext uri="{FF2B5EF4-FFF2-40B4-BE49-F238E27FC236}">
                <a16:creationId xmlns:a16="http://schemas.microsoft.com/office/drawing/2014/main" id="{F2D4F4BF-003F-439E-A8E4-0DFBCE691008}"/>
              </a:ext>
            </a:extLst>
          </p:cNvPr>
          <p:cNvSpPr/>
          <p:nvPr/>
        </p:nvSpPr>
        <p:spPr>
          <a:xfrm>
            <a:off x="1278508" y="310251"/>
            <a:ext cx="346434" cy="3464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0" name="矩形 189">
            <a:extLst>
              <a:ext uri="{FF2B5EF4-FFF2-40B4-BE49-F238E27FC236}">
                <a16:creationId xmlns:a16="http://schemas.microsoft.com/office/drawing/2014/main" id="{032B9735-BB72-4A1E-B5E4-D98877F5138D}"/>
              </a:ext>
            </a:extLst>
          </p:cNvPr>
          <p:cNvSpPr/>
          <p:nvPr/>
        </p:nvSpPr>
        <p:spPr>
          <a:xfrm>
            <a:off x="2921348" y="310251"/>
            <a:ext cx="346434" cy="3464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09ED04F5-1237-4E6F-A036-25E4317963A9}"/>
              </a:ext>
            </a:extLst>
          </p:cNvPr>
          <p:cNvSpPr/>
          <p:nvPr/>
        </p:nvSpPr>
        <p:spPr>
          <a:xfrm>
            <a:off x="3332058" y="310251"/>
            <a:ext cx="346434" cy="3464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70BAC8A8-E236-41D8-AF7C-EB14C44942B0}"/>
              </a:ext>
            </a:extLst>
          </p:cNvPr>
          <p:cNvSpPr/>
          <p:nvPr/>
        </p:nvSpPr>
        <p:spPr>
          <a:xfrm>
            <a:off x="3742768" y="310251"/>
            <a:ext cx="346434" cy="3464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文本框 192">
            <a:extLst>
              <a:ext uri="{FF2B5EF4-FFF2-40B4-BE49-F238E27FC236}">
                <a16:creationId xmlns:a16="http://schemas.microsoft.com/office/drawing/2014/main" id="{844528F7-0759-4C24-A445-42FDFB016B52}"/>
              </a:ext>
            </a:extLst>
          </p:cNvPr>
          <p:cNvSpPr txBox="1"/>
          <p:nvPr/>
        </p:nvSpPr>
        <p:spPr>
          <a:xfrm>
            <a:off x="4607231" y="423041"/>
            <a:ext cx="415498" cy="369332"/>
          </a:xfrm>
          <a:prstGeom prst="rect">
            <a:avLst/>
          </a:prstGeom>
          <a:noFill/>
        </p:spPr>
        <p:txBody>
          <a:bodyPr wrap="none" rtlCol="0">
            <a:spAutoFit/>
          </a:bodyPr>
          <a:lstStyle/>
          <a:p>
            <a:r>
              <a:rPr lang="zh-CN" altLang="en-US" dirty="0">
                <a:solidFill>
                  <a:schemeClr val="tx1">
                    <a:lumMod val="50000"/>
                    <a:lumOff val="50000"/>
                  </a:schemeClr>
                </a:solidFill>
              </a:rPr>
              <a:t>＞</a:t>
            </a:r>
          </a:p>
        </p:txBody>
      </p:sp>
      <p:sp>
        <p:nvSpPr>
          <p:cNvPr id="194" name="矩形 193">
            <a:extLst>
              <a:ext uri="{FF2B5EF4-FFF2-40B4-BE49-F238E27FC236}">
                <a16:creationId xmlns:a16="http://schemas.microsoft.com/office/drawing/2014/main" id="{C26B9EB8-855C-42BC-B41B-BD614E4E7ECA}"/>
              </a:ext>
            </a:extLst>
          </p:cNvPr>
          <p:cNvSpPr/>
          <p:nvPr/>
        </p:nvSpPr>
        <p:spPr>
          <a:xfrm>
            <a:off x="4920974" y="565831"/>
            <a:ext cx="446056" cy="908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95" name="文本框 194">
            <a:extLst>
              <a:ext uri="{FF2B5EF4-FFF2-40B4-BE49-F238E27FC236}">
                <a16:creationId xmlns:a16="http://schemas.microsoft.com/office/drawing/2014/main" id="{60EA0C0E-616F-4FB2-B9A4-9B9976780E80}"/>
              </a:ext>
            </a:extLst>
          </p:cNvPr>
          <p:cNvSpPr txBox="1"/>
          <p:nvPr/>
        </p:nvSpPr>
        <p:spPr>
          <a:xfrm>
            <a:off x="5265275" y="423041"/>
            <a:ext cx="415498" cy="369332"/>
          </a:xfrm>
          <a:prstGeom prst="rect">
            <a:avLst/>
          </a:prstGeom>
          <a:noFill/>
        </p:spPr>
        <p:txBody>
          <a:bodyPr wrap="none" rtlCol="0">
            <a:spAutoFit/>
          </a:bodyPr>
          <a:lstStyle/>
          <a:p>
            <a:r>
              <a:rPr lang="zh-CN" altLang="en-US" dirty="0">
                <a:solidFill>
                  <a:schemeClr val="tx1">
                    <a:lumMod val="50000"/>
                    <a:lumOff val="50000"/>
                  </a:schemeClr>
                </a:solidFill>
              </a:rPr>
              <a:t>＞</a:t>
            </a:r>
          </a:p>
        </p:txBody>
      </p:sp>
      <p:sp>
        <p:nvSpPr>
          <p:cNvPr id="196" name="矩形 195">
            <a:extLst>
              <a:ext uri="{FF2B5EF4-FFF2-40B4-BE49-F238E27FC236}">
                <a16:creationId xmlns:a16="http://schemas.microsoft.com/office/drawing/2014/main" id="{11BDBC8A-2440-4504-B5F8-B3F743DA3201}"/>
              </a:ext>
            </a:extLst>
          </p:cNvPr>
          <p:cNvSpPr/>
          <p:nvPr/>
        </p:nvSpPr>
        <p:spPr>
          <a:xfrm>
            <a:off x="5579018" y="565831"/>
            <a:ext cx="446056" cy="908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7" name="直接连接符 196">
            <a:extLst>
              <a:ext uri="{FF2B5EF4-FFF2-40B4-BE49-F238E27FC236}">
                <a16:creationId xmlns:a16="http://schemas.microsoft.com/office/drawing/2014/main" id="{A1976A1B-E8DE-4907-9C3B-BA2DF21E2CBC}"/>
              </a:ext>
            </a:extLst>
          </p:cNvPr>
          <p:cNvCxnSpPr/>
          <p:nvPr/>
        </p:nvCxnSpPr>
        <p:spPr>
          <a:xfrm>
            <a:off x="867798" y="799191"/>
            <a:ext cx="10335121" cy="0"/>
          </a:xfrm>
          <a:prstGeom prst="line">
            <a:avLst/>
          </a:prstGeom>
        </p:spPr>
        <p:style>
          <a:lnRef idx="1">
            <a:schemeClr val="accent3"/>
          </a:lnRef>
          <a:fillRef idx="0">
            <a:schemeClr val="accent3"/>
          </a:fillRef>
          <a:effectRef idx="0">
            <a:schemeClr val="accent3"/>
          </a:effectRef>
          <a:fontRef idx="minor">
            <a:schemeClr val="tx1"/>
          </a:fontRef>
        </p:style>
      </p:cxnSp>
      <p:sp>
        <p:nvSpPr>
          <p:cNvPr id="198" name="椭圆 197">
            <a:extLst>
              <a:ext uri="{FF2B5EF4-FFF2-40B4-BE49-F238E27FC236}">
                <a16:creationId xmlns:a16="http://schemas.microsoft.com/office/drawing/2014/main" id="{E2DE19C6-1C82-40A8-8FCD-EF293642580A}"/>
              </a:ext>
            </a:extLst>
          </p:cNvPr>
          <p:cNvSpPr/>
          <p:nvPr/>
        </p:nvSpPr>
        <p:spPr>
          <a:xfrm>
            <a:off x="10950372" y="310251"/>
            <a:ext cx="346434" cy="3464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9" name="直接连接符 198">
            <a:extLst>
              <a:ext uri="{FF2B5EF4-FFF2-40B4-BE49-F238E27FC236}">
                <a16:creationId xmlns:a16="http://schemas.microsoft.com/office/drawing/2014/main" id="{586B7F95-E546-4414-B24C-45461C89E86F}"/>
              </a:ext>
            </a:extLst>
          </p:cNvPr>
          <p:cNvCxnSpPr/>
          <p:nvPr/>
        </p:nvCxnSpPr>
        <p:spPr>
          <a:xfrm>
            <a:off x="747464" y="6380803"/>
            <a:ext cx="10335121" cy="0"/>
          </a:xfrm>
          <a:prstGeom prst="line">
            <a:avLst/>
          </a:prstGeom>
        </p:spPr>
        <p:style>
          <a:lnRef idx="1">
            <a:schemeClr val="accent3"/>
          </a:lnRef>
          <a:fillRef idx="0">
            <a:schemeClr val="accent3"/>
          </a:fillRef>
          <a:effectRef idx="0">
            <a:schemeClr val="accent3"/>
          </a:effectRef>
          <a:fontRef idx="minor">
            <a:schemeClr val="tx1"/>
          </a:fontRef>
        </p:style>
      </p:cxnSp>
      <p:sp>
        <p:nvSpPr>
          <p:cNvPr id="200" name="矩形 199">
            <a:extLst>
              <a:ext uri="{FF2B5EF4-FFF2-40B4-BE49-F238E27FC236}">
                <a16:creationId xmlns:a16="http://schemas.microsoft.com/office/drawing/2014/main" id="{2ABFC284-81BD-4CEB-B434-07B584827C5A}"/>
              </a:ext>
            </a:extLst>
          </p:cNvPr>
          <p:cNvSpPr/>
          <p:nvPr/>
        </p:nvSpPr>
        <p:spPr>
          <a:xfrm>
            <a:off x="1248579" y="6457923"/>
            <a:ext cx="2478186" cy="582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endParaRPr>
          </a:p>
        </p:txBody>
      </p:sp>
      <p:sp>
        <p:nvSpPr>
          <p:cNvPr id="201" name="矩形 200">
            <a:extLst>
              <a:ext uri="{FF2B5EF4-FFF2-40B4-BE49-F238E27FC236}">
                <a16:creationId xmlns:a16="http://schemas.microsoft.com/office/drawing/2014/main" id="{8F07BE11-43CC-4337-90F5-C567C89677D7}"/>
              </a:ext>
            </a:extLst>
          </p:cNvPr>
          <p:cNvSpPr/>
          <p:nvPr/>
        </p:nvSpPr>
        <p:spPr>
          <a:xfrm>
            <a:off x="1248579" y="6544545"/>
            <a:ext cx="1503647" cy="582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endParaRPr>
          </a:p>
        </p:txBody>
      </p:sp>
      <p:sp>
        <p:nvSpPr>
          <p:cNvPr id="202" name="矩形 201">
            <a:extLst>
              <a:ext uri="{FF2B5EF4-FFF2-40B4-BE49-F238E27FC236}">
                <a16:creationId xmlns:a16="http://schemas.microsoft.com/office/drawing/2014/main" id="{514B7805-63D1-4939-A3F3-18CB8B1BEF26}"/>
              </a:ext>
            </a:extLst>
          </p:cNvPr>
          <p:cNvSpPr/>
          <p:nvPr/>
        </p:nvSpPr>
        <p:spPr>
          <a:xfrm>
            <a:off x="846941" y="6457924"/>
            <a:ext cx="313124" cy="582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A23F6DB1-9EA6-4BB6-BDAD-E4D2E1E4BA47}"/>
              </a:ext>
            </a:extLst>
          </p:cNvPr>
          <p:cNvSpPr/>
          <p:nvPr/>
        </p:nvSpPr>
        <p:spPr>
          <a:xfrm>
            <a:off x="8656707" y="6457923"/>
            <a:ext cx="2478186" cy="582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endParaRPr>
          </a:p>
        </p:txBody>
      </p:sp>
    </p:spTree>
    <p:extLst>
      <p:ext uri="{BB962C8B-B14F-4D97-AF65-F5344CB8AC3E}">
        <p14:creationId xmlns:p14="http://schemas.microsoft.com/office/powerpoint/2010/main" val="23627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40C2291-FFDB-42B5-83CF-F6B44708979D}"/>
              </a:ext>
            </a:extLst>
          </p:cNvPr>
          <p:cNvGrpSpPr/>
          <p:nvPr/>
        </p:nvGrpSpPr>
        <p:grpSpPr>
          <a:xfrm>
            <a:off x="514350" y="409576"/>
            <a:ext cx="11163300" cy="6048374"/>
            <a:chOff x="514350" y="409576"/>
            <a:chExt cx="11163300" cy="6048374"/>
          </a:xfrm>
        </p:grpSpPr>
        <p:sp>
          <p:nvSpPr>
            <p:cNvPr id="4" name="矩形 3">
              <a:extLst>
                <a:ext uri="{FF2B5EF4-FFF2-40B4-BE49-F238E27FC236}">
                  <a16:creationId xmlns:a16="http://schemas.microsoft.com/office/drawing/2014/main" id="{20CF6697-8722-44B9-96D2-E4FD2CCB8562}"/>
                </a:ext>
              </a:extLst>
            </p:cNvPr>
            <p:cNvSpPr/>
            <p:nvPr/>
          </p:nvSpPr>
          <p:spPr>
            <a:xfrm>
              <a:off x="514350" y="419100"/>
              <a:ext cx="5581650" cy="6038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28BDF57-4FD4-489D-9CD1-FA9419945F58}"/>
                </a:ext>
              </a:extLst>
            </p:cNvPr>
            <p:cNvSpPr/>
            <p:nvPr/>
          </p:nvSpPr>
          <p:spPr>
            <a:xfrm>
              <a:off x="6200775" y="409576"/>
              <a:ext cx="5476875" cy="2933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2BE0E6F5-7000-4FDA-9B5C-8222237A22EF}"/>
                </a:ext>
              </a:extLst>
            </p:cNvPr>
            <p:cNvSpPr/>
            <p:nvPr/>
          </p:nvSpPr>
          <p:spPr>
            <a:xfrm>
              <a:off x="6200776" y="3438525"/>
              <a:ext cx="2743200" cy="3019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F6900F9D-641F-404E-B183-DEBBDFC7730A}"/>
                </a:ext>
              </a:extLst>
            </p:cNvPr>
            <p:cNvSpPr/>
            <p:nvPr/>
          </p:nvSpPr>
          <p:spPr>
            <a:xfrm>
              <a:off x="9048752" y="3438525"/>
              <a:ext cx="2628898" cy="3019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8660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40C2291-FFDB-42B5-83CF-F6B44708979D}"/>
              </a:ext>
            </a:extLst>
          </p:cNvPr>
          <p:cNvGrpSpPr/>
          <p:nvPr/>
        </p:nvGrpSpPr>
        <p:grpSpPr>
          <a:xfrm rot="10800000">
            <a:off x="514350" y="409576"/>
            <a:ext cx="4957559" cy="2686049"/>
            <a:chOff x="514350" y="409576"/>
            <a:chExt cx="11163300" cy="6048374"/>
          </a:xfrm>
        </p:grpSpPr>
        <p:sp>
          <p:nvSpPr>
            <p:cNvPr id="4" name="矩形 3">
              <a:extLst>
                <a:ext uri="{FF2B5EF4-FFF2-40B4-BE49-F238E27FC236}">
                  <a16:creationId xmlns:a16="http://schemas.microsoft.com/office/drawing/2014/main" id="{20CF6697-8722-44B9-96D2-E4FD2CCB8562}"/>
                </a:ext>
              </a:extLst>
            </p:cNvPr>
            <p:cNvSpPr/>
            <p:nvPr/>
          </p:nvSpPr>
          <p:spPr>
            <a:xfrm>
              <a:off x="514350" y="419100"/>
              <a:ext cx="5581650" cy="6038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28BDF57-4FD4-489D-9CD1-FA9419945F58}"/>
                </a:ext>
              </a:extLst>
            </p:cNvPr>
            <p:cNvSpPr/>
            <p:nvPr/>
          </p:nvSpPr>
          <p:spPr>
            <a:xfrm>
              <a:off x="6200775" y="409576"/>
              <a:ext cx="5476875" cy="2933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2BE0E6F5-7000-4FDA-9B5C-8222237A22EF}"/>
                </a:ext>
              </a:extLst>
            </p:cNvPr>
            <p:cNvSpPr/>
            <p:nvPr/>
          </p:nvSpPr>
          <p:spPr>
            <a:xfrm>
              <a:off x="6200776" y="3438525"/>
              <a:ext cx="2743200" cy="3019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F6900F9D-641F-404E-B183-DEBBDFC7730A}"/>
                </a:ext>
              </a:extLst>
            </p:cNvPr>
            <p:cNvSpPr/>
            <p:nvPr/>
          </p:nvSpPr>
          <p:spPr>
            <a:xfrm>
              <a:off x="9048752" y="3438525"/>
              <a:ext cx="2628898" cy="3019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F506DC49-B916-424A-B55A-004C559D9306}"/>
              </a:ext>
            </a:extLst>
          </p:cNvPr>
          <p:cNvGrpSpPr/>
          <p:nvPr/>
        </p:nvGrpSpPr>
        <p:grpSpPr>
          <a:xfrm>
            <a:off x="528588" y="3429000"/>
            <a:ext cx="4976611" cy="2686049"/>
            <a:chOff x="514349" y="3424770"/>
            <a:chExt cx="4976611" cy="2686049"/>
          </a:xfrm>
        </p:grpSpPr>
        <p:sp>
          <p:nvSpPr>
            <p:cNvPr id="8" name="矩形 7">
              <a:extLst>
                <a:ext uri="{FF2B5EF4-FFF2-40B4-BE49-F238E27FC236}">
                  <a16:creationId xmlns:a16="http://schemas.microsoft.com/office/drawing/2014/main" id="{3EDA9105-0915-42F4-BDA8-9CA561965478}"/>
                </a:ext>
              </a:extLst>
            </p:cNvPr>
            <p:cNvSpPr/>
            <p:nvPr/>
          </p:nvSpPr>
          <p:spPr>
            <a:xfrm rot="10800000">
              <a:off x="3012180" y="3429000"/>
              <a:ext cx="2478780" cy="26818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6D837D0-C237-4838-B198-BB914A666269}"/>
                </a:ext>
              </a:extLst>
            </p:cNvPr>
            <p:cNvSpPr/>
            <p:nvPr/>
          </p:nvSpPr>
          <p:spPr>
            <a:xfrm rot="10800000">
              <a:off x="514349" y="3424770"/>
              <a:ext cx="2432250" cy="1302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090AFCF-07F4-4310-AB19-D3F00A53715B}"/>
                </a:ext>
              </a:extLst>
            </p:cNvPr>
            <p:cNvSpPr/>
            <p:nvPr/>
          </p:nvSpPr>
          <p:spPr>
            <a:xfrm rot="10800000">
              <a:off x="1728358" y="4769909"/>
              <a:ext cx="1218240" cy="13409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4E8C7CF-32D0-42E8-8C7D-9070A7FC2F92}"/>
                </a:ext>
              </a:extLst>
            </p:cNvPr>
            <p:cNvSpPr/>
            <p:nvPr/>
          </p:nvSpPr>
          <p:spPr>
            <a:xfrm rot="10800000">
              <a:off x="514349" y="4769909"/>
              <a:ext cx="1167479" cy="13409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2B6A3F7A-042A-47AA-829D-BDB5721C3C8E}"/>
              </a:ext>
            </a:extLst>
          </p:cNvPr>
          <p:cNvGrpSpPr/>
          <p:nvPr/>
        </p:nvGrpSpPr>
        <p:grpSpPr>
          <a:xfrm rot="10800000" flipH="1">
            <a:off x="5695948" y="409576"/>
            <a:ext cx="4976611" cy="2686049"/>
            <a:chOff x="514350" y="409576"/>
            <a:chExt cx="11163300" cy="6048374"/>
          </a:xfrm>
        </p:grpSpPr>
        <p:sp>
          <p:nvSpPr>
            <p:cNvPr id="14" name="矩形 13">
              <a:extLst>
                <a:ext uri="{FF2B5EF4-FFF2-40B4-BE49-F238E27FC236}">
                  <a16:creationId xmlns:a16="http://schemas.microsoft.com/office/drawing/2014/main" id="{608F3CED-5955-44A3-8AEF-19B986BBDFEC}"/>
                </a:ext>
              </a:extLst>
            </p:cNvPr>
            <p:cNvSpPr/>
            <p:nvPr/>
          </p:nvSpPr>
          <p:spPr>
            <a:xfrm>
              <a:off x="514350" y="419100"/>
              <a:ext cx="5581650" cy="6038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8FB218AA-EE9B-413C-84D9-E95EC9F6B692}"/>
                </a:ext>
              </a:extLst>
            </p:cNvPr>
            <p:cNvSpPr/>
            <p:nvPr/>
          </p:nvSpPr>
          <p:spPr>
            <a:xfrm>
              <a:off x="6200775" y="409576"/>
              <a:ext cx="5476875" cy="2933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C6F233F-C037-4A9D-83DF-8B7B8751AFBD}"/>
                </a:ext>
              </a:extLst>
            </p:cNvPr>
            <p:cNvSpPr/>
            <p:nvPr/>
          </p:nvSpPr>
          <p:spPr>
            <a:xfrm>
              <a:off x="6200776" y="3438525"/>
              <a:ext cx="2743200" cy="3019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DD64A65-F8D6-4189-B6EF-1F6871B9CA6F}"/>
                </a:ext>
              </a:extLst>
            </p:cNvPr>
            <p:cNvSpPr/>
            <p:nvPr/>
          </p:nvSpPr>
          <p:spPr>
            <a:xfrm>
              <a:off x="9048752" y="3438525"/>
              <a:ext cx="2628898" cy="3019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a16="http://schemas.microsoft.com/office/drawing/2014/main" id="{A87FF99A-3BD2-4EC5-A172-DB7F373466DE}"/>
              </a:ext>
            </a:extLst>
          </p:cNvPr>
          <p:cNvSpPr/>
          <p:nvPr/>
        </p:nvSpPr>
        <p:spPr>
          <a:xfrm>
            <a:off x="6940101" y="3945274"/>
            <a:ext cx="3263852" cy="1336071"/>
          </a:xfrm>
          <a:prstGeom prst="rect">
            <a:avLst/>
          </a:prstGeom>
        </p:spPr>
        <p:txBody>
          <a:bodyPr wrap="square">
            <a:spAutoFit/>
          </a:bodyPr>
          <a:lstStyle/>
          <a:p>
            <a:pPr>
              <a:lnSpc>
                <a:spcPct val="150000"/>
              </a:lnSpc>
            </a:pPr>
            <a:r>
              <a:rPr lang="en-US" altLang="zh-CN" dirty="0">
                <a:solidFill>
                  <a:schemeClr val="tx1">
                    <a:lumMod val="65000"/>
                    <a:lumOff val="35000"/>
                  </a:schemeClr>
                </a:solidFill>
                <a:latin typeface="华文中宋" panose="02010600040101010101" pitchFamily="2" charset="-122"/>
                <a:ea typeface="华文中宋" panose="02010600040101010101" pitchFamily="2" charset="-122"/>
              </a:rPr>
              <a:t>1 </a:t>
            </a:r>
            <a:r>
              <a:rPr lang="zh-CN" altLang="en-US" dirty="0">
                <a:solidFill>
                  <a:schemeClr val="tx1">
                    <a:lumMod val="65000"/>
                    <a:lumOff val="35000"/>
                  </a:schemeClr>
                </a:solidFill>
                <a:latin typeface="华文中宋" panose="02010600040101010101" pitchFamily="2" charset="-122"/>
                <a:ea typeface="华文中宋" panose="02010600040101010101" pitchFamily="2" charset="-122"/>
              </a:rPr>
              <a:t>放图表和说明</a:t>
            </a:r>
            <a:endParaRPr lang="en-US" altLang="zh-CN" dirty="0">
              <a:solidFill>
                <a:schemeClr val="tx1">
                  <a:lumMod val="65000"/>
                  <a:lumOff val="35000"/>
                </a:schemeClr>
              </a:solidFill>
              <a:latin typeface="华文中宋" panose="02010600040101010101" pitchFamily="2" charset="-122"/>
              <a:ea typeface="华文中宋" panose="02010600040101010101" pitchFamily="2" charset="-122"/>
            </a:endParaRPr>
          </a:p>
          <a:p>
            <a:pPr>
              <a:lnSpc>
                <a:spcPct val="150000"/>
              </a:lnSpc>
            </a:pPr>
            <a:r>
              <a:rPr lang="en-US" altLang="zh-CN" dirty="0">
                <a:solidFill>
                  <a:schemeClr val="tx1">
                    <a:lumMod val="65000"/>
                    <a:lumOff val="35000"/>
                  </a:schemeClr>
                </a:solidFill>
                <a:latin typeface="华文中宋" panose="02010600040101010101" pitchFamily="2" charset="-122"/>
                <a:ea typeface="华文中宋" panose="02010600040101010101" pitchFamily="2" charset="-122"/>
              </a:rPr>
              <a:t>2 </a:t>
            </a:r>
            <a:r>
              <a:rPr lang="zh-CN" altLang="en-US" dirty="0">
                <a:solidFill>
                  <a:schemeClr val="tx1">
                    <a:lumMod val="65000"/>
                    <a:lumOff val="35000"/>
                  </a:schemeClr>
                </a:solidFill>
                <a:latin typeface="华文中宋" panose="02010600040101010101" pitchFamily="2" charset="-122"/>
                <a:ea typeface="华文中宋" panose="02010600040101010101" pitchFamily="2" charset="-122"/>
              </a:rPr>
              <a:t>放图片或文字或图表</a:t>
            </a:r>
            <a:endParaRPr lang="en-US" altLang="zh-CN" dirty="0">
              <a:solidFill>
                <a:schemeClr val="tx1">
                  <a:lumMod val="65000"/>
                  <a:lumOff val="35000"/>
                </a:schemeClr>
              </a:solidFill>
              <a:latin typeface="华文中宋" panose="02010600040101010101" pitchFamily="2" charset="-122"/>
              <a:ea typeface="华文中宋" panose="02010600040101010101" pitchFamily="2" charset="-122"/>
            </a:endParaRPr>
          </a:p>
          <a:p>
            <a:pPr>
              <a:lnSpc>
                <a:spcPct val="150000"/>
              </a:lnSpc>
            </a:pPr>
            <a:r>
              <a:rPr lang="en-US" altLang="zh-CN" dirty="0">
                <a:solidFill>
                  <a:schemeClr val="tx1">
                    <a:lumMod val="65000"/>
                    <a:lumOff val="35000"/>
                  </a:schemeClr>
                </a:solidFill>
                <a:latin typeface="华文中宋" panose="02010600040101010101" pitchFamily="2" charset="-122"/>
                <a:ea typeface="华文中宋" panose="02010600040101010101" pitchFamily="2" charset="-122"/>
              </a:rPr>
              <a:t>3 </a:t>
            </a:r>
            <a:r>
              <a:rPr lang="zh-CN" altLang="en-US" dirty="0">
                <a:solidFill>
                  <a:schemeClr val="tx1">
                    <a:lumMod val="65000"/>
                    <a:lumOff val="35000"/>
                  </a:schemeClr>
                </a:solidFill>
                <a:latin typeface="华文中宋" panose="02010600040101010101" pitchFamily="2" charset="-122"/>
                <a:ea typeface="华文中宋" panose="02010600040101010101" pitchFamily="2" charset="-122"/>
              </a:rPr>
              <a:t>放简单饼图或者图片</a:t>
            </a:r>
          </a:p>
        </p:txBody>
      </p:sp>
      <p:sp>
        <p:nvSpPr>
          <p:cNvPr id="19" name="矩形 18">
            <a:extLst>
              <a:ext uri="{FF2B5EF4-FFF2-40B4-BE49-F238E27FC236}">
                <a16:creationId xmlns:a16="http://schemas.microsoft.com/office/drawing/2014/main" id="{D46103E6-E90A-4856-9A1E-969CF76A7425}"/>
              </a:ext>
            </a:extLst>
          </p:cNvPr>
          <p:cNvSpPr/>
          <p:nvPr/>
        </p:nvSpPr>
        <p:spPr>
          <a:xfrm>
            <a:off x="6783211" y="1311545"/>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1</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20" name="矩形 19">
            <a:extLst>
              <a:ext uri="{FF2B5EF4-FFF2-40B4-BE49-F238E27FC236}">
                <a16:creationId xmlns:a16="http://schemas.microsoft.com/office/drawing/2014/main" id="{4B24D6B7-6CF6-46E8-873A-00088BE3029A}"/>
              </a:ext>
            </a:extLst>
          </p:cNvPr>
          <p:cNvSpPr/>
          <p:nvPr/>
        </p:nvSpPr>
        <p:spPr>
          <a:xfrm>
            <a:off x="4013917" y="1311545"/>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1</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21" name="矩形 20">
            <a:extLst>
              <a:ext uri="{FF2B5EF4-FFF2-40B4-BE49-F238E27FC236}">
                <a16:creationId xmlns:a16="http://schemas.microsoft.com/office/drawing/2014/main" id="{824B3243-9F9C-402F-84D1-15BFD2AC3787}"/>
              </a:ext>
            </a:extLst>
          </p:cNvPr>
          <p:cNvSpPr/>
          <p:nvPr/>
        </p:nvSpPr>
        <p:spPr>
          <a:xfrm>
            <a:off x="4053156" y="4398012"/>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1</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27" name="矩形 26">
            <a:extLst>
              <a:ext uri="{FF2B5EF4-FFF2-40B4-BE49-F238E27FC236}">
                <a16:creationId xmlns:a16="http://schemas.microsoft.com/office/drawing/2014/main" id="{06E1552B-9004-477D-93B3-16192464C325}"/>
              </a:ext>
            </a:extLst>
          </p:cNvPr>
          <p:cNvSpPr/>
          <p:nvPr/>
        </p:nvSpPr>
        <p:spPr>
          <a:xfrm>
            <a:off x="1477465" y="3654219"/>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2</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28" name="矩形 27">
            <a:extLst>
              <a:ext uri="{FF2B5EF4-FFF2-40B4-BE49-F238E27FC236}">
                <a16:creationId xmlns:a16="http://schemas.microsoft.com/office/drawing/2014/main" id="{EFE063A4-58CE-42FC-9341-EAB9E00F1F1D}"/>
              </a:ext>
            </a:extLst>
          </p:cNvPr>
          <p:cNvSpPr/>
          <p:nvPr/>
        </p:nvSpPr>
        <p:spPr>
          <a:xfrm>
            <a:off x="1487136" y="2022924"/>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2</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29" name="矩形 28">
            <a:extLst>
              <a:ext uri="{FF2B5EF4-FFF2-40B4-BE49-F238E27FC236}">
                <a16:creationId xmlns:a16="http://schemas.microsoft.com/office/drawing/2014/main" id="{1CC1FAA7-887C-4CBF-9821-3B592D9E2DBE}"/>
              </a:ext>
            </a:extLst>
          </p:cNvPr>
          <p:cNvSpPr/>
          <p:nvPr/>
        </p:nvSpPr>
        <p:spPr>
          <a:xfrm>
            <a:off x="9233157" y="2104087"/>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2</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30" name="矩形 29">
            <a:extLst>
              <a:ext uri="{FF2B5EF4-FFF2-40B4-BE49-F238E27FC236}">
                <a16:creationId xmlns:a16="http://schemas.microsoft.com/office/drawing/2014/main" id="{C1A5C251-418B-4DA7-B19F-36FE8621CC0C}"/>
              </a:ext>
            </a:extLst>
          </p:cNvPr>
          <p:cNvSpPr/>
          <p:nvPr/>
        </p:nvSpPr>
        <p:spPr>
          <a:xfrm>
            <a:off x="9778760" y="655947"/>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3</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31" name="矩形 30">
            <a:extLst>
              <a:ext uri="{FF2B5EF4-FFF2-40B4-BE49-F238E27FC236}">
                <a16:creationId xmlns:a16="http://schemas.microsoft.com/office/drawing/2014/main" id="{9BD8A323-F5A2-4B4B-B825-4D12E8C81F1C}"/>
              </a:ext>
            </a:extLst>
          </p:cNvPr>
          <p:cNvSpPr/>
          <p:nvPr/>
        </p:nvSpPr>
        <p:spPr>
          <a:xfrm>
            <a:off x="8593078" y="655946"/>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3</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32" name="矩形 31">
            <a:extLst>
              <a:ext uri="{FF2B5EF4-FFF2-40B4-BE49-F238E27FC236}">
                <a16:creationId xmlns:a16="http://schemas.microsoft.com/office/drawing/2014/main" id="{F24BE114-389F-4EC3-9759-28593985E574}"/>
              </a:ext>
            </a:extLst>
          </p:cNvPr>
          <p:cNvSpPr/>
          <p:nvPr/>
        </p:nvSpPr>
        <p:spPr>
          <a:xfrm>
            <a:off x="2099331" y="672091"/>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3</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36" name="矩形 35">
            <a:extLst>
              <a:ext uri="{FF2B5EF4-FFF2-40B4-BE49-F238E27FC236}">
                <a16:creationId xmlns:a16="http://schemas.microsoft.com/office/drawing/2014/main" id="{7AA01CE9-A62C-4305-9EFC-670BCA9CEB4F}"/>
              </a:ext>
            </a:extLst>
          </p:cNvPr>
          <p:cNvSpPr/>
          <p:nvPr/>
        </p:nvSpPr>
        <p:spPr>
          <a:xfrm>
            <a:off x="959371" y="655946"/>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3</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37" name="矩形 36">
            <a:extLst>
              <a:ext uri="{FF2B5EF4-FFF2-40B4-BE49-F238E27FC236}">
                <a16:creationId xmlns:a16="http://schemas.microsoft.com/office/drawing/2014/main" id="{80C2FD99-5476-4DC8-A3AE-5C1E581AA1DF}"/>
              </a:ext>
            </a:extLst>
          </p:cNvPr>
          <p:cNvSpPr/>
          <p:nvPr/>
        </p:nvSpPr>
        <p:spPr>
          <a:xfrm>
            <a:off x="2125604" y="5065214"/>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3</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38" name="矩形 37">
            <a:extLst>
              <a:ext uri="{FF2B5EF4-FFF2-40B4-BE49-F238E27FC236}">
                <a16:creationId xmlns:a16="http://schemas.microsoft.com/office/drawing/2014/main" id="{4865DB4E-B4E5-4B93-91C0-8E3FE77038A1}"/>
              </a:ext>
            </a:extLst>
          </p:cNvPr>
          <p:cNvSpPr/>
          <p:nvPr/>
        </p:nvSpPr>
        <p:spPr>
          <a:xfrm>
            <a:off x="939922" y="5065213"/>
            <a:ext cx="437206" cy="743793"/>
          </a:xfrm>
          <a:prstGeom prst="rect">
            <a:avLst/>
          </a:prstGeom>
        </p:spPr>
        <p:txBody>
          <a:bodyPr wrap="square">
            <a:spAutoFit/>
          </a:bodyPr>
          <a:lstStyle/>
          <a:p>
            <a:pPr>
              <a:lnSpc>
                <a:spcPct val="150000"/>
              </a:lnSpc>
            </a:pPr>
            <a:r>
              <a:rPr lang="en-US" altLang="zh-CN" sz="3200" dirty="0">
                <a:solidFill>
                  <a:schemeClr val="tx1">
                    <a:lumMod val="65000"/>
                    <a:lumOff val="35000"/>
                  </a:schemeClr>
                </a:solidFill>
                <a:latin typeface="华文中宋" panose="02010600040101010101" pitchFamily="2" charset="-122"/>
                <a:ea typeface="华文中宋" panose="02010600040101010101" pitchFamily="2" charset="-122"/>
              </a:rPr>
              <a:t>3</a:t>
            </a:r>
            <a:endParaRPr lang="zh-CN" altLang="en-US" sz="32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3704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图表 2">
            <a:extLst>
              <a:ext uri="{FF2B5EF4-FFF2-40B4-BE49-F238E27FC236}">
                <a16:creationId xmlns:a16="http://schemas.microsoft.com/office/drawing/2014/main" id="{3F562E9A-EA75-4525-877E-41F2EA07CA21}"/>
              </a:ext>
            </a:extLst>
          </p:cNvPr>
          <p:cNvGraphicFramePr/>
          <p:nvPr>
            <p:extLst>
              <p:ext uri="{D42A27DB-BD31-4B8C-83A1-F6EECF244321}">
                <p14:modId xmlns:p14="http://schemas.microsoft.com/office/powerpoint/2010/main" val="3427024423"/>
              </p:ext>
            </p:extLst>
          </p:nvPr>
        </p:nvGraphicFramePr>
        <p:xfrm>
          <a:off x="783935" y="1304929"/>
          <a:ext cx="4969165" cy="4960500"/>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a:extLst>
              <a:ext uri="{FF2B5EF4-FFF2-40B4-BE49-F238E27FC236}">
                <a16:creationId xmlns:a16="http://schemas.microsoft.com/office/drawing/2014/main" id="{37866EF9-6EF3-4A66-A9C2-CD8CFE4C422C}"/>
              </a:ext>
            </a:extLst>
          </p:cNvPr>
          <p:cNvSpPr/>
          <p:nvPr/>
        </p:nvSpPr>
        <p:spPr>
          <a:xfrm>
            <a:off x="6161134" y="1272113"/>
            <a:ext cx="5173613" cy="2183355"/>
          </a:xfrm>
          <a:prstGeom prst="rect">
            <a:avLst/>
          </a:prstGeom>
        </p:spPr>
        <p:txBody>
          <a:bodyPr wrap="square">
            <a:spAutoFit/>
          </a:bodyPr>
          <a:lstStyle/>
          <a:p>
            <a:pPr>
              <a:lnSpc>
                <a:spcPct val="15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2017</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年的主要调查结果</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我们没有发现任何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KPI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可以确认休闲游戏是否比其它游戏表现更好。首先， 考虑你的游戏是否在特定的游戏类型中表现出众并充分利用你的核心受众。 </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我们没有发现任何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KPI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可以确认休闲游戏是否比其它游戏表现更好。首先， 考虑你的游戏是否在特定的游戏类型中表现出众，并充分利用你的核心受众。 </a:t>
            </a:r>
          </a:p>
        </p:txBody>
      </p:sp>
      <p:cxnSp>
        <p:nvCxnSpPr>
          <p:cNvPr id="6" name="直接连接符 5">
            <a:extLst>
              <a:ext uri="{FF2B5EF4-FFF2-40B4-BE49-F238E27FC236}">
                <a16:creationId xmlns:a16="http://schemas.microsoft.com/office/drawing/2014/main" id="{A0540FFE-A3AE-498A-AF0A-5954119E85DE}"/>
              </a:ext>
            </a:extLst>
          </p:cNvPr>
          <p:cNvCxnSpPr>
            <a:cxnSpLocks/>
          </p:cNvCxnSpPr>
          <p:nvPr/>
        </p:nvCxnSpPr>
        <p:spPr>
          <a:xfrm>
            <a:off x="5901898" y="1198491"/>
            <a:ext cx="0" cy="5124454"/>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直接连接符 8">
            <a:extLst>
              <a:ext uri="{FF2B5EF4-FFF2-40B4-BE49-F238E27FC236}">
                <a16:creationId xmlns:a16="http://schemas.microsoft.com/office/drawing/2014/main" id="{CFD2F7B6-9FE5-4FEE-8B37-04FD7C904176}"/>
              </a:ext>
            </a:extLst>
          </p:cNvPr>
          <p:cNvCxnSpPr/>
          <p:nvPr/>
        </p:nvCxnSpPr>
        <p:spPr>
          <a:xfrm>
            <a:off x="6161134" y="3677994"/>
            <a:ext cx="5324473" cy="0"/>
          </a:xfrm>
          <a:prstGeom prst="line">
            <a:avLst/>
          </a:prstGeom>
        </p:spPr>
        <p:style>
          <a:lnRef idx="1">
            <a:schemeClr val="accent3"/>
          </a:lnRef>
          <a:fillRef idx="0">
            <a:schemeClr val="accent3"/>
          </a:fillRef>
          <a:effectRef idx="0">
            <a:schemeClr val="accent3"/>
          </a:effectRef>
          <a:fontRef idx="minor">
            <a:schemeClr val="tx1"/>
          </a:fontRef>
        </p:style>
      </p:cxnSp>
      <p:sp>
        <p:nvSpPr>
          <p:cNvPr id="11" name="不完整圆 10">
            <a:extLst>
              <a:ext uri="{FF2B5EF4-FFF2-40B4-BE49-F238E27FC236}">
                <a16:creationId xmlns:a16="http://schemas.microsoft.com/office/drawing/2014/main" id="{D08065D2-6A42-4E48-A37D-BE7313738BD8}"/>
              </a:ext>
            </a:extLst>
          </p:cNvPr>
          <p:cNvSpPr/>
          <p:nvPr/>
        </p:nvSpPr>
        <p:spPr>
          <a:xfrm>
            <a:off x="9716662" y="4090130"/>
            <a:ext cx="990595" cy="990595"/>
          </a:xfrm>
          <a:prstGeom prst="pie">
            <a:avLst>
              <a:gd name="adj1" fmla="val 0"/>
              <a:gd name="adj2" fmla="val 19507496"/>
            </a:avLst>
          </a:prstGeom>
          <a:solidFill>
            <a:srgbClr val="57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不完整圆 13">
            <a:extLst>
              <a:ext uri="{FF2B5EF4-FFF2-40B4-BE49-F238E27FC236}">
                <a16:creationId xmlns:a16="http://schemas.microsoft.com/office/drawing/2014/main" id="{7CBE0B37-B279-42B0-9231-A6CAD474591D}"/>
              </a:ext>
            </a:extLst>
          </p:cNvPr>
          <p:cNvSpPr/>
          <p:nvPr/>
        </p:nvSpPr>
        <p:spPr>
          <a:xfrm>
            <a:off x="9802382" y="4071079"/>
            <a:ext cx="990595" cy="990595"/>
          </a:xfrm>
          <a:prstGeom prst="pie">
            <a:avLst>
              <a:gd name="adj1" fmla="val 19441094"/>
              <a:gd name="adj2" fmla="val 21580517"/>
            </a:avLst>
          </a:prstGeom>
          <a:solidFill>
            <a:srgbClr val="57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9" name="直接连接符 18">
            <a:extLst>
              <a:ext uri="{FF2B5EF4-FFF2-40B4-BE49-F238E27FC236}">
                <a16:creationId xmlns:a16="http://schemas.microsoft.com/office/drawing/2014/main" id="{D2921571-6C6A-4D9C-94F9-E6200031319F}"/>
              </a:ext>
            </a:extLst>
          </p:cNvPr>
          <p:cNvCxnSpPr>
            <a:cxnSpLocks/>
          </p:cNvCxnSpPr>
          <p:nvPr/>
        </p:nvCxnSpPr>
        <p:spPr>
          <a:xfrm>
            <a:off x="932056" y="1027886"/>
            <a:ext cx="1059833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直接连接符 19">
            <a:extLst>
              <a:ext uri="{FF2B5EF4-FFF2-40B4-BE49-F238E27FC236}">
                <a16:creationId xmlns:a16="http://schemas.microsoft.com/office/drawing/2014/main" id="{B2C2E372-674C-4D61-95A7-EBEA8CA27597}"/>
              </a:ext>
            </a:extLst>
          </p:cNvPr>
          <p:cNvCxnSpPr>
            <a:cxnSpLocks/>
          </p:cNvCxnSpPr>
          <p:nvPr/>
        </p:nvCxnSpPr>
        <p:spPr>
          <a:xfrm>
            <a:off x="993822" y="6322945"/>
            <a:ext cx="10536565" cy="0"/>
          </a:xfrm>
          <a:prstGeom prst="line">
            <a:avLst/>
          </a:prstGeom>
        </p:spPr>
        <p:style>
          <a:lnRef idx="1">
            <a:schemeClr val="accent3"/>
          </a:lnRef>
          <a:fillRef idx="0">
            <a:schemeClr val="accent3"/>
          </a:fillRef>
          <a:effectRef idx="0">
            <a:schemeClr val="accent3"/>
          </a:effectRef>
          <a:fontRef idx="minor">
            <a:schemeClr val="tx1"/>
          </a:fontRef>
        </p:style>
      </p:cxnSp>
      <p:sp>
        <p:nvSpPr>
          <p:cNvPr id="21" name="文本框 20">
            <a:extLst>
              <a:ext uri="{FF2B5EF4-FFF2-40B4-BE49-F238E27FC236}">
                <a16:creationId xmlns:a16="http://schemas.microsoft.com/office/drawing/2014/main" id="{44CACF57-B697-4392-8015-089EF9D12585}"/>
              </a:ext>
            </a:extLst>
          </p:cNvPr>
          <p:cNvSpPr txBox="1"/>
          <p:nvPr/>
        </p:nvSpPr>
        <p:spPr>
          <a:xfrm>
            <a:off x="842880" y="536859"/>
            <a:ext cx="3679212" cy="461665"/>
          </a:xfrm>
          <a:prstGeom prst="rect">
            <a:avLst/>
          </a:prstGeom>
          <a:noFill/>
        </p:spPr>
        <p:txBody>
          <a:bodyPr wrap="none" rtlCol="0">
            <a:spAutoFit/>
          </a:bodyPr>
          <a:lstStyle/>
          <a:p>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2017</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年游戏产业调查结果</a:t>
            </a:r>
          </a:p>
        </p:txBody>
      </p:sp>
      <p:sp>
        <p:nvSpPr>
          <p:cNvPr id="22" name="文本框 21">
            <a:extLst>
              <a:ext uri="{FF2B5EF4-FFF2-40B4-BE49-F238E27FC236}">
                <a16:creationId xmlns:a16="http://schemas.microsoft.com/office/drawing/2014/main" id="{E4D24816-401B-4C4D-B2E5-9D1631B03B31}"/>
              </a:ext>
            </a:extLst>
          </p:cNvPr>
          <p:cNvSpPr txBox="1"/>
          <p:nvPr/>
        </p:nvSpPr>
        <p:spPr>
          <a:xfrm>
            <a:off x="4426510" y="713298"/>
            <a:ext cx="3042821" cy="253916"/>
          </a:xfrm>
          <a:prstGeom prst="rect">
            <a:avLst/>
          </a:prstGeom>
          <a:noFill/>
        </p:spPr>
        <p:txBody>
          <a:bodyPr wrap="none" rtlCol="0">
            <a:spAutoFit/>
          </a:bodyPr>
          <a:lstStyle/>
          <a:p>
            <a:r>
              <a:rPr lang="zh-CN" altLang="en-US" sz="1050" dirty="0">
                <a:solidFill>
                  <a:schemeClr val="tx1">
                    <a:lumMod val="75000"/>
                    <a:lumOff val="25000"/>
                  </a:schemeClr>
                </a:solidFill>
              </a:rPr>
              <a:t>调查结果</a:t>
            </a:r>
            <a:r>
              <a:rPr lang="en-US" altLang="zh-CN" sz="1050" dirty="0">
                <a:solidFill>
                  <a:schemeClr val="tx1">
                    <a:lumMod val="75000"/>
                    <a:lumOff val="25000"/>
                  </a:schemeClr>
                </a:solidFill>
              </a:rPr>
              <a:t>&gt;TMT</a:t>
            </a:r>
            <a:r>
              <a:rPr lang="zh-CN" altLang="en-US" sz="1050" dirty="0">
                <a:solidFill>
                  <a:schemeClr val="tx1">
                    <a:lumMod val="75000"/>
                    <a:lumOff val="25000"/>
                  </a:schemeClr>
                </a:solidFill>
              </a:rPr>
              <a:t>产业调查结果</a:t>
            </a:r>
            <a:r>
              <a:rPr lang="en-US" altLang="zh-CN" sz="1050" dirty="0">
                <a:solidFill>
                  <a:schemeClr val="tx1">
                    <a:lumMod val="75000"/>
                    <a:lumOff val="25000"/>
                  </a:schemeClr>
                </a:solidFill>
              </a:rPr>
              <a:t>&gt;</a:t>
            </a:r>
            <a:r>
              <a:rPr lang="zh-CN" altLang="en-US" sz="1050" dirty="0">
                <a:solidFill>
                  <a:schemeClr val="tx1">
                    <a:lumMod val="75000"/>
                    <a:lumOff val="25000"/>
                  </a:schemeClr>
                </a:solidFill>
              </a:rPr>
              <a:t>游戏产业调查结果</a:t>
            </a:r>
          </a:p>
        </p:txBody>
      </p:sp>
      <p:sp>
        <p:nvSpPr>
          <p:cNvPr id="23" name="椭圆 22">
            <a:extLst>
              <a:ext uri="{FF2B5EF4-FFF2-40B4-BE49-F238E27FC236}">
                <a16:creationId xmlns:a16="http://schemas.microsoft.com/office/drawing/2014/main" id="{DE8AD93C-29A0-4991-BEC5-812E2105576C}"/>
              </a:ext>
            </a:extLst>
          </p:cNvPr>
          <p:cNvSpPr/>
          <p:nvPr/>
        </p:nvSpPr>
        <p:spPr>
          <a:xfrm>
            <a:off x="11183953" y="635194"/>
            <a:ext cx="346434" cy="3464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5C3FA667-7B87-4FFD-8493-88A2DD8E217C}"/>
              </a:ext>
            </a:extLst>
          </p:cNvPr>
          <p:cNvSpPr txBox="1"/>
          <p:nvPr/>
        </p:nvSpPr>
        <p:spPr>
          <a:xfrm>
            <a:off x="894080" y="6357850"/>
            <a:ext cx="4974439" cy="230832"/>
          </a:xfrm>
          <a:prstGeom prst="rect">
            <a:avLst/>
          </a:prstGeom>
          <a:noFill/>
        </p:spPr>
        <p:txBody>
          <a:bodyPr wrap="none" rtlCol="0">
            <a:spAutoFit/>
          </a:bodyPr>
          <a:lstStyle/>
          <a:p>
            <a:r>
              <a:rPr lang="zh-CN" altLang="en-US" sz="900" dirty="0">
                <a:solidFill>
                  <a:schemeClr val="tx1">
                    <a:lumMod val="75000"/>
                    <a:lumOff val="25000"/>
                  </a:schemeClr>
                </a:solidFill>
                <a:latin typeface="宋体" panose="02010600030101010101" pitchFamily="2" charset="-122"/>
                <a:ea typeface="宋体" panose="02010600030101010101" pitchFamily="2" charset="-122"/>
              </a:rPr>
              <a:t>数据来源：</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北京大忽悠咨询公司</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内部数据：</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 2017</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年</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TMT</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产业调查结果</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 </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手机游戏产业篇</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 2018</a:t>
            </a:r>
            <a:endParaRPr lang="zh-CN" altLang="en-US" sz="900" dirty="0">
              <a:solidFill>
                <a:schemeClr val="tx1">
                  <a:lumMod val="50000"/>
                  <a:lumOff val="50000"/>
                </a:schemeClr>
              </a:solidFill>
              <a:latin typeface="宋体" panose="02010600030101010101" pitchFamily="2" charset="-122"/>
              <a:ea typeface="宋体" panose="02010600030101010101" pitchFamily="2" charset="-122"/>
            </a:endParaRPr>
          </a:p>
        </p:txBody>
      </p:sp>
      <p:sp>
        <p:nvSpPr>
          <p:cNvPr id="25" name="文本框 24">
            <a:extLst>
              <a:ext uri="{FF2B5EF4-FFF2-40B4-BE49-F238E27FC236}">
                <a16:creationId xmlns:a16="http://schemas.microsoft.com/office/drawing/2014/main" id="{24818DA6-4313-4E57-8978-929F521472EA}"/>
              </a:ext>
            </a:extLst>
          </p:cNvPr>
          <p:cNvSpPr txBox="1"/>
          <p:nvPr/>
        </p:nvSpPr>
        <p:spPr>
          <a:xfrm>
            <a:off x="10043217" y="6322945"/>
            <a:ext cx="1396536" cy="253916"/>
          </a:xfrm>
          <a:prstGeom prst="rect">
            <a:avLst/>
          </a:prstGeom>
          <a:noFill/>
        </p:spPr>
        <p:txBody>
          <a:bodyPr wrap="none"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北京大忽悠咨询公司</a:t>
            </a:r>
          </a:p>
        </p:txBody>
      </p:sp>
      <p:sp>
        <p:nvSpPr>
          <p:cNvPr id="26" name="文本框 25">
            <a:extLst>
              <a:ext uri="{FF2B5EF4-FFF2-40B4-BE49-F238E27FC236}">
                <a16:creationId xmlns:a16="http://schemas.microsoft.com/office/drawing/2014/main" id="{7EA1866F-A394-4E09-BEB2-62A43A181327}"/>
              </a:ext>
            </a:extLst>
          </p:cNvPr>
          <p:cNvSpPr txBox="1"/>
          <p:nvPr/>
        </p:nvSpPr>
        <p:spPr>
          <a:xfrm>
            <a:off x="11530387" y="6580444"/>
            <a:ext cx="556563" cy="253916"/>
          </a:xfrm>
          <a:prstGeom prst="rect">
            <a:avLst/>
          </a:prstGeom>
          <a:noFill/>
        </p:spPr>
        <p:txBody>
          <a:bodyPr wrap="none" rtlCol="0">
            <a:spAutoFit/>
          </a:bodyPr>
          <a:lstStyle/>
          <a:p>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27/69</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F64BC845-3BE9-4515-B8F0-1529446F067B}"/>
              </a:ext>
            </a:extLst>
          </p:cNvPr>
          <p:cNvSpPr/>
          <p:nvPr/>
        </p:nvSpPr>
        <p:spPr>
          <a:xfrm>
            <a:off x="8952176" y="5371210"/>
            <a:ext cx="2743198" cy="894219"/>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益智游戏、纸牌游戏和博彩游戏可能更适合基于广告的变现模式。策略游戏和模拟游戏能够提高</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ARPPU</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p>
        </p:txBody>
      </p:sp>
      <p:pic>
        <p:nvPicPr>
          <p:cNvPr id="29" name="图片 28">
            <a:extLst>
              <a:ext uri="{FF2B5EF4-FFF2-40B4-BE49-F238E27FC236}">
                <a16:creationId xmlns:a16="http://schemas.microsoft.com/office/drawing/2014/main" id="{29A5AAEB-DBC7-4BE7-8858-0F0B7316904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681" r="14827"/>
          <a:stretch/>
        </p:blipFill>
        <p:spPr>
          <a:xfrm>
            <a:off x="5910304" y="3677995"/>
            <a:ext cx="2877874" cy="2644950"/>
          </a:xfrm>
          <a:prstGeom prst="rect">
            <a:avLst/>
          </a:prstGeom>
        </p:spPr>
      </p:pic>
    </p:spTree>
    <p:extLst>
      <p:ext uri="{BB962C8B-B14F-4D97-AF65-F5344CB8AC3E}">
        <p14:creationId xmlns:p14="http://schemas.microsoft.com/office/powerpoint/2010/main" val="220127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图表 2">
            <a:extLst>
              <a:ext uri="{FF2B5EF4-FFF2-40B4-BE49-F238E27FC236}">
                <a16:creationId xmlns:a16="http://schemas.microsoft.com/office/drawing/2014/main" id="{3F562E9A-EA75-4525-877E-41F2EA07CA21}"/>
              </a:ext>
            </a:extLst>
          </p:cNvPr>
          <p:cNvGraphicFramePr/>
          <p:nvPr>
            <p:extLst>
              <p:ext uri="{D42A27DB-BD31-4B8C-83A1-F6EECF244321}">
                <p14:modId xmlns:p14="http://schemas.microsoft.com/office/powerpoint/2010/main" val="1255215056"/>
              </p:ext>
            </p:extLst>
          </p:nvPr>
        </p:nvGraphicFramePr>
        <p:xfrm>
          <a:off x="842879" y="3758031"/>
          <a:ext cx="5405521" cy="2563110"/>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a:extLst>
              <a:ext uri="{FF2B5EF4-FFF2-40B4-BE49-F238E27FC236}">
                <a16:creationId xmlns:a16="http://schemas.microsoft.com/office/drawing/2014/main" id="{37866EF9-6EF3-4A66-A9C2-CD8CFE4C422C}"/>
              </a:ext>
            </a:extLst>
          </p:cNvPr>
          <p:cNvSpPr/>
          <p:nvPr/>
        </p:nvSpPr>
        <p:spPr>
          <a:xfrm>
            <a:off x="928599" y="1459101"/>
            <a:ext cx="3017915" cy="2275688"/>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我们没有发现任何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KPI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可以确认休闲游戏是否比其它游戏表现更好。首先， 考虑你的游戏是否在特定的游戏类型中表现出众并充分利用你的核心受众。 </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我们没有发现任何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KPI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可以确认休闲游戏是否比其它游戏表现更好。首先， 考虑你的游戏是否在特定的游戏类型中表现出众，并充分利用你的核心受众。 </a:t>
            </a:r>
          </a:p>
        </p:txBody>
      </p:sp>
      <p:sp>
        <p:nvSpPr>
          <p:cNvPr id="11" name="不完整圆 10">
            <a:extLst>
              <a:ext uri="{FF2B5EF4-FFF2-40B4-BE49-F238E27FC236}">
                <a16:creationId xmlns:a16="http://schemas.microsoft.com/office/drawing/2014/main" id="{D08065D2-6A42-4E48-A37D-BE7313738BD8}"/>
              </a:ext>
            </a:extLst>
          </p:cNvPr>
          <p:cNvSpPr/>
          <p:nvPr/>
        </p:nvSpPr>
        <p:spPr>
          <a:xfrm>
            <a:off x="4737648" y="1348528"/>
            <a:ext cx="990595" cy="990595"/>
          </a:xfrm>
          <a:prstGeom prst="pie">
            <a:avLst>
              <a:gd name="adj1" fmla="val 0"/>
              <a:gd name="adj2" fmla="val 19507496"/>
            </a:avLst>
          </a:prstGeom>
          <a:solidFill>
            <a:srgbClr val="57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不完整圆 13">
            <a:extLst>
              <a:ext uri="{FF2B5EF4-FFF2-40B4-BE49-F238E27FC236}">
                <a16:creationId xmlns:a16="http://schemas.microsoft.com/office/drawing/2014/main" id="{7CBE0B37-B279-42B0-9231-A6CAD474591D}"/>
              </a:ext>
            </a:extLst>
          </p:cNvPr>
          <p:cNvSpPr/>
          <p:nvPr/>
        </p:nvSpPr>
        <p:spPr>
          <a:xfrm>
            <a:off x="4823368" y="1329477"/>
            <a:ext cx="990595" cy="990595"/>
          </a:xfrm>
          <a:prstGeom prst="pie">
            <a:avLst>
              <a:gd name="adj1" fmla="val 19441094"/>
              <a:gd name="adj2" fmla="val 21580517"/>
            </a:avLst>
          </a:prstGeom>
          <a:solidFill>
            <a:srgbClr val="57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9" name="直接连接符 18">
            <a:extLst>
              <a:ext uri="{FF2B5EF4-FFF2-40B4-BE49-F238E27FC236}">
                <a16:creationId xmlns:a16="http://schemas.microsoft.com/office/drawing/2014/main" id="{D2921571-6C6A-4D9C-94F9-E6200031319F}"/>
              </a:ext>
            </a:extLst>
          </p:cNvPr>
          <p:cNvCxnSpPr>
            <a:cxnSpLocks/>
          </p:cNvCxnSpPr>
          <p:nvPr/>
        </p:nvCxnSpPr>
        <p:spPr>
          <a:xfrm>
            <a:off x="932056" y="1027886"/>
            <a:ext cx="1059833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直接连接符 19">
            <a:extLst>
              <a:ext uri="{FF2B5EF4-FFF2-40B4-BE49-F238E27FC236}">
                <a16:creationId xmlns:a16="http://schemas.microsoft.com/office/drawing/2014/main" id="{B2C2E372-674C-4D61-95A7-EBEA8CA27597}"/>
              </a:ext>
            </a:extLst>
          </p:cNvPr>
          <p:cNvCxnSpPr>
            <a:cxnSpLocks/>
          </p:cNvCxnSpPr>
          <p:nvPr/>
        </p:nvCxnSpPr>
        <p:spPr>
          <a:xfrm>
            <a:off x="993822" y="6322945"/>
            <a:ext cx="10536565" cy="0"/>
          </a:xfrm>
          <a:prstGeom prst="line">
            <a:avLst/>
          </a:prstGeom>
        </p:spPr>
        <p:style>
          <a:lnRef idx="1">
            <a:schemeClr val="accent3"/>
          </a:lnRef>
          <a:fillRef idx="0">
            <a:schemeClr val="accent3"/>
          </a:fillRef>
          <a:effectRef idx="0">
            <a:schemeClr val="accent3"/>
          </a:effectRef>
          <a:fontRef idx="minor">
            <a:schemeClr val="tx1"/>
          </a:fontRef>
        </p:style>
      </p:cxnSp>
      <p:sp>
        <p:nvSpPr>
          <p:cNvPr id="21" name="文本框 20">
            <a:extLst>
              <a:ext uri="{FF2B5EF4-FFF2-40B4-BE49-F238E27FC236}">
                <a16:creationId xmlns:a16="http://schemas.microsoft.com/office/drawing/2014/main" id="{44CACF57-B697-4392-8015-089EF9D12585}"/>
              </a:ext>
            </a:extLst>
          </p:cNvPr>
          <p:cNvSpPr txBox="1"/>
          <p:nvPr/>
        </p:nvSpPr>
        <p:spPr>
          <a:xfrm>
            <a:off x="842880" y="536859"/>
            <a:ext cx="3679212" cy="461665"/>
          </a:xfrm>
          <a:prstGeom prst="rect">
            <a:avLst/>
          </a:prstGeom>
          <a:noFill/>
        </p:spPr>
        <p:txBody>
          <a:bodyPr wrap="none" rtlCol="0">
            <a:spAutoFit/>
          </a:bodyPr>
          <a:lstStyle/>
          <a:p>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2017</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年游戏产业调查结果</a:t>
            </a:r>
          </a:p>
        </p:txBody>
      </p:sp>
      <p:sp>
        <p:nvSpPr>
          <p:cNvPr id="22" name="文本框 21">
            <a:extLst>
              <a:ext uri="{FF2B5EF4-FFF2-40B4-BE49-F238E27FC236}">
                <a16:creationId xmlns:a16="http://schemas.microsoft.com/office/drawing/2014/main" id="{E4D24816-401B-4C4D-B2E5-9D1631B03B31}"/>
              </a:ext>
            </a:extLst>
          </p:cNvPr>
          <p:cNvSpPr txBox="1"/>
          <p:nvPr/>
        </p:nvSpPr>
        <p:spPr>
          <a:xfrm>
            <a:off x="4426510" y="713298"/>
            <a:ext cx="3042821" cy="253916"/>
          </a:xfrm>
          <a:prstGeom prst="rect">
            <a:avLst/>
          </a:prstGeom>
          <a:noFill/>
        </p:spPr>
        <p:txBody>
          <a:bodyPr wrap="none" rtlCol="0">
            <a:spAutoFit/>
          </a:bodyPr>
          <a:lstStyle/>
          <a:p>
            <a:r>
              <a:rPr lang="zh-CN" altLang="en-US" sz="1050" dirty="0">
                <a:solidFill>
                  <a:schemeClr val="tx1">
                    <a:lumMod val="75000"/>
                    <a:lumOff val="25000"/>
                  </a:schemeClr>
                </a:solidFill>
              </a:rPr>
              <a:t>调查结果</a:t>
            </a:r>
            <a:r>
              <a:rPr lang="en-US" altLang="zh-CN" sz="1050" dirty="0">
                <a:solidFill>
                  <a:schemeClr val="tx1">
                    <a:lumMod val="75000"/>
                    <a:lumOff val="25000"/>
                  </a:schemeClr>
                </a:solidFill>
              </a:rPr>
              <a:t>&gt;TMT</a:t>
            </a:r>
            <a:r>
              <a:rPr lang="zh-CN" altLang="en-US" sz="1050" dirty="0">
                <a:solidFill>
                  <a:schemeClr val="tx1">
                    <a:lumMod val="75000"/>
                    <a:lumOff val="25000"/>
                  </a:schemeClr>
                </a:solidFill>
              </a:rPr>
              <a:t>产业调查结果</a:t>
            </a:r>
            <a:r>
              <a:rPr lang="en-US" altLang="zh-CN" sz="1050" dirty="0">
                <a:solidFill>
                  <a:schemeClr val="tx1">
                    <a:lumMod val="75000"/>
                    <a:lumOff val="25000"/>
                  </a:schemeClr>
                </a:solidFill>
              </a:rPr>
              <a:t>&gt;</a:t>
            </a:r>
            <a:r>
              <a:rPr lang="zh-CN" altLang="en-US" sz="1050" dirty="0">
                <a:solidFill>
                  <a:schemeClr val="tx1">
                    <a:lumMod val="75000"/>
                    <a:lumOff val="25000"/>
                  </a:schemeClr>
                </a:solidFill>
              </a:rPr>
              <a:t>游戏产业调查结果</a:t>
            </a:r>
          </a:p>
        </p:txBody>
      </p:sp>
      <p:sp>
        <p:nvSpPr>
          <p:cNvPr id="23" name="椭圆 22">
            <a:extLst>
              <a:ext uri="{FF2B5EF4-FFF2-40B4-BE49-F238E27FC236}">
                <a16:creationId xmlns:a16="http://schemas.microsoft.com/office/drawing/2014/main" id="{DE8AD93C-29A0-4991-BEC5-812E2105576C}"/>
              </a:ext>
            </a:extLst>
          </p:cNvPr>
          <p:cNvSpPr/>
          <p:nvPr/>
        </p:nvSpPr>
        <p:spPr>
          <a:xfrm>
            <a:off x="11183953" y="635194"/>
            <a:ext cx="346434" cy="3464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5C3FA667-7B87-4FFD-8493-88A2DD8E217C}"/>
              </a:ext>
            </a:extLst>
          </p:cNvPr>
          <p:cNvSpPr txBox="1"/>
          <p:nvPr/>
        </p:nvSpPr>
        <p:spPr>
          <a:xfrm>
            <a:off x="894080" y="6357850"/>
            <a:ext cx="4974439" cy="230832"/>
          </a:xfrm>
          <a:prstGeom prst="rect">
            <a:avLst/>
          </a:prstGeom>
          <a:noFill/>
        </p:spPr>
        <p:txBody>
          <a:bodyPr wrap="none" rtlCol="0">
            <a:spAutoFit/>
          </a:bodyPr>
          <a:lstStyle/>
          <a:p>
            <a:r>
              <a:rPr lang="zh-CN" altLang="en-US" sz="900" dirty="0">
                <a:solidFill>
                  <a:schemeClr val="tx1">
                    <a:lumMod val="75000"/>
                    <a:lumOff val="25000"/>
                  </a:schemeClr>
                </a:solidFill>
                <a:latin typeface="宋体" panose="02010600030101010101" pitchFamily="2" charset="-122"/>
                <a:ea typeface="宋体" panose="02010600030101010101" pitchFamily="2" charset="-122"/>
              </a:rPr>
              <a:t>数据来源：</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北京大忽悠咨询公司</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内部数据：</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 2017</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年</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TMT</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产业调查结果</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 </a:t>
            </a:r>
            <a:r>
              <a:rPr lang="zh-CN" altLang="en-US" sz="900" dirty="0">
                <a:solidFill>
                  <a:schemeClr val="tx1">
                    <a:lumMod val="50000"/>
                    <a:lumOff val="50000"/>
                  </a:schemeClr>
                </a:solidFill>
                <a:latin typeface="宋体" panose="02010600030101010101" pitchFamily="2" charset="-122"/>
                <a:ea typeface="宋体" panose="02010600030101010101" pitchFamily="2" charset="-122"/>
              </a:rPr>
              <a:t>手机游戏产业篇</a:t>
            </a:r>
            <a:r>
              <a:rPr lang="en-US" altLang="zh-CN" sz="900" dirty="0">
                <a:solidFill>
                  <a:schemeClr val="tx1">
                    <a:lumMod val="50000"/>
                    <a:lumOff val="50000"/>
                  </a:schemeClr>
                </a:solidFill>
                <a:latin typeface="宋体" panose="02010600030101010101" pitchFamily="2" charset="-122"/>
                <a:ea typeface="宋体" panose="02010600030101010101" pitchFamily="2" charset="-122"/>
              </a:rPr>
              <a:t>. 2018</a:t>
            </a:r>
            <a:endParaRPr lang="zh-CN" altLang="en-US" sz="900" dirty="0">
              <a:solidFill>
                <a:schemeClr val="tx1">
                  <a:lumMod val="50000"/>
                  <a:lumOff val="50000"/>
                </a:schemeClr>
              </a:solidFill>
              <a:latin typeface="宋体" panose="02010600030101010101" pitchFamily="2" charset="-122"/>
              <a:ea typeface="宋体" panose="02010600030101010101" pitchFamily="2" charset="-122"/>
            </a:endParaRPr>
          </a:p>
        </p:txBody>
      </p:sp>
      <p:sp>
        <p:nvSpPr>
          <p:cNvPr id="25" name="文本框 24">
            <a:extLst>
              <a:ext uri="{FF2B5EF4-FFF2-40B4-BE49-F238E27FC236}">
                <a16:creationId xmlns:a16="http://schemas.microsoft.com/office/drawing/2014/main" id="{24818DA6-4313-4E57-8978-929F521472EA}"/>
              </a:ext>
            </a:extLst>
          </p:cNvPr>
          <p:cNvSpPr txBox="1"/>
          <p:nvPr/>
        </p:nvSpPr>
        <p:spPr>
          <a:xfrm>
            <a:off x="10043217" y="6322945"/>
            <a:ext cx="1396536" cy="253916"/>
          </a:xfrm>
          <a:prstGeom prst="rect">
            <a:avLst/>
          </a:prstGeom>
          <a:noFill/>
        </p:spPr>
        <p:txBody>
          <a:bodyPr wrap="none"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北京大忽悠咨询公司</a:t>
            </a:r>
          </a:p>
        </p:txBody>
      </p:sp>
      <p:sp>
        <p:nvSpPr>
          <p:cNvPr id="26" name="文本框 25">
            <a:extLst>
              <a:ext uri="{FF2B5EF4-FFF2-40B4-BE49-F238E27FC236}">
                <a16:creationId xmlns:a16="http://schemas.microsoft.com/office/drawing/2014/main" id="{7EA1866F-A394-4E09-BEB2-62A43A181327}"/>
              </a:ext>
            </a:extLst>
          </p:cNvPr>
          <p:cNvSpPr txBox="1"/>
          <p:nvPr/>
        </p:nvSpPr>
        <p:spPr>
          <a:xfrm>
            <a:off x="11530387" y="6580444"/>
            <a:ext cx="556563" cy="253916"/>
          </a:xfrm>
          <a:prstGeom prst="rect">
            <a:avLst/>
          </a:prstGeom>
          <a:noFill/>
        </p:spPr>
        <p:txBody>
          <a:bodyPr wrap="none" rtlCol="0">
            <a:spAutoFit/>
          </a:bodyPr>
          <a:lstStyle/>
          <a:p>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27/69</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F64BC845-3BE9-4515-B8F0-1529446F067B}"/>
              </a:ext>
            </a:extLst>
          </p:cNvPr>
          <p:cNvSpPr/>
          <p:nvPr/>
        </p:nvSpPr>
        <p:spPr>
          <a:xfrm>
            <a:off x="4153992" y="2440813"/>
            <a:ext cx="2336246" cy="1171218"/>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益智游戏、纸牌游戏和博彩游戏可能更适合基于广告的变现模式。策略游戏和模拟游戏能够提高</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ARPPU</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p>
        </p:txBody>
      </p:sp>
      <p:sp>
        <p:nvSpPr>
          <p:cNvPr id="2" name="矩形 1">
            <a:extLst>
              <a:ext uri="{FF2B5EF4-FFF2-40B4-BE49-F238E27FC236}">
                <a16:creationId xmlns:a16="http://schemas.microsoft.com/office/drawing/2014/main" id="{8F38529C-9601-4247-B6EE-5A205641D688}"/>
              </a:ext>
            </a:extLst>
          </p:cNvPr>
          <p:cNvSpPr/>
          <p:nvPr/>
        </p:nvSpPr>
        <p:spPr>
          <a:xfrm>
            <a:off x="928599" y="999902"/>
            <a:ext cx="2569934" cy="458908"/>
          </a:xfrm>
          <a:prstGeom prst="rect">
            <a:avLst/>
          </a:prstGeom>
        </p:spPr>
        <p:txBody>
          <a:bodyPr wrap="non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2017</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年的主要调查结果</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8" name="直接连接符 27">
            <a:extLst>
              <a:ext uri="{FF2B5EF4-FFF2-40B4-BE49-F238E27FC236}">
                <a16:creationId xmlns:a16="http://schemas.microsoft.com/office/drawing/2014/main" id="{FD73B935-0ACC-4046-AE25-5F81ABBF6FD7}"/>
              </a:ext>
            </a:extLst>
          </p:cNvPr>
          <p:cNvCxnSpPr>
            <a:cxnSpLocks/>
          </p:cNvCxnSpPr>
          <p:nvPr/>
        </p:nvCxnSpPr>
        <p:spPr>
          <a:xfrm>
            <a:off x="4043404" y="1094114"/>
            <a:ext cx="0" cy="2640675"/>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直接连接符 29">
            <a:extLst>
              <a:ext uri="{FF2B5EF4-FFF2-40B4-BE49-F238E27FC236}">
                <a16:creationId xmlns:a16="http://schemas.microsoft.com/office/drawing/2014/main" id="{1464A014-F008-4D36-ADBA-17962B03B7F0}"/>
              </a:ext>
            </a:extLst>
          </p:cNvPr>
          <p:cNvCxnSpPr>
            <a:cxnSpLocks/>
          </p:cNvCxnSpPr>
          <p:nvPr/>
        </p:nvCxnSpPr>
        <p:spPr>
          <a:xfrm>
            <a:off x="949234" y="3758031"/>
            <a:ext cx="6108791" cy="0"/>
          </a:xfrm>
          <a:prstGeom prst="line">
            <a:avLst/>
          </a:prstGeom>
        </p:spPr>
        <p:style>
          <a:lnRef idx="1">
            <a:schemeClr val="accent3"/>
          </a:lnRef>
          <a:fillRef idx="0">
            <a:schemeClr val="accent3"/>
          </a:fillRef>
          <a:effectRef idx="0">
            <a:schemeClr val="accent3"/>
          </a:effectRef>
          <a:fontRef idx="minor">
            <a:schemeClr val="tx1"/>
          </a:fontRef>
        </p:style>
      </p:cxnSp>
      <p:pic>
        <p:nvPicPr>
          <p:cNvPr id="29" name="图片 28">
            <a:extLst>
              <a:ext uri="{FF2B5EF4-FFF2-40B4-BE49-F238E27FC236}">
                <a16:creationId xmlns:a16="http://schemas.microsoft.com/office/drawing/2014/main" id="{29A5AAEB-DBC7-4BE7-8858-0F0B7316904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9731" t="34" r="21794" b="-34"/>
          <a:stretch/>
        </p:blipFill>
        <p:spPr>
          <a:xfrm>
            <a:off x="6600825" y="1042300"/>
            <a:ext cx="5035983" cy="5280645"/>
          </a:xfrm>
          <a:prstGeom prst="rect">
            <a:avLst/>
          </a:prstGeom>
        </p:spPr>
      </p:pic>
    </p:spTree>
    <p:extLst>
      <p:ext uri="{BB962C8B-B14F-4D97-AF65-F5344CB8AC3E}">
        <p14:creationId xmlns:p14="http://schemas.microsoft.com/office/powerpoint/2010/main" val="370144330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365</Words>
  <Application>Microsoft Office PowerPoint</Application>
  <PresentationFormat>宽屏</PresentationFormat>
  <Paragraphs>40</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等线</vt:lpstr>
      <vt:lpstr>等线 Light</vt:lpstr>
      <vt:lpstr>华文中宋</vt:lpstr>
      <vt:lpstr>思源黑体 CN Normal</vt:lpstr>
      <vt:lpstr>宋体</vt:lpstr>
      <vt:lpstr>微软雅黑</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Notag</dc:creator>
  <cp:lastModifiedBy>Administrator</cp:lastModifiedBy>
  <cp:revision>98</cp:revision>
  <dcterms:created xsi:type="dcterms:W3CDTF">2018-08-23T10:08:30Z</dcterms:created>
  <dcterms:modified xsi:type="dcterms:W3CDTF">2018-11-26T04:03:01Z</dcterms:modified>
</cp:coreProperties>
</file>