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81" r:id="rId2"/>
    <p:sldId id="386" r:id="rId3"/>
    <p:sldId id="397" r:id="rId4"/>
    <p:sldId id="362" r:id="rId5"/>
    <p:sldId id="398" r:id="rId6"/>
    <p:sldId id="396" r:id="rId7"/>
    <p:sldId id="39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92A9"/>
    <a:srgbClr val="475670"/>
    <a:srgbClr val="3E3E5F"/>
    <a:srgbClr val="815A59"/>
    <a:srgbClr val="3D4951"/>
    <a:srgbClr val="8E3232"/>
    <a:srgbClr val="872D2D"/>
    <a:srgbClr val="CF3D3D"/>
    <a:srgbClr val="E4C29C"/>
    <a:srgbClr val="D26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65" autoAdjust="0"/>
  </p:normalViewPr>
  <p:slideViewPr>
    <p:cSldViewPr snapToGrid="0" showGuides="1">
      <p:cViewPr varScale="1">
        <p:scale>
          <a:sx n="104" d="100"/>
          <a:sy n="104" d="100"/>
        </p:scale>
        <p:origin x="114" y="144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2018/11/26/Mon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4000"/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646382" y="2714518"/>
            <a:ext cx="8899236" cy="112874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69000">
                <a:schemeClr val="bg1">
                  <a:alpha val="91000"/>
                </a:schemeClr>
              </a:gs>
              <a:gs pos="27000">
                <a:schemeClr val="bg1">
                  <a:alpha val="88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071430" y="3233905"/>
            <a:ext cx="4861760" cy="5847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辅助对齐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-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线条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061903" y="2714518"/>
            <a:ext cx="2068195" cy="506164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设计篇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-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排版细节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061904" y="2826210"/>
            <a:ext cx="0" cy="95603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061904" y="3216321"/>
            <a:ext cx="354473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组合 4">
            <a:extLst>
              <a:ext uri="{FF2B5EF4-FFF2-40B4-BE49-F238E27FC236}">
                <a16:creationId xmlns:a16="http://schemas.microsoft.com/office/drawing/2014/main" id="{103120A2-336D-4937-9BA5-48ADA509B658}"/>
              </a:ext>
            </a:extLst>
          </p:cNvPr>
          <p:cNvGrpSpPr/>
          <p:nvPr/>
        </p:nvGrpSpPr>
        <p:grpSpPr>
          <a:xfrm>
            <a:off x="4177417" y="2920770"/>
            <a:ext cx="718484" cy="754137"/>
            <a:chOff x="10067925" y="2255837"/>
            <a:chExt cx="515938" cy="584200"/>
          </a:xfrm>
          <a:solidFill>
            <a:schemeClr val="bg1">
              <a:lumMod val="50000"/>
            </a:schemeClr>
          </a:solidFill>
        </p:grpSpPr>
        <p:sp>
          <p:nvSpPr>
            <p:cNvPr id="8" name="Freeform 78">
              <a:extLst>
                <a:ext uri="{FF2B5EF4-FFF2-40B4-BE49-F238E27FC236}">
                  <a16:creationId xmlns:a16="http://schemas.microsoft.com/office/drawing/2014/main" id="{A22BE3D2-10B3-4B22-A4BD-E600C3DD3B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09225" y="2255837"/>
              <a:ext cx="274638" cy="584200"/>
            </a:xfrm>
            <a:custGeom>
              <a:avLst/>
              <a:gdLst>
                <a:gd name="T0" fmla="*/ 5 w 147"/>
                <a:gd name="T1" fmla="*/ 96 h 314"/>
                <a:gd name="T2" fmla="*/ 5 w 147"/>
                <a:gd name="T3" fmla="*/ 25 h 314"/>
                <a:gd name="T4" fmla="*/ 142 w 147"/>
                <a:gd name="T5" fmla="*/ 25 h 314"/>
                <a:gd name="T6" fmla="*/ 142 w 147"/>
                <a:gd name="T7" fmla="*/ 190 h 314"/>
                <a:gd name="T8" fmla="*/ 5 w 147"/>
                <a:gd name="T9" fmla="*/ 190 h 314"/>
                <a:gd name="T10" fmla="*/ 5 w 147"/>
                <a:gd name="T11" fmla="*/ 128 h 314"/>
                <a:gd name="T12" fmla="*/ 0 w 147"/>
                <a:gd name="T13" fmla="*/ 126 h 314"/>
                <a:gd name="T14" fmla="*/ 0 w 147"/>
                <a:gd name="T15" fmla="*/ 196 h 314"/>
                <a:gd name="T16" fmla="*/ 22 w 147"/>
                <a:gd name="T17" fmla="*/ 196 h 314"/>
                <a:gd name="T18" fmla="*/ 21 w 147"/>
                <a:gd name="T19" fmla="*/ 201 h 314"/>
                <a:gd name="T20" fmla="*/ 11 w 147"/>
                <a:gd name="T21" fmla="*/ 201 h 314"/>
                <a:gd name="T22" fmla="*/ 11 w 147"/>
                <a:gd name="T23" fmla="*/ 213 h 314"/>
                <a:gd name="T24" fmla="*/ 20 w 147"/>
                <a:gd name="T25" fmla="*/ 213 h 314"/>
                <a:gd name="T26" fmla="*/ 5 w 147"/>
                <a:gd name="T27" fmla="*/ 312 h 314"/>
                <a:gd name="T28" fmla="*/ 17 w 147"/>
                <a:gd name="T29" fmla="*/ 314 h 314"/>
                <a:gd name="T30" fmla="*/ 32 w 147"/>
                <a:gd name="T31" fmla="*/ 213 h 314"/>
                <a:gd name="T32" fmla="*/ 67 w 147"/>
                <a:gd name="T33" fmla="*/ 213 h 314"/>
                <a:gd name="T34" fmla="*/ 67 w 147"/>
                <a:gd name="T35" fmla="*/ 223 h 314"/>
                <a:gd name="T36" fmla="*/ 79 w 147"/>
                <a:gd name="T37" fmla="*/ 223 h 314"/>
                <a:gd name="T38" fmla="*/ 79 w 147"/>
                <a:gd name="T39" fmla="*/ 213 h 314"/>
                <a:gd name="T40" fmla="*/ 114 w 147"/>
                <a:gd name="T41" fmla="*/ 213 h 314"/>
                <a:gd name="T42" fmla="*/ 129 w 147"/>
                <a:gd name="T43" fmla="*/ 314 h 314"/>
                <a:gd name="T44" fmla="*/ 141 w 147"/>
                <a:gd name="T45" fmla="*/ 312 h 314"/>
                <a:gd name="T46" fmla="*/ 126 w 147"/>
                <a:gd name="T47" fmla="*/ 213 h 314"/>
                <a:gd name="T48" fmla="*/ 135 w 147"/>
                <a:gd name="T49" fmla="*/ 213 h 314"/>
                <a:gd name="T50" fmla="*/ 135 w 147"/>
                <a:gd name="T51" fmla="*/ 201 h 314"/>
                <a:gd name="T52" fmla="*/ 125 w 147"/>
                <a:gd name="T53" fmla="*/ 201 h 314"/>
                <a:gd name="T54" fmla="*/ 124 w 147"/>
                <a:gd name="T55" fmla="*/ 196 h 314"/>
                <a:gd name="T56" fmla="*/ 147 w 147"/>
                <a:gd name="T57" fmla="*/ 196 h 314"/>
                <a:gd name="T58" fmla="*/ 147 w 147"/>
                <a:gd name="T59" fmla="*/ 193 h 314"/>
                <a:gd name="T60" fmla="*/ 147 w 147"/>
                <a:gd name="T61" fmla="*/ 19 h 314"/>
                <a:gd name="T62" fmla="*/ 79 w 147"/>
                <a:gd name="T63" fmla="*/ 19 h 314"/>
                <a:gd name="T64" fmla="*/ 79 w 147"/>
                <a:gd name="T65" fmla="*/ 0 h 314"/>
                <a:gd name="T66" fmla="*/ 67 w 147"/>
                <a:gd name="T67" fmla="*/ 0 h 314"/>
                <a:gd name="T68" fmla="*/ 67 w 147"/>
                <a:gd name="T69" fmla="*/ 19 h 314"/>
                <a:gd name="T70" fmla="*/ 0 w 147"/>
                <a:gd name="T71" fmla="*/ 19 h 314"/>
                <a:gd name="T72" fmla="*/ 0 w 147"/>
                <a:gd name="T73" fmla="*/ 92 h 314"/>
                <a:gd name="T74" fmla="*/ 5 w 147"/>
                <a:gd name="T75" fmla="*/ 96 h 314"/>
                <a:gd name="T76" fmla="*/ 34 w 147"/>
                <a:gd name="T77" fmla="*/ 201 h 314"/>
                <a:gd name="T78" fmla="*/ 34 w 147"/>
                <a:gd name="T79" fmla="*/ 196 h 314"/>
                <a:gd name="T80" fmla="*/ 67 w 147"/>
                <a:gd name="T81" fmla="*/ 196 h 314"/>
                <a:gd name="T82" fmla="*/ 67 w 147"/>
                <a:gd name="T83" fmla="*/ 201 h 314"/>
                <a:gd name="T84" fmla="*/ 34 w 147"/>
                <a:gd name="T85" fmla="*/ 201 h 314"/>
                <a:gd name="T86" fmla="*/ 113 w 147"/>
                <a:gd name="T87" fmla="*/ 201 h 314"/>
                <a:gd name="T88" fmla="*/ 79 w 147"/>
                <a:gd name="T89" fmla="*/ 201 h 314"/>
                <a:gd name="T90" fmla="*/ 79 w 147"/>
                <a:gd name="T91" fmla="*/ 196 h 314"/>
                <a:gd name="T92" fmla="*/ 112 w 147"/>
                <a:gd name="T93" fmla="*/ 196 h 314"/>
                <a:gd name="T94" fmla="*/ 113 w 147"/>
                <a:gd name="T95" fmla="*/ 201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47" h="314">
                  <a:moveTo>
                    <a:pt x="5" y="96"/>
                  </a:moveTo>
                  <a:cubicBezTo>
                    <a:pt x="5" y="25"/>
                    <a:pt x="5" y="25"/>
                    <a:pt x="5" y="25"/>
                  </a:cubicBezTo>
                  <a:cubicBezTo>
                    <a:pt x="142" y="25"/>
                    <a:pt x="142" y="25"/>
                    <a:pt x="142" y="25"/>
                  </a:cubicBezTo>
                  <a:cubicBezTo>
                    <a:pt x="142" y="190"/>
                    <a:pt x="142" y="190"/>
                    <a:pt x="142" y="190"/>
                  </a:cubicBezTo>
                  <a:cubicBezTo>
                    <a:pt x="5" y="190"/>
                    <a:pt x="5" y="190"/>
                    <a:pt x="5" y="190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4" y="128"/>
                    <a:pt x="2" y="127"/>
                    <a:pt x="0" y="12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22" y="196"/>
                    <a:pt x="22" y="196"/>
                    <a:pt x="22" y="196"/>
                  </a:cubicBezTo>
                  <a:cubicBezTo>
                    <a:pt x="21" y="201"/>
                    <a:pt x="21" y="201"/>
                    <a:pt x="21" y="201"/>
                  </a:cubicBezTo>
                  <a:cubicBezTo>
                    <a:pt x="11" y="201"/>
                    <a:pt x="11" y="201"/>
                    <a:pt x="11" y="201"/>
                  </a:cubicBezTo>
                  <a:cubicBezTo>
                    <a:pt x="11" y="213"/>
                    <a:pt x="11" y="213"/>
                    <a:pt x="11" y="213"/>
                  </a:cubicBezTo>
                  <a:cubicBezTo>
                    <a:pt x="20" y="213"/>
                    <a:pt x="20" y="213"/>
                    <a:pt x="20" y="213"/>
                  </a:cubicBezTo>
                  <a:cubicBezTo>
                    <a:pt x="5" y="312"/>
                    <a:pt x="5" y="312"/>
                    <a:pt x="5" y="312"/>
                  </a:cubicBezTo>
                  <a:cubicBezTo>
                    <a:pt x="17" y="314"/>
                    <a:pt x="17" y="314"/>
                    <a:pt x="17" y="314"/>
                  </a:cubicBezTo>
                  <a:cubicBezTo>
                    <a:pt x="32" y="213"/>
                    <a:pt x="32" y="213"/>
                    <a:pt x="32" y="213"/>
                  </a:cubicBezTo>
                  <a:cubicBezTo>
                    <a:pt x="67" y="213"/>
                    <a:pt x="67" y="213"/>
                    <a:pt x="67" y="213"/>
                  </a:cubicBezTo>
                  <a:cubicBezTo>
                    <a:pt x="67" y="223"/>
                    <a:pt x="67" y="223"/>
                    <a:pt x="67" y="223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13"/>
                    <a:pt x="79" y="213"/>
                    <a:pt x="79" y="213"/>
                  </a:cubicBezTo>
                  <a:cubicBezTo>
                    <a:pt x="114" y="213"/>
                    <a:pt x="114" y="213"/>
                    <a:pt x="114" y="213"/>
                  </a:cubicBezTo>
                  <a:cubicBezTo>
                    <a:pt x="129" y="314"/>
                    <a:pt x="129" y="314"/>
                    <a:pt x="129" y="314"/>
                  </a:cubicBezTo>
                  <a:cubicBezTo>
                    <a:pt x="141" y="312"/>
                    <a:pt x="141" y="312"/>
                    <a:pt x="141" y="312"/>
                  </a:cubicBezTo>
                  <a:cubicBezTo>
                    <a:pt x="126" y="213"/>
                    <a:pt x="126" y="213"/>
                    <a:pt x="126" y="213"/>
                  </a:cubicBezTo>
                  <a:cubicBezTo>
                    <a:pt x="135" y="213"/>
                    <a:pt x="135" y="213"/>
                    <a:pt x="135" y="213"/>
                  </a:cubicBezTo>
                  <a:cubicBezTo>
                    <a:pt x="135" y="201"/>
                    <a:pt x="135" y="201"/>
                    <a:pt x="135" y="201"/>
                  </a:cubicBezTo>
                  <a:cubicBezTo>
                    <a:pt x="125" y="201"/>
                    <a:pt x="125" y="201"/>
                    <a:pt x="125" y="201"/>
                  </a:cubicBezTo>
                  <a:cubicBezTo>
                    <a:pt x="124" y="196"/>
                    <a:pt x="124" y="196"/>
                    <a:pt x="124" y="196"/>
                  </a:cubicBezTo>
                  <a:cubicBezTo>
                    <a:pt x="147" y="196"/>
                    <a:pt x="147" y="196"/>
                    <a:pt x="147" y="196"/>
                  </a:cubicBezTo>
                  <a:cubicBezTo>
                    <a:pt x="147" y="193"/>
                    <a:pt x="147" y="193"/>
                    <a:pt x="147" y="193"/>
                  </a:cubicBezTo>
                  <a:cubicBezTo>
                    <a:pt x="147" y="19"/>
                    <a:pt x="147" y="19"/>
                    <a:pt x="147" y="19"/>
                  </a:cubicBezTo>
                  <a:cubicBezTo>
                    <a:pt x="79" y="19"/>
                    <a:pt x="79" y="19"/>
                    <a:pt x="79" y="19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2" y="94"/>
                    <a:pt x="4" y="95"/>
                    <a:pt x="5" y="96"/>
                  </a:cubicBezTo>
                  <a:close/>
                  <a:moveTo>
                    <a:pt x="34" y="201"/>
                  </a:moveTo>
                  <a:cubicBezTo>
                    <a:pt x="34" y="196"/>
                    <a:pt x="34" y="196"/>
                    <a:pt x="34" y="196"/>
                  </a:cubicBezTo>
                  <a:cubicBezTo>
                    <a:pt x="67" y="196"/>
                    <a:pt x="67" y="196"/>
                    <a:pt x="67" y="196"/>
                  </a:cubicBezTo>
                  <a:cubicBezTo>
                    <a:pt x="67" y="201"/>
                    <a:pt x="67" y="201"/>
                    <a:pt x="67" y="201"/>
                  </a:cubicBezTo>
                  <a:lnTo>
                    <a:pt x="34" y="201"/>
                  </a:lnTo>
                  <a:close/>
                  <a:moveTo>
                    <a:pt x="113" y="201"/>
                  </a:moveTo>
                  <a:cubicBezTo>
                    <a:pt x="79" y="201"/>
                    <a:pt x="79" y="201"/>
                    <a:pt x="79" y="201"/>
                  </a:cubicBezTo>
                  <a:cubicBezTo>
                    <a:pt x="79" y="196"/>
                    <a:pt x="79" y="196"/>
                    <a:pt x="79" y="196"/>
                  </a:cubicBezTo>
                  <a:cubicBezTo>
                    <a:pt x="112" y="196"/>
                    <a:pt x="112" y="196"/>
                    <a:pt x="112" y="196"/>
                  </a:cubicBezTo>
                  <a:lnTo>
                    <a:pt x="113" y="2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0" name="Freeform 79">
              <a:extLst>
                <a:ext uri="{FF2B5EF4-FFF2-40B4-BE49-F238E27FC236}">
                  <a16:creationId xmlns:a16="http://schemas.microsoft.com/office/drawing/2014/main" id="{F853B1AE-C468-4F05-8D58-537DB8A23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77488" y="2365374"/>
              <a:ext cx="171450" cy="188913"/>
            </a:xfrm>
            <a:custGeom>
              <a:avLst/>
              <a:gdLst>
                <a:gd name="T0" fmla="*/ 70 w 92"/>
                <a:gd name="T1" fmla="*/ 93 h 101"/>
                <a:gd name="T2" fmla="*/ 70 w 92"/>
                <a:gd name="T3" fmla="*/ 93 h 101"/>
                <a:gd name="T4" fmla="*/ 71 w 92"/>
                <a:gd name="T5" fmla="*/ 91 h 101"/>
                <a:gd name="T6" fmla="*/ 78 w 92"/>
                <a:gd name="T7" fmla="*/ 79 h 101"/>
                <a:gd name="T8" fmla="*/ 79 w 92"/>
                <a:gd name="T9" fmla="*/ 68 h 101"/>
                <a:gd name="T10" fmla="*/ 74 w 92"/>
                <a:gd name="T11" fmla="*/ 63 h 101"/>
                <a:gd name="T12" fmla="*/ 67 w 92"/>
                <a:gd name="T13" fmla="*/ 63 h 101"/>
                <a:gd name="T14" fmla="*/ 52 w 92"/>
                <a:gd name="T15" fmla="*/ 69 h 101"/>
                <a:gd name="T16" fmla="*/ 25 w 92"/>
                <a:gd name="T17" fmla="*/ 78 h 101"/>
                <a:gd name="T18" fmla="*/ 14 w 92"/>
                <a:gd name="T19" fmla="*/ 79 h 101"/>
                <a:gd name="T20" fmla="*/ 11 w 92"/>
                <a:gd name="T21" fmla="*/ 76 h 101"/>
                <a:gd name="T22" fmla="*/ 22 w 92"/>
                <a:gd name="T23" fmla="*/ 56 h 101"/>
                <a:gd name="T24" fmla="*/ 27 w 92"/>
                <a:gd name="T25" fmla="*/ 49 h 101"/>
                <a:gd name="T26" fmla="*/ 25 w 92"/>
                <a:gd name="T27" fmla="*/ 44 h 101"/>
                <a:gd name="T28" fmla="*/ 31 w 92"/>
                <a:gd name="T29" fmla="*/ 43 h 101"/>
                <a:gd name="T30" fmla="*/ 36 w 92"/>
                <a:gd name="T31" fmla="*/ 36 h 101"/>
                <a:gd name="T32" fmla="*/ 50 w 92"/>
                <a:gd name="T33" fmla="*/ 12 h 101"/>
                <a:gd name="T34" fmla="*/ 49 w 92"/>
                <a:gd name="T35" fmla="*/ 5 h 101"/>
                <a:gd name="T36" fmla="*/ 43 w 92"/>
                <a:gd name="T37" fmla="*/ 1 h 101"/>
                <a:gd name="T38" fmla="*/ 33 w 92"/>
                <a:gd name="T39" fmla="*/ 3 h 101"/>
                <a:gd name="T40" fmla="*/ 20 w 92"/>
                <a:gd name="T41" fmla="*/ 11 h 101"/>
                <a:gd name="T42" fmla="*/ 8 w 92"/>
                <a:gd name="T43" fmla="*/ 21 h 101"/>
                <a:gd name="T44" fmla="*/ 4 w 92"/>
                <a:gd name="T45" fmla="*/ 24 h 101"/>
                <a:gd name="T46" fmla="*/ 6 w 92"/>
                <a:gd name="T47" fmla="*/ 23 h 101"/>
                <a:gd name="T48" fmla="*/ 13 w 92"/>
                <a:gd name="T49" fmla="*/ 25 h 101"/>
                <a:gd name="T50" fmla="*/ 24 w 92"/>
                <a:gd name="T51" fmla="*/ 18 h 101"/>
                <a:gd name="T52" fmla="*/ 37 w 92"/>
                <a:gd name="T53" fmla="*/ 10 h 101"/>
                <a:gd name="T54" fmla="*/ 41 w 92"/>
                <a:gd name="T55" fmla="*/ 9 h 101"/>
                <a:gd name="T56" fmla="*/ 41 w 92"/>
                <a:gd name="T57" fmla="*/ 10 h 101"/>
                <a:gd name="T58" fmla="*/ 28 w 92"/>
                <a:gd name="T59" fmla="*/ 30 h 101"/>
                <a:gd name="T60" fmla="*/ 22 w 92"/>
                <a:gd name="T61" fmla="*/ 39 h 101"/>
                <a:gd name="T62" fmla="*/ 25 w 92"/>
                <a:gd name="T63" fmla="*/ 40 h 101"/>
                <a:gd name="T64" fmla="*/ 22 w 92"/>
                <a:gd name="T65" fmla="*/ 47 h 101"/>
                <a:gd name="T66" fmla="*/ 19 w 92"/>
                <a:gd name="T67" fmla="*/ 45 h 101"/>
                <a:gd name="T68" fmla="*/ 19 w 92"/>
                <a:gd name="T69" fmla="*/ 46 h 101"/>
                <a:gd name="T70" fmla="*/ 6 w 92"/>
                <a:gd name="T71" fmla="*/ 61 h 101"/>
                <a:gd name="T72" fmla="*/ 1 w 92"/>
                <a:gd name="T73" fmla="*/ 75 h 101"/>
                <a:gd name="T74" fmla="*/ 3 w 92"/>
                <a:gd name="T75" fmla="*/ 85 h 101"/>
                <a:gd name="T76" fmla="*/ 12 w 92"/>
                <a:gd name="T77" fmla="*/ 90 h 101"/>
                <a:gd name="T78" fmla="*/ 28 w 92"/>
                <a:gd name="T79" fmla="*/ 89 h 101"/>
                <a:gd name="T80" fmla="*/ 56 w 92"/>
                <a:gd name="T81" fmla="*/ 78 h 101"/>
                <a:gd name="T82" fmla="*/ 69 w 92"/>
                <a:gd name="T83" fmla="*/ 72 h 101"/>
                <a:gd name="T84" fmla="*/ 70 w 92"/>
                <a:gd name="T85" fmla="*/ 75 h 101"/>
                <a:gd name="T86" fmla="*/ 64 w 92"/>
                <a:gd name="T87" fmla="*/ 87 h 101"/>
                <a:gd name="T88" fmla="*/ 63 w 92"/>
                <a:gd name="T89" fmla="*/ 97 h 101"/>
                <a:gd name="T90" fmla="*/ 72 w 92"/>
                <a:gd name="T91" fmla="*/ 100 h 101"/>
                <a:gd name="T92" fmla="*/ 92 w 92"/>
                <a:gd name="T93" fmla="*/ 82 h 101"/>
                <a:gd name="T94" fmla="*/ 70 w 92"/>
                <a:gd name="T95" fmla="*/ 93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2" h="101">
                  <a:moveTo>
                    <a:pt x="70" y="93"/>
                  </a:moveTo>
                  <a:cubicBezTo>
                    <a:pt x="70" y="93"/>
                    <a:pt x="70" y="93"/>
                    <a:pt x="70" y="93"/>
                  </a:cubicBezTo>
                  <a:cubicBezTo>
                    <a:pt x="70" y="93"/>
                    <a:pt x="70" y="92"/>
                    <a:pt x="71" y="91"/>
                  </a:cubicBezTo>
                  <a:cubicBezTo>
                    <a:pt x="73" y="87"/>
                    <a:pt x="76" y="84"/>
                    <a:pt x="78" y="79"/>
                  </a:cubicBezTo>
                  <a:cubicBezTo>
                    <a:pt x="79" y="76"/>
                    <a:pt x="81" y="73"/>
                    <a:pt x="79" y="68"/>
                  </a:cubicBezTo>
                  <a:cubicBezTo>
                    <a:pt x="77" y="66"/>
                    <a:pt x="76" y="64"/>
                    <a:pt x="74" y="63"/>
                  </a:cubicBezTo>
                  <a:cubicBezTo>
                    <a:pt x="71" y="62"/>
                    <a:pt x="69" y="62"/>
                    <a:pt x="67" y="63"/>
                  </a:cubicBezTo>
                  <a:cubicBezTo>
                    <a:pt x="61" y="64"/>
                    <a:pt x="56" y="67"/>
                    <a:pt x="52" y="69"/>
                  </a:cubicBezTo>
                  <a:cubicBezTo>
                    <a:pt x="43" y="73"/>
                    <a:pt x="34" y="77"/>
                    <a:pt x="25" y="78"/>
                  </a:cubicBezTo>
                  <a:cubicBezTo>
                    <a:pt x="21" y="79"/>
                    <a:pt x="17" y="80"/>
                    <a:pt x="14" y="79"/>
                  </a:cubicBezTo>
                  <a:cubicBezTo>
                    <a:pt x="10" y="78"/>
                    <a:pt x="12" y="79"/>
                    <a:pt x="11" y="76"/>
                  </a:cubicBezTo>
                  <a:cubicBezTo>
                    <a:pt x="14" y="65"/>
                    <a:pt x="22" y="56"/>
                    <a:pt x="22" y="56"/>
                  </a:cubicBezTo>
                  <a:cubicBezTo>
                    <a:pt x="22" y="56"/>
                    <a:pt x="24" y="54"/>
                    <a:pt x="27" y="49"/>
                  </a:cubicBezTo>
                  <a:cubicBezTo>
                    <a:pt x="25" y="47"/>
                    <a:pt x="25" y="45"/>
                    <a:pt x="25" y="44"/>
                  </a:cubicBezTo>
                  <a:cubicBezTo>
                    <a:pt x="26" y="43"/>
                    <a:pt x="28" y="43"/>
                    <a:pt x="31" y="43"/>
                  </a:cubicBezTo>
                  <a:cubicBezTo>
                    <a:pt x="32" y="41"/>
                    <a:pt x="34" y="39"/>
                    <a:pt x="36" y="36"/>
                  </a:cubicBezTo>
                  <a:cubicBezTo>
                    <a:pt x="40" y="29"/>
                    <a:pt x="46" y="23"/>
                    <a:pt x="50" y="12"/>
                  </a:cubicBezTo>
                  <a:cubicBezTo>
                    <a:pt x="50" y="10"/>
                    <a:pt x="50" y="8"/>
                    <a:pt x="49" y="5"/>
                  </a:cubicBezTo>
                  <a:cubicBezTo>
                    <a:pt x="47" y="3"/>
                    <a:pt x="45" y="1"/>
                    <a:pt x="43" y="1"/>
                  </a:cubicBezTo>
                  <a:cubicBezTo>
                    <a:pt x="39" y="0"/>
                    <a:pt x="36" y="2"/>
                    <a:pt x="33" y="3"/>
                  </a:cubicBezTo>
                  <a:cubicBezTo>
                    <a:pt x="28" y="5"/>
                    <a:pt x="24" y="8"/>
                    <a:pt x="20" y="11"/>
                  </a:cubicBezTo>
                  <a:cubicBezTo>
                    <a:pt x="16" y="14"/>
                    <a:pt x="12" y="18"/>
                    <a:pt x="8" y="21"/>
                  </a:cubicBezTo>
                  <a:cubicBezTo>
                    <a:pt x="7" y="22"/>
                    <a:pt x="5" y="23"/>
                    <a:pt x="4" y="24"/>
                  </a:cubicBezTo>
                  <a:cubicBezTo>
                    <a:pt x="5" y="24"/>
                    <a:pt x="5" y="23"/>
                    <a:pt x="6" y="23"/>
                  </a:cubicBezTo>
                  <a:cubicBezTo>
                    <a:pt x="9" y="23"/>
                    <a:pt x="11" y="24"/>
                    <a:pt x="13" y="25"/>
                  </a:cubicBezTo>
                  <a:cubicBezTo>
                    <a:pt x="17" y="23"/>
                    <a:pt x="21" y="20"/>
                    <a:pt x="24" y="18"/>
                  </a:cubicBezTo>
                  <a:cubicBezTo>
                    <a:pt x="28" y="15"/>
                    <a:pt x="33" y="12"/>
                    <a:pt x="37" y="10"/>
                  </a:cubicBezTo>
                  <a:cubicBezTo>
                    <a:pt x="38" y="10"/>
                    <a:pt x="40" y="9"/>
                    <a:pt x="41" y="9"/>
                  </a:cubicBezTo>
                  <a:cubicBezTo>
                    <a:pt x="41" y="9"/>
                    <a:pt x="41" y="10"/>
                    <a:pt x="41" y="10"/>
                  </a:cubicBezTo>
                  <a:cubicBezTo>
                    <a:pt x="39" y="17"/>
                    <a:pt x="32" y="24"/>
                    <a:pt x="28" y="30"/>
                  </a:cubicBezTo>
                  <a:cubicBezTo>
                    <a:pt x="26" y="33"/>
                    <a:pt x="24" y="36"/>
                    <a:pt x="22" y="39"/>
                  </a:cubicBezTo>
                  <a:cubicBezTo>
                    <a:pt x="25" y="40"/>
                    <a:pt x="25" y="40"/>
                    <a:pt x="25" y="40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19" y="45"/>
                    <a:pt x="19" y="45"/>
                    <a:pt x="19" y="45"/>
                  </a:cubicBezTo>
                  <a:cubicBezTo>
                    <a:pt x="19" y="45"/>
                    <a:pt x="19" y="45"/>
                    <a:pt x="19" y="46"/>
                  </a:cubicBezTo>
                  <a:cubicBezTo>
                    <a:pt x="15" y="52"/>
                    <a:pt x="11" y="57"/>
                    <a:pt x="6" y="61"/>
                  </a:cubicBezTo>
                  <a:cubicBezTo>
                    <a:pt x="4" y="64"/>
                    <a:pt x="2" y="69"/>
                    <a:pt x="1" y="75"/>
                  </a:cubicBezTo>
                  <a:cubicBezTo>
                    <a:pt x="0" y="78"/>
                    <a:pt x="1" y="82"/>
                    <a:pt x="3" y="85"/>
                  </a:cubicBezTo>
                  <a:cubicBezTo>
                    <a:pt x="6" y="88"/>
                    <a:pt x="9" y="89"/>
                    <a:pt x="12" y="90"/>
                  </a:cubicBezTo>
                  <a:cubicBezTo>
                    <a:pt x="17" y="91"/>
                    <a:pt x="23" y="90"/>
                    <a:pt x="28" y="89"/>
                  </a:cubicBezTo>
                  <a:cubicBezTo>
                    <a:pt x="38" y="86"/>
                    <a:pt x="47" y="82"/>
                    <a:pt x="56" y="78"/>
                  </a:cubicBezTo>
                  <a:cubicBezTo>
                    <a:pt x="61" y="75"/>
                    <a:pt x="65" y="73"/>
                    <a:pt x="69" y="72"/>
                  </a:cubicBezTo>
                  <a:cubicBezTo>
                    <a:pt x="70" y="72"/>
                    <a:pt x="71" y="71"/>
                    <a:pt x="70" y="75"/>
                  </a:cubicBezTo>
                  <a:cubicBezTo>
                    <a:pt x="68" y="79"/>
                    <a:pt x="66" y="83"/>
                    <a:pt x="64" y="87"/>
                  </a:cubicBezTo>
                  <a:cubicBezTo>
                    <a:pt x="63" y="90"/>
                    <a:pt x="61" y="92"/>
                    <a:pt x="63" y="97"/>
                  </a:cubicBezTo>
                  <a:cubicBezTo>
                    <a:pt x="65" y="101"/>
                    <a:pt x="70" y="101"/>
                    <a:pt x="72" y="100"/>
                  </a:cubicBezTo>
                  <a:cubicBezTo>
                    <a:pt x="88" y="92"/>
                    <a:pt x="92" y="83"/>
                    <a:pt x="92" y="82"/>
                  </a:cubicBezTo>
                  <a:cubicBezTo>
                    <a:pt x="91" y="80"/>
                    <a:pt x="82" y="89"/>
                    <a:pt x="70" y="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1" name="Freeform 80">
              <a:extLst>
                <a:ext uri="{FF2B5EF4-FFF2-40B4-BE49-F238E27FC236}">
                  <a16:creationId xmlns:a16="http://schemas.microsoft.com/office/drawing/2014/main" id="{EA0AD378-8AA5-4071-BB65-0846081873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36213" y="2335212"/>
              <a:ext cx="84138" cy="90488"/>
            </a:xfrm>
            <a:custGeom>
              <a:avLst/>
              <a:gdLst>
                <a:gd name="T0" fmla="*/ 16 w 45"/>
                <a:gd name="T1" fmla="*/ 46 h 48"/>
                <a:gd name="T2" fmla="*/ 22 w 45"/>
                <a:gd name="T3" fmla="*/ 41 h 48"/>
                <a:gd name="T4" fmla="*/ 30 w 45"/>
                <a:gd name="T5" fmla="*/ 21 h 48"/>
                <a:gd name="T6" fmla="*/ 44 w 45"/>
                <a:gd name="T7" fmla="*/ 0 h 48"/>
                <a:gd name="T8" fmla="*/ 27 w 45"/>
                <a:gd name="T9" fmla="*/ 19 h 48"/>
                <a:gd name="T10" fmla="*/ 17 w 45"/>
                <a:gd name="T11" fmla="*/ 41 h 48"/>
                <a:gd name="T12" fmla="*/ 3 w 45"/>
                <a:gd name="T13" fmla="*/ 34 h 48"/>
                <a:gd name="T14" fmla="*/ 0 w 45"/>
                <a:gd name="T15" fmla="*/ 40 h 48"/>
                <a:gd name="T16" fmla="*/ 15 w 45"/>
                <a:gd name="T17" fmla="*/ 48 h 48"/>
                <a:gd name="T18" fmla="*/ 16 w 45"/>
                <a:gd name="T19" fmla="*/ 4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8">
                  <a:moveTo>
                    <a:pt x="16" y="46"/>
                  </a:moveTo>
                  <a:cubicBezTo>
                    <a:pt x="17" y="44"/>
                    <a:pt x="20" y="42"/>
                    <a:pt x="22" y="41"/>
                  </a:cubicBezTo>
                  <a:cubicBezTo>
                    <a:pt x="22" y="35"/>
                    <a:pt x="27" y="27"/>
                    <a:pt x="30" y="21"/>
                  </a:cubicBezTo>
                  <a:cubicBezTo>
                    <a:pt x="39" y="9"/>
                    <a:pt x="45" y="1"/>
                    <a:pt x="44" y="0"/>
                  </a:cubicBezTo>
                  <a:cubicBezTo>
                    <a:pt x="44" y="0"/>
                    <a:pt x="37" y="7"/>
                    <a:pt x="27" y="19"/>
                  </a:cubicBezTo>
                  <a:cubicBezTo>
                    <a:pt x="23" y="25"/>
                    <a:pt x="17" y="30"/>
                    <a:pt x="17" y="41"/>
                  </a:cubicBezTo>
                  <a:cubicBezTo>
                    <a:pt x="3" y="34"/>
                    <a:pt x="3" y="34"/>
                    <a:pt x="3" y="34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5" y="47"/>
                    <a:pt x="16" y="47"/>
                    <a:pt x="16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2" name="Freeform 81">
              <a:extLst>
                <a:ext uri="{FF2B5EF4-FFF2-40B4-BE49-F238E27FC236}">
                  <a16:creationId xmlns:a16="http://schemas.microsoft.com/office/drawing/2014/main" id="{28A5F49A-1973-4655-BF02-CFFE68616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1463" y="2447924"/>
              <a:ext cx="33338" cy="23813"/>
            </a:xfrm>
            <a:custGeom>
              <a:avLst/>
              <a:gdLst>
                <a:gd name="T0" fmla="*/ 5 w 18"/>
                <a:gd name="T1" fmla="*/ 9 h 13"/>
                <a:gd name="T2" fmla="*/ 17 w 18"/>
                <a:gd name="T3" fmla="*/ 11 h 13"/>
                <a:gd name="T4" fmla="*/ 9 w 18"/>
                <a:gd name="T5" fmla="*/ 2 h 13"/>
                <a:gd name="T6" fmla="*/ 4 w 18"/>
                <a:gd name="T7" fmla="*/ 0 h 13"/>
                <a:gd name="T8" fmla="*/ 0 w 18"/>
                <a:gd name="T9" fmla="*/ 7 h 13"/>
                <a:gd name="T10" fmla="*/ 5 w 18"/>
                <a:gd name="T11" fmla="*/ 9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" h="13">
                  <a:moveTo>
                    <a:pt x="5" y="9"/>
                  </a:moveTo>
                  <a:cubicBezTo>
                    <a:pt x="11" y="12"/>
                    <a:pt x="16" y="13"/>
                    <a:pt x="17" y="11"/>
                  </a:cubicBezTo>
                  <a:cubicBezTo>
                    <a:pt x="18" y="9"/>
                    <a:pt x="14" y="5"/>
                    <a:pt x="9" y="2"/>
                  </a:cubicBezTo>
                  <a:cubicBezTo>
                    <a:pt x="7" y="1"/>
                    <a:pt x="6" y="1"/>
                    <a:pt x="4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1" y="8"/>
                    <a:pt x="3" y="9"/>
                    <a:pt x="5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3" name="Freeform 82">
              <a:extLst>
                <a:ext uri="{FF2B5EF4-FFF2-40B4-BE49-F238E27FC236}">
                  <a16:creationId xmlns:a16="http://schemas.microsoft.com/office/drawing/2014/main" id="{2A70231B-14C3-4250-9276-46E7DC9F07B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067925" y="2378074"/>
              <a:ext cx="342900" cy="461963"/>
            </a:xfrm>
            <a:custGeom>
              <a:avLst/>
              <a:gdLst>
                <a:gd name="T0" fmla="*/ 9 w 184"/>
                <a:gd name="T1" fmla="*/ 63 h 248"/>
                <a:gd name="T2" fmla="*/ 18 w 184"/>
                <a:gd name="T3" fmla="*/ 64 h 248"/>
                <a:gd name="T4" fmla="*/ 36 w 184"/>
                <a:gd name="T5" fmla="*/ 61 h 248"/>
                <a:gd name="T6" fmla="*/ 37 w 184"/>
                <a:gd name="T7" fmla="*/ 61 h 248"/>
                <a:gd name="T8" fmla="*/ 37 w 184"/>
                <a:gd name="T9" fmla="*/ 82 h 248"/>
                <a:gd name="T10" fmla="*/ 23 w 184"/>
                <a:gd name="T11" fmla="*/ 228 h 248"/>
                <a:gd name="T12" fmla="*/ 38 w 184"/>
                <a:gd name="T13" fmla="*/ 246 h 248"/>
                <a:gd name="T14" fmla="*/ 55 w 184"/>
                <a:gd name="T15" fmla="*/ 231 h 248"/>
                <a:gd name="T16" fmla="*/ 67 w 184"/>
                <a:gd name="T17" fmla="*/ 111 h 248"/>
                <a:gd name="T18" fmla="*/ 78 w 184"/>
                <a:gd name="T19" fmla="*/ 111 h 248"/>
                <a:gd name="T20" fmla="*/ 90 w 184"/>
                <a:gd name="T21" fmla="*/ 232 h 248"/>
                <a:gd name="T22" fmla="*/ 108 w 184"/>
                <a:gd name="T23" fmla="*/ 247 h 248"/>
                <a:gd name="T24" fmla="*/ 123 w 184"/>
                <a:gd name="T25" fmla="*/ 229 h 248"/>
                <a:gd name="T26" fmla="*/ 109 w 184"/>
                <a:gd name="T27" fmla="*/ 82 h 248"/>
                <a:gd name="T28" fmla="*/ 109 w 184"/>
                <a:gd name="T29" fmla="*/ 41 h 248"/>
                <a:gd name="T30" fmla="*/ 123 w 184"/>
                <a:gd name="T31" fmla="*/ 52 h 248"/>
                <a:gd name="T32" fmla="*/ 146 w 184"/>
                <a:gd name="T33" fmla="*/ 60 h 248"/>
                <a:gd name="T34" fmla="*/ 147 w 184"/>
                <a:gd name="T35" fmla="*/ 60 h 248"/>
                <a:gd name="T36" fmla="*/ 165 w 184"/>
                <a:gd name="T37" fmla="*/ 54 h 248"/>
                <a:gd name="T38" fmla="*/ 181 w 184"/>
                <a:gd name="T39" fmla="*/ 36 h 248"/>
                <a:gd name="T40" fmla="*/ 178 w 184"/>
                <a:gd name="T41" fmla="*/ 22 h 248"/>
                <a:gd name="T42" fmla="*/ 163 w 184"/>
                <a:gd name="T43" fmla="*/ 25 h 248"/>
                <a:gd name="T44" fmla="*/ 154 w 184"/>
                <a:gd name="T45" fmla="*/ 36 h 248"/>
                <a:gd name="T46" fmla="*/ 146 w 184"/>
                <a:gd name="T47" fmla="*/ 38 h 248"/>
                <a:gd name="T48" fmla="*/ 134 w 184"/>
                <a:gd name="T49" fmla="*/ 34 h 248"/>
                <a:gd name="T50" fmla="*/ 115 w 184"/>
                <a:gd name="T51" fmla="*/ 16 h 248"/>
                <a:gd name="T52" fmla="*/ 109 w 184"/>
                <a:gd name="T53" fmla="*/ 8 h 248"/>
                <a:gd name="T54" fmla="*/ 108 w 184"/>
                <a:gd name="T55" fmla="*/ 7 h 248"/>
                <a:gd name="T56" fmla="*/ 98 w 184"/>
                <a:gd name="T57" fmla="*/ 0 h 248"/>
                <a:gd name="T58" fmla="*/ 47 w 184"/>
                <a:gd name="T59" fmla="*/ 0 h 248"/>
                <a:gd name="T60" fmla="*/ 44 w 184"/>
                <a:gd name="T61" fmla="*/ 1 h 248"/>
                <a:gd name="T62" fmla="*/ 43 w 184"/>
                <a:gd name="T63" fmla="*/ 1 h 248"/>
                <a:gd name="T64" fmla="*/ 31 w 184"/>
                <a:gd name="T65" fmla="*/ 9 h 248"/>
                <a:gd name="T66" fmla="*/ 12 w 184"/>
                <a:gd name="T67" fmla="*/ 26 h 248"/>
                <a:gd name="T68" fmla="*/ 4 w 184"/>
                <a:gd name="T69" fmla="*/ 37 h 248"/>
                <a:gd name="T70" fmla="*/ 0 w 184"/>
                <a:gd name="T71" fmla="*/ 49 h 248"/>
                <a:gd name="T72" fmla="*/ 2 w 184"/>
                <a:gd name="T73" fmla="*/ 56 h 248"/>
                <a:gd name="T74" fmla="*/ 9 w 184"/>
                <a:gd name="T75" fmla="*/ 63 h 248"/>
                <a:gd name="T76" fmla="*/ 37 w 184"/>
                <a:gd name="T77" fmla="*/ 31 h 248"/>
                <a:gd name="T78" fmla="*/ 37 w 184"/>
                <a:gd name="T79" fmla="*/ 38 h 248"/>
                <a:gd name="T80" fmla="*/ 30 w 184"/>
                <a:gd name="T81" fmla="*/ 41 h 248"/>
                <a:gd name="T82" fmla="*/ 27 w 184"/>
                <a:gd name="T83" fmla="*/ 42 h 248"/>
                <a:gd name="T84" fmla="*/ 37 w 184"/>
                <a:gd name="T85" fmla="*/ 31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248">
                  <a:moveTo>
                    <a:pt x="9" y="63"/>
                  </a:moveTo>
                  <a:cubicBezTo>
                    <a:pt x="12" y="64"/>
                    <a:pt x="15" y="64"/>
                    <a:pt x="18" y="64"/>
                  </a:cubicBezTo>
                  <a:cubicBezTo>
                    <a:pt x="23" y="64"/>
                    <a:pt x="29" y="63"/>
                    <a:pt x="36" y="61"/>
                  </a:cubicBezTo>
                  <a:cubicBezTo>
                    <a:pt x="36" y="61"/>
                    <a:pt x="37" y="61"/>
                    <a:pt x="37" y="61"/>
                  </a:cubicBezTo>
                  <a:cubicBezTo>
                    <a:pt x="37" y="82"/>
                    <a:pt x="37" y="82"/>
                    <a:pt x="37" y="82"/>
                  </a:cubicBezTo>
                  <a:cubicBezTo>
                    <a:pt x="23" y="228"/>
                    <a:pt x="23" y="228"/>
                    <a:pt x="23" y="228"/>
                  </a:cubicBezTo>
                  <a:cubicBezTo>
                    <a:pt x="22" y="237"/>
                    <a:pt x="29" y="245"/>
                    <a:pt x="38" y="246"/>
                  </a:cubicBezTo>
                  <a:cubicBezTo>
                    <a:pt x="47" y="247"/>
                    <a:pt x="55" y="240"/>
                    <a:pt x="55" y="231"/>
                  </a:cubicBezTo>
                  <a:cubicBezTo>
                    <a:pt x="67" y="111"/>
                    <a:pt x="67" y="111"/>
                    <a:pt x="67" y="111"/>
                  </a:cubicBezTo>
                  <a:cubicBezTo>
                    <a:pt x="78" y="111"/>
                    <a:pt x="78" y="111"/>
                    <a:pt x="78" y="111"/>
                  </a:cubicBezTo>
                  <a:cubicBezTo>
                    <a:pt x="90" y="232"/>
                    <a:pt x="90" y="232"/>
                    <a:pt x="90" y="232"/>
                  </a:cubicBezTo>
                  <a:cubicBezTo>
                    <a:pt x="91" y="241"/>
                    <a:pt x="99" y="248"/>
                    <a:pt x="108" y="247"/>
                  </a:cubicBezTo>
                  <a:cubicBezTo>
                    <a:pt x="117" y="246"/>
                    <a:pt x="124" y="238"/>
                    <a:pt x="123" y="229"/>
                  </a:cubicBezTo>
                  <a:cubicBezTo>
                    <a:pt x="109" y="82"/>
                    <a:pt x="109" y="82"/>
                    <a:pt x="109" y="82"/>
                  </a:cubicBezTo>
                  <a:cubicBezTo>
                    <a:pt x="109" y="41"/>
                    <a:pt x="109" y="41"/>
                    <a:pt x="109" y="41"/>
                  </a:cubicBezTo>
                  <a:cubicBezTo>
                    <a:pt x="113" y="45"/>
                    <a:pt x="117" y="49"/>
                    <a:pt x="123" y="52"/>
                  </a:cubicBezTo>
                  <a:cubicBezTo>
                    <a:pt x="129" y="56"/>
                    <a:pt x="137" y="60"/>
                    <a:pt x="146" y="60"/>
                  </a:cubicBezTo>
                  <a:cubicBezTo>
                    <a:pt x="146" y="60"/>
                    <a:pt x="146" y="60"/>
                    <a:pt x="147" y="60"/>
                  </a:cubicBezTo>
                  <a:cubicBezTo>
                    <a:pt x="153" y="60"/>
                    <a:pt x="159" y="58"/>
                    <a:pt x="165" y="54"/>
                  </a:cubicBezTo>
                  <a:cubicBezTo>
                    <a:pt x="171" y="50"/>
                    <a:pt x="177" y="44"/>
                    <a:pt x="181" y="36"/>
                  </a:cubicBezTo>
                  <a:cubicBezTo>
                    <a:pt x="184" y="32"/>
                    <a:pt x="183" y="25"/>
                    <a:pt x="178" y="22"/>
                  </a:cubicBezTo>
                  <a:cubicBezTo>
                    <a:pt x="173" y="19"/>
                    <a:pt x="166" y="20"/>
                    <a:pt x="163" y="25"/>
                  </a:cubicBezTo>
                  <a:cubicBezTo>
                    <a:pt x="160" y="31"/>
                    <a:pt x="157" y="34"/>
                    <a:pt x="154" y="36"/>
                  </a:cubicBezTo>
                  <a:cubicBezTo>
                    <a:pt x="151" y="38"/>
                    <a:pt x="149" y="38"/>
                    <a:pt x="146" y="38"/>
                  </a:cubicBezTo>
                  <a:cubicBezTo>
                    <a:pt x="143" y="38"/>
                    <a:pt x="139" y="37"/>
                    <a:pt x="134" y="34"/>
                  </a:cubicBezTo>
                  <a:cubicBezTo>
                    <a:pt x="127" y="30"/>
                    <a:pt x="120" y="22"/>
                    <a:pt x="115" y="16"/>
                  </a:cubicBezTo>
                  <a:cubicBezTo>
                    <a:pt x="112" y="13"/>
                    <a:pt x="110" y="10"/>
                    <a:pt x="109" y="8"/>
                  </a:cubicBezTo>
                  <a:cubicBezTo>
                    <a:pt x="108" y="8"/>
                    <a:pt x="108" y="7"/>
                    <a:pt x="108" y="7"/>
                  </a:cubicBezTo>
                  <a:cubicBezTo>
                    <a:pt x="106" y="3"/>
                    <a:pt x="103" y="0"/>
                    <a:pt x="98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6" y="0"/>
                    <a:pt x="45" y="0"/>
                    <a:pt x="44" y="1"/>
                  </a:cubicBezTo>
                  <a:cubicBezTo>
                    <a:pt x="44" y="1"/>
                    <a:pt x="43" y="1"/>
                    <a:pt x="43" y="1"/>
                  </a:cubicBezTo>
                  <a:cubicBezTo>
                    <a:pt x="38" y="3"/>
                    <a:pt x="35" y="5"/>
                    <a:pt x="31" y="9"/>
                  </a:cubicBezTo>
                  <a:cubicBezTo>
                    <a:pt x="24" y="13"/>
                    <a:pt x="17" y="20"/>
                    <a:pt x="12" y="26"/>
                  </a:cubicBezTo>
                  <a:cubicBezTo>
                    <a:pt x="9" y="30"/>
                    <a:pt x="6" y="33"/>
                    <a:pt x="4" y="37"/>
                  </a:cubicBezTo>
                  <a:cubicBezTo>
                    <a:pt x="2" y="40"/>
                    <a:pt x="1" y="44"/>
                    <a:pt x="0" y="49"/>
                  </a:cubicBezTo>
                  <a:cubicBezTo>
                    <a:pt x="0" y="51"/>
                    <a:pt x="1" y="53"/>
                    <a:pt x="2" y="56"/>
                  </a:cubicBezTo>
                  <a:cubicBezTo>
                    <a:pt x="3" y="59"/>
                    <a:pt x="6" y="62"/>
                    <a:pt x="9" y="63"/>
                  </a:cubicBezTo>
                  <a:close/>
                  <a:moveTo>
                    <a:pt x="37" y="31"/>
                  </a:moveTo>
                  <a:cubicBezTo>
                    <a:pt x="37" y="38"/>
                    <a:pt x="37" y="38"/>
                    <a:pt x="37" y="38"/>
                  </a:cubicBezTo>
                  <a:cubicBezTo>
                    <a:pt x="34" y="39"/>
                    <a:pt x="32" y="40"/>
                    <a:pt x="30" y="41"/>
                  </a:cubicBezTo>
                  <a:cubicBezTo>
                    <a:pt x="29" y="41"/>
                    <a:pt x="28" y="41"/>
                    <a:pt x="27" y="42"/>
                  </a:cubicBezTo>
                  <a:cubicBezTo>
                    <a:pt x="30" y="38"/>
                    <a:pt x="33" y="34"/>
                    <a:pt x="37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  <p:sp>
          <p:nvSpPr>
            <p:cNvPr id="14" name="Oval 83">
              <a:extLst>
                <a:ext uri="{FF2B5EF4-FFF2-40B4-BE49-F238E27FC236}">
                  <a16:creationId xmlns:a16="http://schemas.microsoft.com/office/drawing/2014/main" id="{269336AB-F825-4A2B-8FD2-44E0FA142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2700" y="2257424"/>
              <a:ext cx="111125" cy="1111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9331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2EBA1AF3-5F9E-48F9-8FB3-8F1BD8C75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830" y="1461194"/>
            <a:ext cx="3646881" cy="3853589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F89586DB-C89F-4F10-B3DD-B9DA4E9276D1}"/>
              </a:ext>
            </a:extLst>
          </p:cNvPr>
          <p:cNvSpPr txBox="1"/>
          <p:nvPr/>
        </p:nvSpPr>
        <p:spPr>
          <a:xfrm>
            <a:off x="1349384" y="2919902"/>
            <a:ext cx="1233700" cy="474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18.9%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30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分钟以内</a:t>
            </a: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BC33AA93-F13B-4DAD-9471-2332F7D7B157}"/>
              </a:ext>
            </a:extLst>
          </p:cNvPr>
          <p:cNvSpPr txBox="1"/>
          <p:nvPr/>
        </p:nvSpPr>
        <p:spPr>
          <a:xfrm>
            <a:off x="3144887" y="2605149"/>
            <a:ext cx="1248060" cy="520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30.7%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30-60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分钟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2016DA04-E5C5-47B8-A23E-D2B74606068F}"/>
              </a:ext>
            </a:extLst>
          </p:cNvPr>
          <p:cNvSpPr txBox="1"/>
          <p:nvPr/>
        </p:nvSpPr>
        <p:spPr>
          <a:xfrm>
            <a:off x="2878741" y="4236858"/>
            <a:ext cx="898629" cy="474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23.1%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2-4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小时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6D0DE1DB-DFC9-4D94-9A77-636A1AD481A6}"/>
              </a:ext>
            </a:extLst>
          </p:cNvPr>
          <p:cNvSpPr txBox="1"/>
          <p:nvPr/>
        </p:nvSpPr>
        <p:spPr>
          <a:xfrm>
            <a:off x="1517700" y="3839817"/>
            <a:ext cx="898629" cy="474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20.2%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1-2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小时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46FDEE43-F349-4761-B9A0-1C0B3B2722B3}"/>
              </a:ext>
            </a:extLst>
          </p:cNvPr>
          <p:cNvSpPr txBox="1"/>
          <p:nvPr/>
        </p:nvSpPr>
        <p:spPr>
          <a:xfrm>
            <a:off x="2241758" y="1723285"/>
            <a:ext cx="585896" cy="367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srgbClr val="F0886F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3.3%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srgbClr val="F0886F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4-6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0886F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小时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9ECE8FAF-973E-4025-9156-899522C8BA0E}"/>
              </a:ext>
            </a:extLst>
          </p:cNvPr>
          <p:cNvSpPr txBox="1"/>
          <p:nvPr/>
        </p:nvSpPr>
        <p:spPr>
          <a:xfrm>
            <a:off x="1746986" y="1821216"/>
            <a:ext cx="593874" cy="367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srgbClr val="F2A861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3.8%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2A861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＞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srgbClr val="F2A861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6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2A861"/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小时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F390FB01-456F-494A-8875-77A0435B9730}"/>
              </a:ext>
            </a:extLst>
          </p:cNvPr>
          <p:cNvSpPr/>
          <p:nvPr/>
        </p:nvSpPr>
        <p:spPr>
          <a:xfrm>
            <a:off x="6014890" y="1114255"/>
            <a:ext cx="5161157" cy="48148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2017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年的主要调查结果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不要随随便便就说“我们开发一个休闲游戏吧”  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我们没有发现任何 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KPI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可以确认休闲游戏是否比其它游戏表现更好。首先， 考虑你的游戏是否在特定的游戏类型中表现出众，并充分利用你的核心受众。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游戏类型对于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IAP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很重要， 但是没有你以为的那么重要。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你的游戏类别对你的 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IAP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转化率产生的影响小于它对某些 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KPI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所产生的影响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——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例如用户留存率和游戏时长。所有调整的变现策略都同样重要。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游戏类型对于基于广告的变现模式非常重要。  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游戏时长和用户留存率较高的游戏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——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例如益智游戏、纸牌游戏和博彩游戏可能更适合基于广告的变现模式。策略游戏和模拟游戏能够提高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ARPPU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博彩游戏看上去是个安全的赌注  。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尽管今年新开发的博彩游戏似乎较少， 但是它们在本报告的大多数指标中都显示出非常积极的趋势。</a:t>
            </a:r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1D322C17-3B5F-4CA2-89FA-5EA19043287B}"/>
              </a:ext>
            </a:extLst>
          </p:cNvPr>
          <p:cNvSpPr/>
          <p:nvPr/>
        </p:nvSpPr>
        <p:spPr>
          <a:xfrm>
            <a:off x="5892970" y="1585915"/>
            <a:ext cx="121920" cy="12192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A6327E81-FAD5-4F89-BD6D-E9C01714B272}"/>
              </a:ext>
            </a:extLst>
          </p:cNvPr>
          <p:cNvSpPr/>
          <p:nvPr/>
        </p:nvSpPr>
        <p:spPr>
          <a:xfrm>
            <a:off x="5892970" y="2930520"/>
            <a:ext cx="121920" cy="12192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D894FDE5-E636-41DB-B511-112062592299}"/>
              </a:ext>
            </a:extLst>
          </p:cNvPr>
          <p:cNvSpPr/>
          <p:nvPr/>
        </p:nvSpPr>
        <p:spPr>
          <a:xfrm>
            <a:off x="5895510" y="4049901"/>
            <a:ext cx="121920" cy="12192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8019F409-C366-4DF5-AD78-BA8DABAD94FC}"/>
              </a:ext>
            </a:extLst>
          </p:cNvPr>
          <p:cNvSpPr/>
          <p:nvPr/>
        </p:nvSpPr>
        <p:spPr>
          <a:xfrm>
            <a:off x="5892970" y="5166939"/>
            <a:ext cx="121920" cy="12192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8C8E253-7D23-4715-95C3-75288D31E276}"/>
              </a:ext>
            </a:extLst>
          </p:cNvPr>
          <p:cNvCxnSpPr/>
          <p:nvPr/>
        </p:nvCxnSpPr>
        <p:spPr>
          <a:xfrm>
            <a:off x="841422" y="979420"/>
            <a:ext cx="10334625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A0530A75-6940-4270-9B71-4984A1005081}"/>
              </a:ext>
            </a:extLst>
          </p:cNvPr>
          <p:cNvCxnSpPr/>
          <p:nvPr/>
        </p:nvCxnSpPr>
        <p:spPr>
          <a:xfrm>
            <a:off x="993822" y="6103870"/>
            <a:ext cx="10334625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文本框 3">
            <a:extLst>
              <a:ext uri="{FF2B5EF4-FFF2-40B4-BE49-F238E27FC236}">
                <a16:creationId xmlns:a16="http://schemas.microsoft.com/office/drawing/2014/main" id="{B90A25EA-B7B3-4728-B66E-018C21F94EB9}"/>
              </a:ext>
            </a:extLst>
          </p:cNvPr>
          <p:cNvSpPr txBox="1"/>
          <p:nvPr/>
        </p:nvSpPr>
        <p:spPr>
          <a:xfrm>
            <a:off x="752246" y="488393"/>
            <a:ext cx="3679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2017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年游戏产业调查结果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E87878B6-03DB-420A-8573-74BF3BFE26AB}"/>
              </a:ext>
            </a:extLst>
          </p:cNvPr>
          <p:cNvSpPr txBox="1"/>
          <p:nvPr/>
        </p:nvSpPr>
        <p:spPr>
          <a:xfrm>
            <a:off x="4335876" y="664832"/>
            <a:ext cx="30428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调查结果</a:t>
            </a:r>
            <a: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&gt;TMT</a:t>
            </a:r>
            <a:r>
              <a:rPr kumimoji="0" lang="zh-CN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产业调查结果</a:t>
            </a:r>
            <a: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&gt;</a:t>
            </a:r>
            <a:r>
              <a:rPr kumimoji="0" lang="zh-CN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游戏产业调查结果</a:t>
            </a:r>
          </a:p>
        </p:txBody>
      </p:sp>
      <p:sp>
        <p:nvSpPr>
          <p:cNvPr id="27" name="椭圆 26">
            <a:extLst>
              <a:ext uri="{FF2B5EF4-FFF2-40B4-BE49-F238E27FC236}">
                <a16:creationId xmlns:a16="http://schemas.microsoft.com/office/drawing/2014/main" id="{D1F6A7AC-27FF-47A6-8677-21ADDA99064E}"/>
              </a:ext>
            </a:extLst>
          </p:cNvPr>
          <p:cNvSpPr/>
          <p:nvPr/>
        </p:nvSpPr>
        <p:spPr>
          <a:xfrm>
            <a:off x="10789110" y="555958"/>
            <a:ext cx="346434" cy="34643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5DE1AD3B-AE05-4658-B42C-33660EEA5AB7}"/>
              </a:ext>
            </a:extLst>
          </p:cNvPr>
          <p:cNvSpPr txBox="1"/>
          <p:nvPr/>
        </p:nvSpPr>
        <p:spPr>
          <a:xfrm>
            <a:off x="894080" y="6138775"/>
            <a:ext cx="497443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数据来源：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北京大忽悠咨询公司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.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内部数据：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2017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年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TMT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产业调查结果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. 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手机游戏产业篇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. 2018</a:t>
            </a:r>
            <a:endParaRPr kumimoji="0" lang="zh-CN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303F4E7D-B923-4344-959E-EC10E61EF400}"/>
              </a:ext>
            </a:extLst>
          </p:cNvPr>
          <p:cNvSpPr txBox="1"/>
          <p:nvPr/>
        </p:nvSpPr>
        <p:spPr>
          <a:xfrm>
            <a:off x="10043217" y="6103870"/>
            <a:ext cx="139653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北京大忽悠咨询公司</a:t>
            </a: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5A9EA04D-BB52-4439-994A-E46E03681722}"/>
              </a:ext>
            </a:extLst>
          </p:cNvPr>
          <p:cNvSpPr txBox="1"/>
          <p:nvPr/>
        </p:nvSpPr>
        <p:spPr>
          <a:xfrm>
            <a:off x="11530387" y="6580444"/>
            <a:ext cx="5565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27/69</a:t>
            </a:r>
            <a:endParaRPr kumimoji="0" lang="zh-CN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8F227CF3-05BA-417D-8CE1-79F90D927CB4}"/>
              </a:ext>
            </a:extLst>
          </p:cNvPr>
          <p:cNvSpPr txBox="1"/>
          <p:nvPr/>
        </p:nvSpPr>
        <p:spPr>
          <a:xfrm>
            <a:off x="1933896" y="5502505"/>
            <a:ext cx="2238916" cy="252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2017</a:t>
            </a:r>
            <a:r>
              <a:rPr kumimoji="0" lang="zh-CN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年手机游戏用户游戏时长调查</a:t>
            </a: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6C5B74B7-FC7B-4E9B-BF58-528BECFB2344}"/>
              </a:ext>
            </a:extLst>
          </p:cNvPr>
          <p:cNvCxnSpPr>
            <a:cxnSpLocks/>
          </p:cNvCxnSpPr>
          <p:nvPr/>
        </p:nvCxnSpPr>
        <p:spPr>
          <a:xfrm>
            <a:off x="5384800" y="2262909"/>
            <a:ext cx="0" cy="260465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127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C1348DFD-F6B7-485A-A910-AB6A40FAD6DF}"/>
              </a:ext>
            </a:extLst>
          </p:cNvPr>
          <p:cNvGrpSpPr/>
          <p:nvPr/>
        </p:nvGrpSpPr>
        <p:grpSpPr>
          <a:xfrm>
            <a:off x="3080757" y="2670221"/>
            <a:ext cx="1143000" cy="1143000"/>
            <a:chOff x="2000250" y="4208224"/>
            <a:chExt cx="1143000" cy="1143000"/>
          </a:xfrm>
        </p:grpSpPr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B94DB556-FBE7-474E-8B51-05E24F13673A}"/>
                </a:ext>
              </a:extLst>
            </p:cNvPr>
            <p:cNvGrpSpPr/>
            <p:nvPr/>
          </p:nvGrpSpPr>
          <p:grpSpPr>
            <a:xfrm>
              <a:off x="2222613" y="4429548"/>
              <a:ext cx="698274" cy="700351"/>
              <a:chOff x="5331051" y="4169557"/>
              <a:chExt cx="464009" cy="465389"/>
            </a:xfrm>
          </p:grpSpPr>
          <p:sp>
            <p:nvSpPr>
              <p:cNvPr id="7" name="Freeform 99">
                <a:extLst>
                  <a:ext uri="{FF2B5EF4-FFF2-40B4-BE49-F238E27FC236}">
                    <a16:creationId xmlns:a16="http://schemas.microsoft.com/office/drawing/2014/main" id="{3EE204FC-E205-43D9-80F4-1F193333FE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1771" y="4284178"/>
                <a:ext cx="136717" cy="107716"/>
              </a:xfrm>
              <a:custGeom>
                <a:avLst/>
                <a:gdLst>
                  <a:gd name="T0" fmla="*/ 0 w 50"/>
                  <a:gd name="T1" fmla="*/ 39 h 39"/>
                  <a:gd name="T2" fmla="*/ 16 w 50"/>
                  <a:gd name="T3" fmla="*/ 39 h 39"/>
                  <a:gd name="T4" fmla="*/ 50 w 50"/>
                  <a:gd name="T5" fmla="*/ 10 h 39"/>
                  <a:gd name="T6" fmla="*/ 45 w 50"/>
                  <a:gd name="T7" fmla="*/ 0 h 39"/>
                  <a:gd name="T8" fmla="*/ 0 w 50"/>
                  <a:gd name="T9" fmla="*/ 38 h 39"/>
                  <a:gd name="T10" fmla="*/ 0 w 50"/>
                  <a:gd name="T11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" h="39">
                    <a:moveTo>
                      <a:pt x="0" y="39"/>
                    </a:moveTo>
                    <a:cubicBezTo>
                      <a:pt x="16" y="39"/>
                      <a:pt x="16" y="39"/>
                      <a:pt x="16" y="39"/>
                    </a:cubicBezTo>
                    <a:cubicBezTo>
                      <a:pt x="50" y="10"/>
                      <a:pt x="50" y="10"/>
                      <a:pt x="50" y="10"/>
                    </a:cubicBezTo>
                    <a:cubicBezTo>
                      <a:pt x="48" y="7"/>
                      <a:pt x="46" y="3"/>
                      <a:pt x="45" y="0"/>
                    </a:cubicBezTo>
                    <a:cubicBezTo>
                      <a:pt x="0" y="38"/>
                      <a:pt x="0" y="38"/>
                      <a:pt x="0" y="38"/>
                    </a:cubicBez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" name="Freeform 100">
                <a:extLst>
                  <a:ext uri="{FF2B5EF4-FFF2-40B4-BE49-F238E27FC236}">
                    <a16:creationId xmlns:a16="http://schemas.microsoft.com/office/drawing/2014/main" id="{37515A07-1015-4FCD-BD45-682B50E755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75484" y="4169557"/>
                <a:ext cx="35905" cy="38667"/>
              </a:xfrm>
              <a:custGeom>
                <a:avLst/>
                <a:gdLst>
                  <a:gd name="T0" fmla="*/ 0 w 13"/>
                  <a:gd name="T1" fmla="*/ 0 h 14"/>
                  <a:gd name="T2" fmla="*/ 0 w 13"/>
                  <a:gd name="T3" fmla="*/ 14 h 14"/>
                  <a:gd name="T4" fmla="*/ 13 w 13"/>
                  <a:gd name="T5" fmla="*/ 2 h 14"/>
                  <a:gd name="T6" fmla="*/ 0 w 13"/>
                  <a:gd name="T7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14">
                    <a:moveTo>
                      <a:pt x="0" y="0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9" y="1"/>
                      <a:pt x="4" y="1"/>
                      <a:pt x="0" y="0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" name="Freeform 101">
                <a:extLst>
                  <a:ext uri="{FF2B5EF4-FFF2-40B4-BE49-F238E27FC236}">
                    <a16:creationId xmlns:a16="http://schemas.microsoft.com/office/drawing/2014/main" id="{5C897976-897B-4955-87DF-24D8700EA9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20487" y="4336655"/>
                <a:ext cx="71811" cy="55239"/>
              </a:xfrm>
              <a:custGeom>
                <a:avLst/>
                <a:gdLst>
                  <a:gd name="T0" fmla="*/ 17 w 26"/>
                  <a:gd name="T1" fmla="*/ 20 h 20"/>
                  <a:gd name="T2" fmla="*/ 26 w 26"/>
                  <a:gd name="T3" fmla="*/ 12 h 20"/>
                  <a:gd name="T4" fmla="*/ 24 w 26"/>
                  <a:gd name="T5" fmla="*/ 0 h 20"/>
                  <a:gd name="T6" fmla="*/ 0 w 26"/>
                  <a:gd name="T7" fmla="*/ 20 h 20"/>
                  <a:gd name="T8" fmla="*/ 17 w 26"/>
                  <a:gd name="T9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" h="20">
                    <a:moveTo>
                      <a:pt x="17" y="20"/>
                    </a:moveTo>
                    <a:cubicBezTo>
                      <a:pt x="26" y="12"/>
                      <a:pt x="26" y="12"/>
                      <a:pt x="26" y="12"/>
                    </a:cubicBezTo>
                    <a:cubicBezTo>
                      <a:pt x="26" y="8"/>
                      <a:pt x="25" y="4"/>
                      <a:pt x="24" y="0"/>
                    </a:cubicBezTo>
                    <a:cubicBezTo>
                      <a:pt x="0" y="20"/>
                      <a:pt x="0" y="20"/>
                      <a:pt x="0" y="20"/>
                    </a:cubicBezTo>
                    <a:lnTo>
                      <a:pt x="17" y="20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102">
                <a:extLst>
                  <a:ext uri="{FF2B5EF4-FFF2-40B4-BE49-F238E27FC236}">
                    <a16:creationId xmlns:a16="http://schemas.microsoft.com/office/drawing/2014/main" id="{FA7A6377-5914-417E-A984-3B695E71FF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75484" y="4208224"/>
                <a:ext cx="139479" cy="139479"/>
              </a:xfrm>
              <a:custGeom>
                <a:avLst/>
                <a:gdLst>
                  <a:gd name="T0" fmla="*/ 42 w 51"/>
                  <a:gd name="T1" fmla="*/ 0 h 51"/>
                  <a:gd name="T2" fmla="*/ 0 w 51"/>
                  <a:gd name="T3" fmla="*/ 37 h 51"/>
                  <a:gd name="T4" fmla="*/ 0 w 51"/>
                  <a:gd name="T5" fmla="*/ 51 h 51"/>
                  <a:gd name="T6" fmla="*/ 51 w 51"/>
                  <a:gd name="T7" fmla="*/ 7 h 51"/>
                  <a:gd name="T8" fmla="*/ 42 w 51"/>
                  <a:gd name="T9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1">
                    <a:moveTo>
                      <a:pt x="42" y="0"/>
                    </a:moveTo>
                    <a:cubicBezTo>
                      <a:pt x="0" y="37"/>
                      <a:pt x="0" y="37"/>
                      <a:pt x="0" y="37"/>
                    </a:cubicBezTo>
                    <a:cubicBezTo>
                      <a:pt x="0" y="51"/>
                      <a:pt x="0" y="51"/>
                      <a:pt x="0" y="51"/>
                    </a:cubicBezTo>
                    <a:cubicBezTo>
                      <a:pt x="51" y="7"/>
                      <a:pt x="51" y="7"/>
                      <a:pt x="51" y="7"/>
                    </a:cubicBezTo>
                    <a:cubicBezTo>
                      <a:pt x="48" y="4"/>
                      <a:pt x="45" y="2"/>
                      <a:pt x="42" y="0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103">
                <a:extLst>
                  <a:ext uri="{FF2B5EF4-FFF2-40B4-BE49-F238E27FC236}">
                    <a16:creationId xmlns:a16="http://schemas.microsoft.com/office/drawing/2014/main" id="{3F4959F7-6633-4353-8ED5-B61C9C0EC9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75484" y="4183367"/>
                <a:ext cx="92526" cy="92526"/>
              </a:xfrm>
              <a:custGeom>
                <a:avLst/>
                <a:gdLst>
                  <a:gd name="T0" fmla="*/ 23 w 34"/>
                  <a:gd name="T1" fmla="*/ 0 h 34"/>
                  <a:gd name="T2" fmla="*/ 0 w 34"/>
                  <a:gd name="T3" fmla="*/ 20 h 34"/>
                  <a:gd name="T4" fmla="*/ 0 w 34"/>
                  <a:gd name="T5" fmla="*/ 34 h 34"/>
                  <a:gd name="T6" fmla="*/ 34 w 34"/>
                  <a:gd name="T7" fmla="*/ 5 h 34"/>
                  <a:gd name="T8" fmla="*/ 23 w 34"/>
                  <a:gd name="T9" fmla="*/ 0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34">
                    <a:moveTo>
                      <a:pt x="23" y="0"/>
                    </a:moveTo>
                    <a:cubicBezTo>
                      <a:pt x="0" y="20"/>
                      <a:pt x="0" y="20"/>
                      <a:pt x="0" y="20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34" y="5"/>
                      <a:pt x="34" y="5"/>
                      <a:pt x="34" y="5"/>
                    </a:cubicBezTo>
                    <a:cubicBezTo>
                      <a:pt x="31" y="3"/>
                      <a:pt x="27" y="1"/>
                      <a:pt x="23" y="0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104">
                <a:extLst>
                  <a:ext uri="{FF2B5EF4-FFF2-40B4-BE49-F238E27FC236}">
                    <a16:creationId xmlns:a16="http://schemas.microsoft.com/office/drawing/2014/main" id="{EFDDB8E2-88DF-42BF-AB61-34F9E3F2FE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75484" y="4242749"/>
                <a:ext cx="175384" cy="149146"/>
              </a:xfrm>
              <a:custGeom>
                <a:avLst/>
                <a:gdLst>
                  <a:gd name="T0" fmla="*/ 64 w 64"/>
                  <a:gd name="T1" fmla="*/ 8 h 54"/>
                  <a:gd name="T2" fmla="*/ 57 w 64"/>
                  <a:gd name="T3" fmla="*/ 0 h 54"/>
                  <a:gd name="T4" fmla="*/ 0 w 64"/>
                  <a:gd name="T5" fmla="*/ 49 h 54"/>
                  <a:gd name="T6" fmla="*/ 0 w 64"/>
                  <a:gd name="T7" fmla="*/ 54 h 54"/>
                  <a:gd name="T8" fmla="*/ 11 w 64"/>
                  <a:gd name="T9" fmla="*/ 54 h 54"/>
                  <a:gd name="T10" fmla="*/ 64 w 64"/>
                  <a:gd name="T11" fmla="*/ 8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4" h="54">
                    <a:moveTo>
                      <a:pt x="64" y="8"/>
                    </a:moveTo>
                    <a:cubicBezTo>
                      <a:pt x="62" y="5"/>
                      <a:pt x="59" y="2"/>
                      <a:pt x="57" y="0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54"/>
                      <a:pt x="0" y="54"/>
                      <a:pt x="0" y="54"/>
                    </a:cubicBezTo>
                    <a:cubicBezTo>
                      <a:pt x="11" y="54"/>
                      <a:pt x="11" y="54"/>
                      <a:pt x="11" y="54"/>
                    </a:cubicBezTo>
                    <a:lnTo>
                      <a:pt x="64" y="8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105">
                <a:extLst>
                  <a:ext uri="{FF2B5EF4-FFF2-40B4-BE49-F238E27FC236}">
                    <a16:creationId xmlns:a16="http://schemas.microsoft.com/office/drawing/2014/main" id="{31E25E8D-30A2-4ECD-85BE-F08D4EE541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1051" y="4169557"/>
                <a:ext cx="222337" cy="375626"/>
              </a:xfrm>
              <a:custGeom>
                <a:avLst/>
                <a:gdLst>
                  <a:gd name="T0" fmla="*/ 81 w 81"/>
                  <a:gd name="T1" fmla="*/ 83 h 137"/>
                  <a:gd name="T2" fmla="*/ 81 w 81"/>
                  <a:gd name="T3" fmla="*/ 0 h 137"/>
                  <a:gd name="T4" fmla="*/ 0 w 81"/>
                  <a:gd name="T5" fmla="*/ 85 h 137"/>
                  <a:gd name="T6" fmla="*/ 18 w 81"/>
                  <a:gd name="T7" fmla="*/ 137 h 137"/>
                  <a:gd name="T8" fmla="*/ 81 w 81"/>
                  <a:gd name="T9" fmla="*/ 83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37">
                    <a:moveTo>
                      <a:pt x="81" y="83"/>
                    </a:moveTo>
                    <a:cubicBezTo>
                      <a:pt x="81" y="0"/>
                      <a:pt x="81" y="0"/>
                      <a:pt x="81" y="0"/>
                    </a:cubicBezTo>
                    <a:cubicBezTo>
                      <a:pt x="36" y="3"/>
                      <a:pt x="0" y="39"/>
                      <a:pt x="0" y="85"/>
                    </a:cubicBezTo>
                    <a:cubicBezTo>
                      <a:pt x="0" y="105"/>
                      <a:pt x="7" y="123"/>
                      <a:pt x="18" y="137"/>
                    </a:cubicBezTo>
                    <a:lnTo>
                      <a:pt x="81" y="83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106">
                <a:extLst>
                  <a:ext uri="{FF2B5EF4-FFF2-40B4-BE49-F238E27FC236}">
                    <a16:creationId xmlns:a16="http://schemas.microsoft.com/office/drawing/2014/main" id="{99727FBA-29CC-48F9-A57E-43B4A71FDF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4576" y="4413990"/>
                <a:ext cx="400484" cy="220956"/>
              </a:xfrm>
              <a:custGeom>
                <a:avLst/>
                <a:gdLst>
                  <a:gd name="T0" fmla="*/ 63 w 146"/>
                  <a:gd name="T1" fmla="*/ 0 h 81"/>
                  <a:gd name="T2" fmla="*/ 0 w 146"/>
                  <a:gd name="T3" fmla="*/ 54 h 81"/>
                  <a:gd name="T4" fmla="*/ 62 w 146"/>
                  <a:gd name="T5" fmla="*/ 81 h 81"/>
                  <a:gd name="T6" fmla="*/ 146 w 146"/>
                  <a:gd name="T7" fmla="*/ 0 h 81"/>
                  <a:gd name="T8" fmla="*/ 63 w 146"/>
                  <a:gd name="T9" fmla="*/ 0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6" h="81">
                    <a:moveTo>
                      <a:pt x="63" y="0"/>
                    </a:moveTo>
                    <a:cubicBezTo>
                      <a:pt x="0" y="54"/>
                      <a:pt x="0" y="54"/>
                      <a:pt x="0" y="54"/>
                    </a:cubicBezTo>
                    <a:cubicBezTo>
                      <a:pt x="16" y="70"/>
                      <a:pt x="37" y="81"/>
                      <a:pt x="62" y="81"/>
                    </a:cubicBezTo>
                    <a:cubicBezTo>
                      <a:pt x="107" y="81"/>
                      <a:pt x="144" y="45"/>
                      <a:pt x="146" y="0"/>
                    </a:cubicBezTo>
                    <a:lnTo>
                      <a:pt x="63" y="0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" name="椭圆 5">
              <a:extLst>
                <a:ext uri="{FF2B5EF4-FFF2-40B4-BE49-F238E27FC236}">
                  <a16:creationId xmlns:a16="http://schemas.microsoft.com/office/drawing/2014/main" id="{C22F16BF-D1DD-474C-81D8-1C9D32E6102C}"/>
                </a:ext>
              </a:extLst>
            </p:cNvPr>
            <p:cNvSpPr/>
            <p:nvPr/>
          </p:nvSpPr>
          <p:spPr>
            <a:xfrm>
              <a:off x="2000250" y="4208224"/>
              <a:ext cx="1143000" cy="1143000"/>
            </a:xfrm>
            <a:prstGeom prst="ellipse">
              <a:avLst/>
            </a:prstGeom>
            <a:noFill/>
            <a:ln w="31750">
              <a:solidFill>
                <a:srgbClr val="3D49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9AFD8BC2-31DF-4921-8B19-BAE3A685B43B}"/>
              </a:ext>
            </a:extLst>
          </p:cNvPr>
          <p:cNvGrpSpPr/>
          <p:nvPr/>
        </p:nvGrpSpPr>
        <p:grpSpPr>
          <a:xfrm>
            <a:off x="5406690" y="2661005"/>
            <a:ext cx="1143000" cy="1143000"/>
            <a:chOff x="5118353" y="4258080"/>
            <a:chExt cx="1143000" cy="1143000"/>
          </a:xfrm>
        </p:grpSpPr>
        <p:grpSp>
          <p:nvGrpSpPr>
            <p:cNvPr id="16" name="组合 15">
              <a:extLst>
                <a:ext uri="{FF2B5EF4-FFF2-40B4-BE49-F238E27FC236}">
                  <a16:creationId xmlns:a16="http://schemas.microsoft.com/office/drawing/2014/main" id="{6BCF129C-FC5A-4E59-846A-5149EC2F2FB3}"/>
                </a:ext>
              </a:extLst>
            </p:cNvPr>
            <p:cNvGrpSpPr/>
            <p:nvPr/>
          </p:nvGrpSpPr>
          <p:grpSpPr>
            <a:xfrm>
              <a:off x="5336560" y="4506557"/>
              <a:ext cx="706585" cy="806340"/>
              <a:chOff x="5340718" y="4936499"/>
              <a:chExt cx="469532" cy="535820"/>
            </a:xfrm>
          </p:grpSpPr>
          <p:sp>
            <p:nvSpPr>
              <p:cNvPr id="18" name="Freeform 60">
                <a:extLst>
                  <a:ext uri="{FF2B5EF4-FFF2-40B4-BE49-F238E27FC236}">
                    <a16:creationId xmlns:a16="http://schemas.microsoft.com/office/drawing/2014/main" id="{1542C865-D54C-4A6A-B9F5-A475188523A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340718" y="4936499"/>
                <a:ext cx="469532" cy="417055"/>
              </a:xfrm>
              <a:custGeom>
                <a:avLst/>
                <a:gdLst>
                  <a:gd name="T0" fmla="*/ 166 w 171"/>
                  <a:gd name="T1" fmla="*/ 0 h 152"/>
                  <a:gd name="T2" fmla="*/ 5 w 171"/>
                  <a:gd name="T3" fmla="*/ 0 h 152"/>
                  <a:gd name="T4" fmla="*/ 0 w 171"/>
                  <a:gd name="T5" fmla="*/ 5 h 152"/>
                  <a:gd name="T6" fmla="*/ 0 w 171"/>
                  <a:gd name="T7" fmla="*/ 146 h 152"/>
                  <a:gd name="T8" fmla="*/ 5 w 171"/>
                  <a:gd name="T9" fmla="*/ 152 h 152"/>
                  <a:gd name="T10" fmla="*/ 39 w 171"/>
                  <a:gd name="T11" fmla="*/ 152 h 152"/>
                  <a:gd name="T12" fmla="*/ 45 w 171"/>
                  <a:gd name="T13" fmla="*/ 146 h 152"/>
                  <a:gd name="T14" fmla="*/ 45 w 171"/>
                  <a:gd name="T15" fmla="*/ 141 h 152"/>
                  <a:gd name="T16" fmla="*/ 11 w 171"/>
                  <a:gd name="T17" fmla="*/ 141 h 152"/>
                  <a:gd name="T18" fmla="*/ 11 w 171"/>
                  <a:gd name="T19" fmla="*/ 38 h 152"/>
                  <a:gd name="T20" fmla="*/ 160 w 171"/>
                  <a:gd name="T21" fmla="*/ 38 h 152"/>
                  <a:gd name="T22" fmla="*/ 160 w 171"/>
                  <a:gd name="T23" fmla="*/ 141 h 152"/>
                  <a:gd name="T24" fmla="*/ 140 w 171"/>
                  <a:gd name="T25" fmla="*/ 141 h 152"/>
                  <a:gd name="T26" fmla="*/ 136 w 171"/>
                  <a:gd name="T27" fmla="*/ 149 h 152"/>
                  <a:gd name="T28" fmla="*/ 133 w 171"/>
                  <a:gd name="T29" fmla="*/ 152 h 152"/>
                  <a:gd name="T30" fmla="*/ 166 w 171"/>
                  <a:gd name="T31" fmla="*/ 152 h 152"/>
                  <a:gd name="T32" fmla="*/ 171 w 171"/>
                  <a:gd name="T33" fmla="*/ 146 h 152"/>
                  <a:gd name="T34" fmla="*/ 171 w 171"/>
                  <a:gd name="T35" fmla="*/ 5 h 152"/>
                  <a:gd name="T36" fmla="*/ 166 w 171"/>
                  <a:gd name="T37" fmla="*/ 0 h 152"/>
                  <a:gd name="T38" fmla="*/ 110 w 171"/>
                  <a:gd name="T39" fmla="*/ 26 h 152"/>
                  <a:gd name="T40" fmla="*/ 103 w 171"/>
                  <a:gd name="T41" fmla="*/ 19 h 152"/>
                  <a:gd name="T42" fmla="*/ 110 w 171"/>
                  <a:gd name="T43" fmla="*/ 12 h 152"/>
                  <a:gd name="T44" fmla="*/ 118 w 171"/>
                  <a:gd name="T45" fmla="*/ 19 h 152"/>
                  <a:gd name="T46" fmla="*/ 110 w 171"/>
                  <a:gd name="T47" fmla="*/ 26 h 152"/>
                  <a:gd name="T48" fmla="*/ 132 w 171"/>
                  <a:gd name="T49" fmla="*/ 26 h 152"/>
                  <a:gd name="T50" fmla="*/ 124 w 171"/>
                  <a:gd name="T51" fmla="*/ 19 h 152"/>
                  <a:gd name="T52" fmla="*/ 132 w 171"/>
                  <a:gd name="T53" fmla="*/ 12 h 152"/>
                  <a:gd name="T54" fmla="*/ 139 w 171"/>
                  <a:gd name="T55" fmla="*/ 19 h 152"/>
                  <a:gd name="T56" fmla="*/ 132 w 171"/>
                  <a:gd name="T57" fmla="*/ 26 h 152"/>
                  <a:gd name="T58" fmla="*/ 153 w 171"/>
                  <a:gd name="T59" fmla="*/ 26 h 152"/>
                  <a:gd name="T60" fmla="*/ 146 w 171"/>
                  <a:gd name="T61" fmla="*/ 19 h 152"/>
                  <a:gd name="T62" fmla="*/ 153 w 171"/>
                  <a:gd name="T63" fmla="*/ 12 h 152"/>
                  <a:gd name="T64" fmla="*/ 160 w 171"/>
                  <a:gd name="T65" fmla="*/ 19 h 152"/>
                  <a:gd name="T66" fmla="*/ 153 w 171"/>
                  <a:gd name="T67" fmla="*/ 26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71" h="152">
                    <a:moveTo>
                      <a:pt x="166" y="0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2" y="0"/>
                      <a:pt x="0" y="2"/>
                      <a:pt x="0" y="5"/>
                    </a:cubicBezTo>
                    <a:cubicBezTo>
                      <a:pt x="0" y="146"/>
                      <a:pt x="0" y="146"/>
                      <a:pt x="0" y="146"/>
                    </a:cubicBezTo>
                    <a:cubicBezTo>
                      <a:pt x="0" y="149"/>
                      <a:pt x="2" y="152"/>
                      <a:pt x="5" y="152"/>
                    </a:cubicBezTo>
                    <a:cubicBezTo>
                      <a:pt x="39" y="152"/>
                      <a:pt x="39" y="152"/>
                      <a:pt x="39" y="152"/>
                    </a:cubicBezTo>
                    <a:cubicBezTo>
                      <a:pt x="45" y="146"/>
                      <a:pt x="45" y="146"/>
                      <a:pt x="45" y="146"/>
                    </a:cubicBezTo>
                    <a:cubicBezTo>
                      <a:pt x="45" y="144"/>
                      <a:pt x="45" y="143"/>
                      <a:pt x="45" y="141"/>
                    </a:cubicBezTo>
                    <a:cubicBezTo>
                      <a:pt x="11" y="141"/>
                      <a:pt x="11" y="141"/>
                      <a:pt x="11" y="141"/>
                    </a:cubicBezTo>
                    <a:cubicBezTo>
                      <a:pt x="11" y="38"/>
                      <a:pt x="11" y="38"/>
                      <a:pt x="11" y="38"/>
                    </a:cubicBezTo>
                    <a:cubicBezTo>
                      <a:pt x="160" y="38"/>
                      <a:pt x="160" y="38"/>
                      <a:pt x="160" y="38"/>
                    </a:cubicBezTo>
                    <a:cubicBezTo>
                      <a:pt x="160" y="141"/>
                      <a:pt x="160" y="141"/>
                      <a:pt x="160" y="141"/>
                    </a:cubicBezTo>
                    <a:cubicBezTo>
                      <a:pt x="140" y="141"/>
                      <a:pt x="140" y="141"/>
                      <a:pt x="140" y="141"/>
                    </a:cubicBezTo>
                    <a:cubicBezTo>
                      <a:pt x="139" y="144"/>
                      <a:pt x="138" y="147"/>
                      <a:pt x="136" y="149"/>
                    </a:cubicBezTo>
                    <a:cubicBezTo>
                      <a:pt x="133" y="152"/>
                      <a:pt x="133" y="152"/>
                      <a:pt x="133" y="152"/>
                    </a:cubicBezTo>
                    <a:cubicBezTo>
                      <a:pt x="166" y="152"/>
                      <a:pt x="166" y="152"/>
                      <a:pt x="166" y="152"/>
                    </a:cubicBezTo>
                    <a:cubicBezTo>
                      <a:pt x="169" y="152"/>
                      <a:pt x="171" y="149"/>
                      <a:pt x="171" y="146"/>
                    </a:cubicBezTo>
                    <a:cubicBezTo>
                      <a:pt x="171" y="5"/>
                      <a:pt x="171" y="5"/>
                      <a:pt x="171" y="5"/>
                    </a:cubicBezTo>
                    <a:cubicBezTo>
                      <a:pt x="171" y="2"/>
                      <a:pt x="169" y="0"/>
                      <a:pt x="166" y="0"/>
                    </a:cubicBezTo>
                    <a:close/>
                    <a:moveTo>
                      <a:pt x="110" y="26"/>
                    </a:moveTo>
                    <a:cubicBezTo>
                      <a:pt x="106" y="26"/>
                      <a:pt x="103" y="23"/>
                      <a:pt x="103" y="19"/>
                    </a:cubicBezTo>
                    <a:cubicBezTo>
                      <a:pt x="103" y="15"/>
                      <a:pt x="106" y="12"/>
                      <a:pt x="110" y="12"/>
                    </a:cubicBezTo>
                    <a:cubicBezTo>
                      <a:pt x="114" y="12"/>
                      <a:pt x="118" y="15"/>
                      <a:pt x="118" y="19"/>
                    </a:cubicBezTo>
                    <a:cubicBezTo>
                      <a:pt x="118" y="23"/>
                      <a:pt x="114" y="26"/>
                      <a:pt x="110" y="26"/>
                    </a:cubicBezTo>
                    <a:close/>
                    <a:moveTo>
                      <a:pt x="132" y="26"/>
                    </a:moveTo>
                    <a:cubicBezTo>
                      <a:pt x="128" y="26"/>
                      <a:pt x="124" y="23"/>
                      <a:pt x="124" y="19"/>
                    </a:cubicBezTo>
                    <a:cubicBezTo>
                      <a:pt x="124" y="15"/>
                      <a:pt x="128" y="12"/>
                      <a:pt x="132" y="12"/>
                    </a:cubicBezTo>
                    <a:cubicBezTo>
                      <a:pt x="136" y="12"/>
                      <a:pt x="139" y="15"/>
                      <a:pt x="139" y="19"/>
                    </a:cubicBezTo>
                    <a:cubicBezTo>
                      <a:pt x="139" y="23"/>
                      <a:pt x="136" y="26"/>
                      <a:pt x="132" y="26"/>
                    </a:cubicBezTo>
                    <a:close/>
                    <a:moveTo>
                      <a:pt x="153" y="26"/>
                    </a:moveTo>
                    <a:cubicBezTo>
                      <a:pt x="149" y="26"/>
                      <a:pt x="146" y="23"/>
                      <a:pt x="146" y="19"/>
                    </a:cubicBezTo>
                    <a:cubicBezTo>
                      <a:pt x="146" y="15"/>
                      <a:pt x="149" y="12"/>
                      <a:pt x="153" y="12"/>
                    </a:cubicBezTo>
                    <a:cubicBezTo>
                      <a:pt x="157" y="12"/>
                      <a:pt x="160" y="15"/>
                      <a:pt x="160" y="19"/>
                    </a:cubicBezTo>
                    <a:cubicBezTo>
                      <a:pt x="160" y="23"/>
                      <a:pt x="157" y="26"/>
                      <a:pt x="153" y="26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61">
                <a:extLst>
                  <a:ext uri="{FF2B5EF4-FFF2-40B4-BE49-F238E27FC236}">
                    <a16:creationId xmlns:a16="http://schemas.microsoft.com/office/drawing/2014/main" id="{8305028E-66FF-463F-A976-17E6B3CC01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42910" y="5142265"/>
                <a:ext cx="259624" cy="330054"/>
              </a:xfrm>
              <a:custGeom>
                <a:avLst/>
                <a:gdLst>
                  <a:gd name="T0" fmla="*/ 77 w 95"/>
                  <a:gd name="T1" fmla="*/ 84 h 120"/>
                  <a:gd name="T2" fmla="*/ 79 w 95"/>
                  <a:gd name="T3" fmla="*/ 82 h 120"/>
                  <a:gd name="T4" fmla="*/ 93 w 95"/>
                  <a:gd name="T5" fmla="*/ 68 h 120"/>
                  <a:gd name="T6" fmla="*/ 93 w 95"/>
                  <a:gd name="T7" fmla="*/ 59 h 120"/>
                  <a:gd name="T8" fmla="*/ 84 w 95"/>
                  <a:gd name="T9" fmla="*/ 59 h 120"/>
                  <a:gd name="T10" fmla="*/ 82 w 95"/>
                  <a:gd name="T11" fmla="*/ 60 h 120"/>
                  <a:gd name="T12" fmla="*/ 82 w 95"/>
                  <a:gd name="T13" fmla="*/ 59 h 120"/>
                  <a:gd name="T14" fmla="*/ 89 w 95"/>
                  <a:gd name="T15" fmla="*/ 52 h 120"/>
                  <a:gd name="T16" fmla="*/ 89 w 95"/>
                  <a:gd name="T17" fmla="*/ 42 h 120"/>
                  <a:gd name="T18" fmla="*/ 80 w 95"/>
                  <a:gd name="T19" fmla="*/ 42 h 120"/>
                  <a:gd name="T20" fmla="*/ 75 w 95"/>
                  <a:gd name="T21" fmla="*/ 46 h 120"/>
                  <a:gd name="T22" fmla="*/ 75 w 95"/>
                  <a:gd name="T23" fmla="*/ 45 h 120"/>
                  <a:gd name="T24" fmla="*/ 82 w 95"/>
                  <a:gd name="T25" fmla="*/ 37 h 120"/>
                  <a:gd name="T26" fmla="*/ 82 w 95"/>
                  <a:gd name="T27" fmla="*/ 28 h 120"/>
                  <a:gd name="T28" fmla="*/ 73 w 95"/>
                  <a:gd name="T29" fmla="*/ 28 h 120"/>
                  <a:gd name="T30" fmla="*/ 67 w 95"/>
                  <a:gd name="T31" fmla="*/ 34 h 120"/>
                  <a:gd name="T32" fmla="*/ 66 w 95"/>
                  <a:gd name="T33" fmla="*/ 33 h 120"/>
                  <a:gd name="T34" fmla="*/ 87 w 95"/>
                  <a:gd name="T35" fmla="*/ 12 h 120"/>
                  <a:gd name="T36" fmla="*/ 87 w 95"/>
                  <a:gd name="T37" fmla="*/ 3 h 120"/>
                  <a:gd name="T38" fmla="*/ 78 w 95"/>
                  <a:gd name="T39" fmla="*/ 3 h 120"/>
                  <a:gd name="T40" fmla="*/ 44 w 95"/>
                  <a:gd name="T41" fmla="*/ 36 h 120"/>
                  <a:gd name="T42" fmla="*/ 22 w 95"/>
                  <a:gd name="T43" fmla="*/ 32 h 120"/>
                  <a:gd name="T44" fmla="*/ 5 w 95"/>
                  <a:gd name="T45" fmla="*/ 25 h 120"/>
                  <a:gd name="T46" fmla="*/ 2 w 95"/>
                  <a:gd name="T47" fmla="*/ 33 h 120"/>
                  <a:gd name="T48" fmla="*/ 14 w 95"/>
                  <a:gd name="T49" fmla="*/ 51 h 120"/>
                  <a:gd name="T50" fmla="*/ 17 w 95"/>
                  <a:gd name="T51" fmla="*/ 74 h 120"/>
                  <a:gd name="T52" fmla="*/ 1 w 95"/>
                  <a:gd name="T53" fmla="*/ 89 h 120"/>
                  <a:gd name="T54" fmla="*/ 32 w 95"/>
                  <a:gd name="T55" fmla="*/ 120 h 120"/>
                  <a:gd name="T56" fmla="*/ 49 w 95"/>
                  <a:gd name="T57" fmla="*/ 103 h 120"/>
                  <a:gd name="T58" fmla="*/ 65 w 95"/>
                  <a:gd name="T59" fmla="*/ 95 h 120"/>
                  <a:gd name="T60" fmla="*/ 77 w 95"/>
                  <a:gd name="T61" fmla="*/ 84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95" h="120">
                    <a:moveTo>
                      <a:pt x="77" y="84"/>
                    </a:moveTo>
                    <a:cubicBezTo>
                      <a:pt x="78" y="83"/>
                      <a:pt x="78" y="83"/>
                      <a:pt x="79" y="82"/>
                    </a:cubicBezTo>
                    <a:cubicBezTo>
                      <a:pt x="93" y="68"/>
                      <a:pt x="93" y="68"/>
                      <a:pt x="93" y="68"/>
                    </a:cubicBezTo>
                    <a:cubicBezTo>
                      <a:pt x="95" y="66"/>
                      <a:pt x="95" y="62"/>
                      <a:pt x="93" y="59"/>
                    </a:cubicBezTo>
                    <a:cubicBezTo>
                      <a:pt x="90" y="56"/>
                      <a:pt x="86" y="56"/>
                      <a:pt x="84" y="59"/>
                    </a:cubicBezTo>
                    <a:cubicBezTo>
                      <a:pt x="82" y="60"/>
                      <a:pt x="82" y="60"/>
                      <a:pt x="82" y="60"/>
                    </a:cubicBezTo>
                    <a:cubicBezTo>
                      <a:pt x="82" y="60"/>
                      <a:pt x="82" y="59"/>
                      <a:pt x="82" y="59"/>
                    </a:cubicBezTo>
                    <a:cubicBezTo>
                      <a:pt x="89" y="52"/>
                      <a:pt x="89" y="52"/>
                      <a:pt x="89" y="52"/>
                    </a:cubicBezTo>
                    <a:cubicBezTo>
                      <a:pt x="91" y="49"/>
                      <a:pt x="91" y="45"/>
                      <a:pt x="89" y="42"/>
                    </a:cubicBezTo>
                    <a:cubicBezTo>
                      <a:pt x="86" y="40"/>
                      <a:pt x="82" y="40"/>
                      <a:pt x="80" y="42"/>
                    </a:cubicBezTo>
                    <a:cubicBezTo>
                      <a:pt x="75" y="46"/>
                      <a:pt x="75" y="46"/>
                      <a:pt x="75" y="46"/>
                    </a:cubicBezTo>
                    <a:cubicBezTo>
                      <a:pt x="75" y="46"/>
                      <a:pt x="75" y="45"/>
                      <a:pt x="75" y="45"/>
                    </a:cubicBezTo>
                    <a:cubicBezTo>
                      <a:pt x="82" y="37"/>
                      <a:pt x="82" y="37"/>
                      <a:pt x="82" y="37"/>
                    </a:cubicBezTo>
                    <a:cubicBezTo>
                      <a:pt x="85" y="35"/>
                      <a:pt x="85" y="30"/>
                      <a:pt x="82" y="28"/>
                    </a:cubicBezTo>
                    <a:cubicBezTo>
                      <a:pt x="80" y="25"/>
                      <a:pt x="76" y="25"/>
                      <a:pt x="73" y="28"/>
                    </a:cubicBezTo>
                    <a:cubicBezTo>
                      <a:pt x="67" y="34"/>
                      <a:pt x="67" y="34"/>
                      <a:pt x="67" y="34"/>
                    </a:cubicBezTo>
                    <a:cubicBezTo>
                      <a:pt x="67" y="34"/>
                      <a:pt x="66" y="33"/>
                      <a:pt x="66" y="33"/>
                    </a:cubicBezTo>
                    <a:cubicBezTo>
                      <a:pt x="87" y="12"/>
                      <a:pt x="87" y="12"/>
                      <a:pt x="87" y="12"/>
                    </a:cubicBezTo>
                    <a:cubicBezTo>
                      <a:pt x="89" y="9"/>
                      <a:pt x="89" y="5"/>
                      <a:pt x="87" y="3"/>
                    </a:cubicBezTo>
                    <a:cubicBezTo>
                      <a:pt x="84" y="0"/>
                      <a:pt x="80" y="0"/>
                      <a:pt x="78" y="3"/>
                    </a:cubicBezTo>
                    <a:cubicBezTo>
                      <a:pt x="44" y="36"/>
                      <a:pt x="44" y="36"/>
                      <a:pt x="44" y="36"/>
                    </a:cubicBezTo>
                    <a:cubicBezTo>
                      <a:pt x="30" y="48"/>
                      <a:pt x="27" y="37"/>
                      <a:pt x="22" y="32"/>
                    </a:cubicBezTo>
                    <a:cubicBezTo>
                      <a:pt x="15" y="23"/>
                      <a:pt x="8" y="22"/>
                      <a:pt x="5" y="25"/>
                    </a:cubicBezTo>
                    <a:cubicBezTo>
                      <a:pt x="4" y="25"/>
                      <a:pt x="0" y="31"/>
                      <a:pt x="2" y="33"/>
                    </a:cubicBezTo>
                    <a:cubicBezTo>
                      <a:pt x="4" y="34"/>
                      <a:pt x="14" y="42"/>
                      <a:pt x="14" y="51"/>
                    </a:cubicBezTo>
                    <a:cubicBezTo>
                      <a:pt x="15" y="58"/>
                      <a:pt x="16" y="69"/>
                      <a:pt x="17" y="74"/>
                    </a:cubicBezTo>
                    <a:cubicBezTo>
                      <a:pt x="1" y="89"/>
                      <a:pt x="1" y="89"/>
                      <a:pt x="1" y="89"/>
                    </a:cubicBezTo>
                    <a:cubicBezTo>
                      <a:pt x="32" y="120"/>
                      <a:pt x="32" y="120"/>
                      <a:pt x="32" y="120"/>
                    </a:cubicBezTo>
                    <a:cubicBezTo>
                      <a:pt x="49" y="103"/>
                      <a:pt x="49" y="103"/>
                      <a:pt x="49" y="103"/>
                    </a:cubicBezTo>
                    <a:cubicBezTo>
                      <a:pt x="55" y="102"/>
                      <a:pt x="61" y="99"/>
                      <a:pt x="65" y="95"/>
                    </a:cubicBezTo>
                    <a:cubicBezTo>
                      <a:pt x="69" y="92"/>
                      <a:pt x="73" y="88"/>
                      <a:pt x="77" y="84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62">
                <a:extLst>
                  <a:ext uri="{FF2B5EF4-FFF2-40B4-BE49-F238E27FC236}">
                    <a16:creationId xmlns:a16="http://schemas.microsoft.com/office/drawing/2014/main" id="{D5562E1A-43A5-49B1-B07A-0382A6D78A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6580" y="5107740"/>
                <a:ext cx="95287" cy="95287"/>
              </a:xfrm>
              <a:custGeom>
                <a:avLst/>
                <a:gdLst>
                  <a:gd name="T0" fmla="*/ 0 w 35"/>
                  <a:gd name="T1" fmla="*/ 19 h 35"/>
                  <a:gd name="T2" fmla="*/ 4 w 35"/>
                  <a:gd name="T3" fmla="*/ 14 h 35"/>
                  <a:gd name="T4" fmla="*/ 7 w 35"/>
                  <a:gd name="T5" fmla="*/ 9 h 35"/>
                  <a:gd name="T6" fmla="*/ 26 w 35"/>
                  <a:gd name="T7" fmla="*/ 9 h 35"/>
                  <a:gd name="T8" fmla="*/ 26 w 35"/>
                  <a:gd name="T9" fmla="*/ 28 h 35"/>
                  <a:gd name="T10" fmla="*/ 22 w 35"/>
                  <a:gd name="T11" fmla="*/ 30 h 35"/>
                  <a:gd name="T12" fmla="*/ 17 w 35"/>
                  <a:gd name="T13" fmla="*/ 35 h 35"/>
                  <a:gd name="T14" fmla="*/ 28 w 35"/>
                  <a:gd name="T15" fmla="*/ 31 h 35"/>
                  <a:gd name="T16" fmla="*/ 28 w 35"/>
                  <a:gd name="T17" fmla="*/ 7 h 35"/>
                  <a:gd name="T18" fmla="*/ 5 w 35"/>
                  <a:gd name="T19" fmla="*/ 7 h 35"/>
                  <a:gd name="T20" fmla="*/ 0 w 35"/>
                  <a:gd name="T21" fmla="*/ 19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5" h="35">
                    <a:moveTo>
                      <a:pt x="0" y="19"/>
                    </a:moveTo>
                    <a:cubicBezTo>
                      <a:pt x="4" y="14"/>
                      <a:pt x="4" y="14"/>
                      <a:pt x="4" y="14"/>
                    </a:cubicBezTo>
                    <a:cubicBezTo>
                      <a:pt x="5" y="12"/>
                      <a:pt x="6" y="11"/>
                      <a:pt x="7" y="9"/>
                    </a:cubicBezTo>
                    <a:cubicBezTo>
                      <a:pt x="12" y="4"/>
                      <a:pt x="21" y="4"/>
                      <a:pt x="26" y="9"/>
                    </a:cubicBezTo>
                    <a:cubicBezTo>
                      <a:pt x="31" y="14"/>
                      <a:pt x="31" y="23"/>
                      <a:pt x="26" y="28"/>
                    </a:cubicBezTo>
                    <a:cubicBezTo>
                      <a:pt x="25" y="29"/>
                      <a:pt x="24" y="29"/>
                      <a:pt x="22" y="30"/>
                    </a:cubicBezTo>
                    <a:cubicBezTo>
                      <a:pt x="17" y="35"/>
                      <a:pt x="17" y="35"/>
                      <a:pt x="17" y="35"/>
                    </a:cubicBezTo>
                    <a:cubicBezTo>
                      <a:pt x="21" y="35"/>
                      <a:pt x="25" y="34"/>
                      <a:pt x="28" y="31"/>
                    </a:cubicBezTo>
                    <a:cubicBezTo>
                      <a:pt x="35" y="24"/>
                      <a:pt x="35" y="13"/>
                      <a:pt x="28" y="7"/>
                    </a:cubicBezTo>
                    <a:cubicBezTo>
                      <a:pt x="22" y="0"/>
                      <a:pt x="11" y="0"/>
                      <a:pt x="5" y="7"/>
                    </a:cubicBezTo>
                    <a:cubicBezTo>
                      <a:pt x="1" y="10"/>
                      <a:pt x="0" y="14"/>
                      <a:pt x="0" y="19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7" name="椭圆 16">
              <a:extLst>
                <a:ext uri="{FF2B5EF4-FFF2-40B4-BE49-F238E27FC236}">
                  <a16:creationId xmlns:a16="http://schemas.microsoft.com/office/drawing/2014/main" id="{01344688-0F72-4CEE-A56B-027A638C8821}"/>
                </a:ext>
              </a:extLst>
            </p:cNvPr>
            <p:cNvSpPr/>
            <p:nvPr/>
          </p:nvSpPr>
          <p:spPr>
            <a:xfrm>
              <a:off x="5118353" y="4258080"/>
              <a:ext cx="1143000" cy="1143000"/>
            </a:xfrm>
            <a:prstGeom prst="ellipse">
              <a:avLst/>
            </a:prstGeom>
            <a:noFill/>
            <a:ln w="31750">
              <a:solidFill>
                <a:srgbClr val="3D49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6415B941-62BC-4E24-A5E1-A81A8B1BBC36}"/>
              </a:ext>
            </a:extLst>
          </p:cNvPr>
          <p:cNvGrpSpPr/>
          <p:nvPr/>
        </p:nvGrpSpPr>
        <p:grpSpPr>
          <a:xfrm>
            <a:off x="7732624" y="2661005"/>
            <a:ext cx="1143000" cy="1143000"/>
            <a:chOff x="7890128" y="4258080"/>
            <a:chExt cx="1143000" cy="1143000"/>
          </a:xfrm>
        </p:grpSpPr>
        <p:grpSp>
          <p:nvGrpSpPr>
            <p:cNvPr id="22" name="组合 21">
              <a:extLst>
                <a:ext uri="{FF2B5EF4-FFF2-40B4-BE49-F238E27FC236}">
                  <a16:creationId xmlns:a16="http://schemas.microsoft.com/office/drawing/2014/main" id="{86B61EA2-C435-4741-810F-32BA904C60BF}"/>
                </a:ext>
              </a:extLst>
            </p:cNvPr>
            <p:cNvGrpSpPr/>
            <p:nvPr/>
          </p:nvGrpSpPr>
          <p:grpSpPr>
            <a:xfrm>
              <a:off x="8110413" y="4426546"/>
              <a:ext cx="702430" cy="818808"/>
              <a:chOff x="6430447" y="6042717"/>
              <a:chExt cx="466771" cy="544105"/>
            </a:xfrm>
          </p:grpSpPr>
          <p:sp>
            <p:nvSpPr>
              <p:cNvPr id="24" name="Freeform 160">
                <a:extLst>
                  <a:ext uri="{FF2B5EF4-FFF2-40B4-BE49-F238E27FC236}">
                    <a16:creationId xmlns:a16="http://schemas.microsoft.com/office/drawing/2014/main" id="{404BA151-03C2-4AA9-A9BD-DB8CA4327B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58308" y="6254007"/>
                <a:ext cx="5524" cy="8286"/>
              </a:xfrm>
              <a:custGeom>
                <a:avLst/>
                <a:gdLst>
                  <a:gd name="T0" fmla="*/ 1 w 2"/>
                  <a:gd name="T1" fmla="*/ 0 h 3"/>
                  <a:gd name="T2" fmla="*/ 1 w 2"/>
                  <a:gd name="T3" fmla="*/ 0 h 3"/>
                  <a:gd name="T4" fmla="*/ 2 w 2"/>
                  <a:gd name="T5" fmla="*/ 0 h 3"/>
                  <a:gd name="T6" fmla="*/ 2 w 2"/>
                  <a:gd name="T7" fmla="*/ 1 h 3"/>
                  <a:gd name="T8" fmla="*/ 0 w 2"/>
                  <a:gd name="T9" fmla="*/ 3 h 3"/>
                  <a:gd name="T10" fmla="*/ 1 w 2"/>
                  <a:gd name="T11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3">
                    <a:moveTo>
                      <a:pt x="1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2" y="0"/>
                    </a:cubicBezTo>
                    <a:cubicBezTo>
                      <a:pt x="2" y="0"/>
                      <a:pt x="2" y="1"/>
                      <a:pt x="2" y="1"/>
                    </a:cubicBezTo>
                    <a:cubicBezTo>
                      <a:pt x="1" y="2"/>
                      <a:pt x="1" y="3"/>
                      <a:pt x="0" y="3"/>
                    </a:cubicBezTo>
                    <a:cubicBezTo>
                      <a:pt x="0" y="2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161">
                <a:extLst>
                  <a:ext uri="{FF2B5EF4-FFF2-40B4-BE49-F238E27FC236}">
                    <a16:creationId xmlns:a16="http://schemas.microsoft.com/office/drawing/2014/main" id="{966DB716-E683-4D36-9FA4-F86169BA7D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80404" y="6262292"/>
                <a:ext cx="8286" cy="11048"/>
              </a:xfrm>
              <a:custGeom>
                <a:avLst/>
                <a:gdLst>
                  <a:gd name="T0" fmla="*/ 2 w 3"/>
                  <a:gd name="T1" fmla="*/ 0 h 4"/>
                  <a:gd name="T2" fmla="*/ 3 w 3"/>
                  <a:gd name="T3" fmla="*/ 0 h 4"/>
                  <a:gd name="T4" fmla="*/ 3 w 3"/>
                  <a:gd name="T5" fmla="*/ 0 h 4"/>
                  <a:gd name="T6" fmla="*/ 3 w 3"/>
                  <a:gd name="T7" fmla="*/ 0 h 4"/>
                  <a:gd name="T8" fmla="*/ 0 w 3"/>
                  <a:gd name="T9" fmla="*/ 4 h 4"/>
                  <a:gd name="T10" fmla="*/ 2 w 3"/>
                  <a:gd name="T11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cubicBezTo>
                      <a:pt x="2" y="0"/>
                      <a:pt x="2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1"/>
                      <a:pt x="2" y="2"/>
                      <a:pt x="0" y="4"/>
                    </a:cubicBezTo>
                    <a:cubicBezTo>
                      <a:pt x="1" y="2"/>
                      <a:pt x="1" y="1"/>
                      <a:pt x="2" y="0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62">
                <a:extLst>
                  <a:ext uri="{FF2B5EF4-FFF2-40B4-BE49-F238E27FC236}">
                    <a16:creationId xmlns:a16="http://schemas.microsoft.com/office/drawing/2014/main" id="{1A1E6767-8387-49FF-BD04-523041AFC34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22403" y="6270578"/>
                <a:ext cx="63525" cy="88383"/>
              </a:xfrm>
              <a:custGeom>
                <a:avLst/>
                <a:gdLst>
                  <a:gd name="T0" fmla="*/ 0 w 23"/>
                  <a:gd name="T1" fmla="*/ 29 h 32"/>
                  <a:gd name="T2" fmla="*/ 6 w 23"/>
                  <a:gd name="T3" fmla="*/ 15 h 32"/>
                  <a:gd name="T4" fmla="*/ 7 w 23"/>
                  <a:gd name="T5" fmla="*/ 14 h 32"/>
                  <a:gd name="T6" fmla="*/ 6 w 23"/>
                  <a:gd name="T7" fmla="*/ 0 h 32"/>
                  <a:gd name="T8" fmla="*/ 7 w 23"/>
                  <a:gd name="T9" fmla="*/ 1 h 32"/>
                  <a:gd name="T10" fmla="*/ 11 w 23"/>
                  <a:gd name="T11" fmla="*/ 0 h 32"/>
                  <a:gd name="T12" fmla="*/ 13 w 23"/>
                  <a:gd name="T13" fmla="*/ 4 h 32"/>
                  <a:gd name="T14" fmla="*/ 19 w 23"/>
                  <a:gd name="T15" fmla="*/ 4 h 32"/>
                  <a:gd name="T16" fmla="*/ 19 w 23"/>
                  <a:gd name="T17" fmla="*/ 5 h 32"/>
                  <a:gd name="T18" fmla="*/ 21 w 23"/>
                  <a:gd name="T19" fmla="*/ 8 h 32"/>
                  <a:gd name="T20" fmla="*/ 22 w 23"/>
                  <a:gd name="T21" fmla="*/ 8 h 32"/>
                  <a:gd name="T22" fmla="*/ 23 w 23"/>
                  <a:gd name="T23" fmla="*/ 9 h 32"/>
                  <a:gd name="T24" fmla="*/ 12 w 23"/>
                  <a:gd name="T25" fmla="*/ 17 h 32"/>
                  <a:gd name="T26" fmla="*/ 12 w 23"/>
                  <a:gd name="T27" fmla="*/ 18 h 32"/>
                  <a:gd name="T28" fmla="*/ 5 w 23"/>
                  <a:gd name="T29" fmla="*/ 32 h 32"/>
                  <a:gd name="T30" fmla="*/ 0 w 23"/>
                  <a:gd name="T31" fmla="*/ 29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3" h="32">
                    <a:moveTo>
                      <a:pt x="0" y="29"/>
                    </a:moveTo>
                    <a:cubicBezTo>
                      <a:pt x="6" y="15"/>
                      <a:pt x="6" y="15"/>
                      <a:pt x="6" y="15"/>
                    </a:cubicBezTo>
                    <a:cubicBezTo>
                      <a:pt x="6" y="15"/>
                      <a:pt x="7" y="15"/>
                      <a:pt x="7" y="14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1"/>
                      <a:pt x="7" y="1"/>
                      <a:pt x="7" y="1"/>
                    </a:cubicBezTo>
                    <a:cubicBezTo>
                      <a:pt x="8" y="1"/>
                      <a:pt x="10" y="1"/>
                      <a:pt x="11" y="0"/>
                    </a:cubicBezTo>
                    <a:cubicBezTo>
                      <a:pt x="11" y="2"/>
                      <a:pt x="12" y="3"/>
                      <a:pt x="13" y="4"/>
                    </a:cubicBezTo>
                    <a:cubicBezTo>
                      <a:pt x="14" y="5"/>
                      <a:pt x="17" y="5"/>
                      <a:pt x="19" y="4"/>
                    </a:cubicBezTo>
                    <a:cubicBezTo>
                      <a:pt x="19" y="4"/>
                      <a:pt x="19" y="5"/>
                      <a:pt x="19" y="5"/>
                    </a:cubicBezTo>
                    <a:cubicBezTo>
                      <a:pt x="19" y="6"/>
                      <a:pt x="20" y="8"/>
                      <a:pt x="21" y="8"/>
                    </a:cubicBezTo>
                    <a:cubicBezTo>
                      <a:pt x="21" y="8"/>
                      <a:pt x="21" y="8"/>
                      <a:pt x="22" y="8"/>
                    </a:cubicBezTo>
                    <a:cubicBezTo>
                      <a:pt x="22" y="8"/>
                      <a:pt x="22" y="9"/>
                      <a:pt x="23" y="9"/>
                    </a:cubicBezTo>
                    <a:cubicBezTo>
                      <a:pt x="12" y="17"/>
                      <a:pt x="12" y="17"/>
                      <a:pt x="12" y="17"/>
                    </a:cubicBezTo>
                    <a:cubicBezTo>
                      <a:pt x="12" y="17"/>
                      <a:pt x="12" y="17"/>
                      <a:pt x="12" y="18"/>
                    </a:cubicBezTo>
                    <a:cubicBezTo>
                      <a:pt x="5" y="32"/>
                      <a:pt x="5" y="32"/>
                      <a:pt x="5" y="32"/>
                    </a:cubicBez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163">
                <a:extLst>
                  <a:ext uri="{FF2B5EF4-FFF2-40B4-BE49-F238E27FC236}">
                    <a16:creationId xmlns:a16="http://schemas.microsoft.com/office/drawing/2014/main" id="{80DE6950-9B17-4985-B717-2682B4119D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0307" y="6169767"/>
                <a:ext cx="161574" cy="200242"/>
              </a:xfrm>
              <a:custGeom>
                <a:avLst/>
                <a:gdLst>
                  <a:gd name="T0" fmla="*/ 52 w 59"/>
                  <a:gd name="T1" fmla="*/ 44 h 73"/>
                  <a:gd name="T2" fmla="*/ 50 w 59"/>
                  <a:gd name="T3" fmla="*/ 47 h 73"/>
                  <a:gd name="T4" fmla="*/ 50 w 59"/>
                  <a:gd name="T5" fmla="*/ 47 h 73"/>
                  <a:gd name="T6" fmla="*/ 30 w 59"/>
                  <a:gd name="T7" fmla="*/ 63 h 73"/>
                  <a:gd name="T8" fmla="*/ 22 w 59"/>
                  <a:gd name="T9" fmla="*/ 73 h 73"/>
                  <a:gd name="T10" fmla="*/ 17 w 59"/>
                  <a:gd name="T11" fmla="*/ 70 h 73"/>
                  <a:gd name="T12" fmla="*/ 23 w 59"/>
                  <a:gd name="T13" fmla="*/ 57 h 73"/>
                  <a:gd name="T14" fmla="*/ 36 w 59"/>
                  <a:gd name="T15" fmla="*/ 47 h 73"/>
                  <a:gd name="T16" fmla="*/ 36 w 59"/>
                  <a:gd name="T17" fmla="*/ 44 h 73"/>
                  <a:gd name="T18" fmla="*/ 33 w 59"/>
                  <a:gd name="T19" fmla="*/ 44 h 73"/>
                  <a:gd name="T20" fmla="*/ 30 w 59"/>
                  <a:gd name="T21" fmla="*/ 43 h 73"/>
                  <a:gd name="T22" fmla="*/ 29 w 59"/>
                  <a:gd name="T23" fmla="*/ 42 h 73"/>
                  <a:gd name="T24" fmla="*/ 29 w 59"/>
                  <a:gd name="T25" fmla="*/ 40 h 73"/>
                  <a:gd name="T26" fmla="*/ 29 w 59"/>
                  <a:gd name="T27" fmla="*/ 40 h 73"/>
                  <a:gd name="T28" fmla="*/ 34 w 59"/>
                  <a:gd name="T29" fmla="*/ 34 h 73"/>
                  <a:gd name="T30" fmla="*/ 32 w 59"/>
                  <a:gd name="T31" fmla="*/ 32 h 73"/>
                  <a:gd name="T32" fmla="*/ 30 w 59"/>
                  <a:gd name="T33" fmla="*/ 33 h 73"/>
                  <a:gd name="T34" fmla="*/ 27 w 59"/>
                  <a:gd name="T35" fmla="*/ 39 h 73"/>
                  <a:gd name="T36" fmla="*/ 22 w 59"/>
                  <a:gd name="T37" fmla="*/ 39 h 73"/>
                  <a:gd name="T38" fmla="*/ 21 w 59"/>
                  <a:gd name="T39" fmla="*/ 37 h 73"/>
                  <a:gd name="T40" fmla="*/ 25 w 59"/>
                  <a:gd name="T41" fmla="*/ 33 h 73"/>
                  <a:gd name="T42" fmla="*/ 24 w 59"/>
                  <a:gd name="T43" fmla="*/ 30 h 73"/>
                  <a:gd name="T44" fmla="*/ 21 w 59"/>
                  <a:gd name="T45" fmla="*/ 29 h 73"/>
                  <a:gd name="T46" fmla="*/ 19 w 59"/>
                  <a:gd name="T47" fmla="*/ 34 h 73"/>
                  <a:gd name="T48" fmla="*/ 18 w 59"/>
                  <a:gd name="T49" fmla="*/ 35 h 73"/>
                  <a:gd name="T50" fmla="*/ 15 w 59"/>
                  <a:gd name="T51" fmla="*/ 36 h 73"/>
                  <a:gd name="T52" fmla="*/ 14 w 59"/>
                  <a:gd name="T53" fmla="*/ 35 h 73"/>
                  <a:gd name="T54" fmla="*/ 14 w 59"/>
                  <a:gd name="T55" fmla="*/ 35 h 73"/>
                  <a:gd name="T56" fmla="*/ 12 w 59"/>
                  <a:gd name="T57" fmla="*/ 33 h 73"/>
                  <a:gd name="T58" fmla="*/ 12 w 59"/>
                  <a:gd name="T59" fmla="*/ 33 h 73"/>
                  <a:gd name="T60" fmla="*/ 12 w 59"/>
                  <a:gd name="T61" fmla="*/ 33 h 73"/>
                  <a:gd name="T62" fmla="*/ 12 w 59"/>
                  <a:gd name="T63" fmla="*/ 33 h 73"/>
                  <a:gd name="T64" fmla="*/ 12 w 59"/>
                  <a:gd name="T65" fmla="*/ 33 h 73"/>
                  <a:gd name="T66" fmla="*/ 12 w 59"/>
                  <a:gd name="T67" fmla="*/ 33 h 73"/>
                  <a:gd name="T68" fmla="*/ 10 w 59"/>
                  <a:gd name="T69" fmla="*/ 35 h 73"/>
                  <a:gd name="T70" fmla="*/ 11 w 59"/>
                  <a:gd name="T71" fmla="*/ 51 h 73"/>
                  <a:gd name="T72" fmla="*/ 4 w 59"/>
                  <a:gd name="T73" fmla="*/ 65 h 73"/>
                  <a:gd name="T74" fmla="*/ 1 w 59"/>
                  <a:gd name="T75" fmla="*/ 63 h 73"/>
                  <a:gd name="T76" fmla="*/ 3 w 59"/>
                  <a:gd name="T77" fmla="*/ 51 h 73"/>
                  <a:gd name="T78" fmla="*/ 2 w 59"/>
                  <a:gd name="T79" fmla="*/ 25 h 73"/>
                  <a:gd name="T80" fmla="*/ 2 w 59"/>
                  <a:gd name="T81" fmla="*/ 25 h 73"/>
                  <a:gd name="T82" fmla="*/ 4 w 59"/>
                  <a:gd name="T83" fmla="*/ 21 h 73"/>
                  <a:gd name="T84" fmla="*/ 4 w 59"/>
                  <a:gd name="T85" fmla="*/ 20 h 73"/>
                  <a:gd name="T86" fmla="*/ 40 w 59"/>
                  <a:gd name="T87" fmla="*/ 7 h 73"/>
                  <a:gd name="T88" fmla="*/ 53 w 59"/>
                  <a:gd name="T89" fmla="*/ 43 h 73"/>
                  <a:gd name="T90" fmla="*/ 52 w 59"/>
                  <a:gd name="T91" fmla="*/ 44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9" h="73">
                    <a:moveTo>
                      <a:pt x="52" y="44"/>
                    </a:moveTo>
                    <a:cubicBezTo>
                      <a:pt x="50" y="47"/>
                      <a:pt x="50" y="47"/>
                      <a:pt x="50" y="47"/>
                    </a:cubicBezTo>
                    <a:cubicBezTo>
                      <a:pt x="50" y="47"/>
                      <a:pt x="50" y="47"/>
                      <a:pt x="50" y="47"/>
                    </a:cubicBezTo>
                    <a:cubicBezTo>
                      <a:pt x="48" y="50"/>
                      <a:pt x="42" y="57"/>
                      <a:pt x="30" y="63"/>
                    </a:cubicBezTo>
                    <a:cubicBezTo>
                      <a:pt x="26" y="65"/>
                      <a:pt x="23" y="69"/>
                      <a:pt x="22" y="73"/>
                    </a:cubicBezTo>
                    <a:cubicBezTo>
                      <a:pt x="17" y="70"/>
                      <a:pt x="17" y="70"/>
                      <a:pt x="17" y="70"/>
                    </a:cubicBezTo>
                    <a:cubicBezTo>
                      <a:pt x="23" y="57"/>
                      <a:pt x="23" y="57"/>
                      <a:pt x="23" y="57"/>
                    </a:cubicBezTo>
                    <a:cubicBezTo>
                      <a:pt x="36" y="47"/>
                      <a:pt x="36" y="47"/>
                      <a:pt x="36" y="47"/>
                    </a:cubicBezTo>
                    <a:cubicBezTo>
                      <a:pt x="37" y="46"/>
                      <a:pt x="37" y="45"/>
                      <a:pt x="36" y="44"/>
                    </a:cubicBezTo>
                    <a:cubicBezTo>
                      <a:pt x="35" y="43"/>
                      <a:pt x="34" y="43"/>
                      <a:pt x="33" y="44"/>
                    </a:cubicBezTo>
                    <a:cubicBezTo>
                      <a:pt x="32" y="44"/>
                      <a:pt x="31" y="44"/>
                      <a:pt x="30" y="43"/>
                    </a:cubicBezTo>
                    <a:cubicBezTo>
                      <a:pt x="29" y="43"/>
                      <a:pt x="29" y="42"/>
                      <a:pt x="29" y="42"/>
                    </a:cubicBezTo>
                    <a:cubicBezTo>
                      <a:pt x="29" y="41"/>
                      <a:pt x="29" y="41"/>
                      <a:pt x="29" y="40"/>
                    </a:cubicBezTo>
                    <a:cubicBezTo>
                      <a:pt x="29" y="40"/>
                      <a:pt x="29" y="40"/>
                      <a:pt x="29" y="40"/>
                    </a:cubicBezTo>
                    <a:cubicBezTo>
                      <a:pt x="31" y="39"/>
                      <a:pt x="34" y="36"/>
                      <a:pt x="34" y="34"/>
                    </a:cubicBezTo>
                    <a:cubicBezTo>
                      <a:pt x="34" y="33"/>
                      <a:pt x="33" y="33"/>
                      <a:pt x="32" y="32"/>
                    </a:cubicBezTo>
                    <a:cubicBezTo>
                      <a:pt x="31" y="32"/>
                      <a:pt x="30" y="32"/>
                      <a:pt x="30" y="33"/>
                    </a:cubicBezTo>
                    <a:cubicBezTo>
                      <a:pt x="28" y="34"/>
                      <a:pt x="27" y="36"/>
                      <a:pt x="27" y="39"/>
                    </a:cubicBezTo>
                    <a:cubicBezTo>
                      <a:pt x="25" y="40"/>
                      <a:pt x="23" y="40"/>
                      <a:pt x="22" y="39"/>
                    </a:cubicBezTo>
                    <a:cubicBezTo>
                      <a:pt x="21" y="39"/>
                      <a:pt x="21" y="38"/>
                      <a:pt x="21" y="37"/>
                    </a:cubicBezTo>
                    <a:cubicBezTo>
                      <a:pt x="22" y="36"/>
                      <a:pt x="24" y="34"/>
                      <a:pt x="25" y="33"/>
                    </a:cubicBezTo>
                    <a:cubicBezTo>
                      <a:pt x="25" y="32"/>
                      <a:pt x="25" y="31"/>
                      <a:pt x="24" y="30"/>
                    </a:cubicBezTo>
                    <a:cubicBezTo>
                      <a:pt x="23" y="29"/>
                      <a:pt x="22" y="29"/>
                      <a:pt x="21" y="29"/>
                    </a:cubicBezTo>
                    <a:cubicBezTo>
                      <a:pt x="20" y="30"/>
                      <a:pt x="19" y="32"/>
                      <a:pt x="19" y="34"/>
                    </a:cubicBezTo>
                    <a:cubicBezTo>
                      <a:pt x="18" y="35"/>
                      <a:pt x="18" y="35"/>
                      <a:pt x="18" y="35"/>
                    </a:cubicBezTo>
                    <a:cubicBezTo>
                      <a:pt x="17" y="36"/>
                      <a:pt x="16" y="36"/>
                      <a:pt x="15" y="36"/>
                    </a:cubicBezTo>
                    <a:cubicBezTo>
                      <a:pt x="15" y="36"/>
                      <a:pt x="14" y="36"/>
                      <a:pt x="14" y="35"/>
                    </a:cubicBezTo>
                    <a:cubicBezTo>
                      <a:pt x="14" y="35"/>
                      <a:pt x="14" y="35"/>
                      <a:pt x="14" y="35"/>
                    </a:cubicBezTo>
                    <a:cubicBezTo>
                      <a:pt x="14" y="34"/>
                      <a:pt x="13" y="33"/>
                      <a:pt x="12" y="33"/>
                    </a:cubicBezTo>
                    <a:cubicBezTo>
                      <a:pt x="12" y="33"/>
                      <a:pt x="12" y="33"/>
                      <a:pt x="12" y="33"/>
                    </a:cubicBezTo>
                    <a:cubicBezTo>
                      <a:pt x="12" y="33"/>
                      <a:pt x="12" y="33"/>
                      <a:pt x="12" y="33"/>
                    </a:cubicBezTo>
                    <a:cubicBezTo>
                      <a:pt x="12" y="33"/>
                      <a:pt x="12" y="33"/>
                      <a:pt x="12" y="33"/>
                    </a:cubicBezTo>
                    <a:cubicBezTo>
                      <a:pt x="12" y="33"/>
                      <a:pt x="12" y="33"/>
                      <a:pt x="12" y="33"/>
                    </a:cubicBezTo>
                    <a:cubicBezTo>
                      <a:pt x="12" y="33"/>
                      <a:pt x="12" y="33"/>
                      <a:pt x="12" y="33"/>
                    </a:cubicBezTo>
                    <a:cubicBezTo>
                      <a:pt x="11" y="33"/>
                      <a:pt x="10" y="34"/>
                      <a:pt x="10" y="35"/>
                    </a:cubicBezTo>
                    <a:cubicBezTo>
                      <a:pt x="11" y="51"/>
                      <a:pt x="11" y="51"/>
                      <a:pt x="11" y="51"/>
                    </a:cubicBezTo>
                    <a:cubicBezTo>
                      <a:pt x="4" y="65"/>
                      <a:pt x="4" y="65"/>
                      <a:pt x="4" y="65"/>
                    </a:cubicBezTo>
                    <a:cubicBezTo>
                      <a:pt x="1" y="63"/>
                      <a:pt x="1" y="63"/>
                      <a:pt x="1" y="63"/>
                    </a:cubicBezTo>
                    <a:cubicBezTo>
                      <a:pt x="2" y="59"/>
                      <a:pt x="4" y="55"/>
                      <a:pt x="3" y="51"/>
                    </a:cubicBezTo>
                    <a:cubicBezTo>
                      <a:pt x="0" y="37"/>
                      <a:pt x="1" y="28"/>
                      <a:pt x="2" y="25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4" y="21"/>
                      <a:pt x="4" y="21"/>
                      <a:pt x="4" y="21"/>
                    </a:cubicBezTo>
                    <a:cubicBezTo>
                      <a:pt x="4" y="21"/>
                      <a:pt x="4" y="20"/>
                      <a:pt x="4" y="20"/>
                    </a:cubicBezTo>
                    <a:cubicBezTo>
                      <a:pt x="10" y="6"/>
                      <a:pt x="26" y="0"/>
                      <a:pt x="40" y="7"/>
                    </a:cubicBezTo>
                    <a:cubicBezTo>
                      <a:pt x="53" y="13"/>
                      <a:pt x="59" y="29"/>
                      <a:pt x="53" y="43"/>
                    </a:cubicBezTo>
                    <a:cubicBezTo>
                      <a:pt x="53" y="43"/>
                      <a:pt x="52" y="43"/>
                      <a:pt x="52" y="44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164">
                <a:extLst>
                  <a:ext uri="{FF2B5EF4-FFF2-40B4-BE49-F238E27FC236}">
                    <a16:creationId xmlns:a16="http://schemas.microsoft.com/office/drawing/2014/main" id="{21492495-CAB8-4C2F-BAFF-C851B95F89C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430447" y="6042717"/>
                <a:ext cx="466771" cy="544105"/>
              </a:xfrm>
              <a:custGeom>
                <a:avLst/>
                <a:gdLst>
                  <a:gd name="T0" fmla="*/ 47 w 170"/>
                  <a:gd name="T1" fmla="*/ 16 h 198"/>
                  <a:gd name="T2" fmla="*/ 13 w 170"/>
                  <a:gd name="T3" fmla="*/ 82 h 198"/>
                  <a:gd name="T4" fmla="*/ 7 w 170"/>
                  <a:gd name="T5" fmla="*/ 102 h 198"/>
                  <a:gd name="T6" fmla="*/ 5 w 170"/>
                  <a:gd name="T7" fmla="*/ 116 h 198"/>
                  <a:gd name="T8" fmla="*/ 7 w 170"/>
                  <a:gd name="T9" fmla="*/ 121 h 198"/>
                  <a:gd name="T10" fmla="*/ 10 w 170"/>
                  <a:gd name="T11" fmla="*/ 131 h 198"/>
                  <a:gd name="T12" fmla="*/ 6 w 170"/>
                  <a:gd name="T13" fmla="*/ 148 h 198"/>
                  <a:gd name="T14" fmla="*/ 35 w 170"/>
                  <a:gd name="T15" fmla="*/ 165 h 198"/>
                  <a:gd name="T16" fmla="*/ 83 w 170"/>
                  <a:gd name="T17" fmla="*/ 198 h 198"/>
                  <a:gd name="T18" fmla="*/ 158 w 170"/>
                  <a:gd name="T19" fmla="*/ 100 h 198"/>
                  <a:gd name="T20" fmla="*/ 108 w 170"/>
                  <a:gd name="T21" fmla="*/ 34 h 198"/>
                  <a:gd name="T22" fmla="*/ 118 w 170"/>
                  <a:gd name="T23" fmla="*/ 22 h 198"/>
                  <a:gd name="T24" fmla="*/ 115 w 170"/>
                  <a:gd name="T25" fmla="*/ 37 h 198"/>
                  <a:gd name="T26" fmla="*/ 108 w 170"/>
                  <a:gd name="T27" fmla="*/ 34 h 198"/>
                  <a:gd name="T28" fmla="*/ 91 w 170"/>
                  <a:gd name="T29" fmla="*/ 19 h 198"/>
                  <a:gd name="T30" fmla="*/ 89 w 170"/>
                  <a:gd name="T31" fmla="*/ 33 h 198"/>
                  <a:gd name="T32" fmla="*/ 85 w 170"/>
                  <a:gd name="T33" fmla="*/ 30 h 198"/>
                  <a:gd name="T34" fmla="*/ 87 w 170"/>
                  <a:gd name="T35" fmla="*/ 15 h 198"/>
                  <a:gd name="T36" fmla="*/ 62 w 170"/>
                  <a:gd name="T37" fmla="*/ 26 h 198"/>
                  <a:gd name="T38" fmla="*/ 68 w 170"/>
                  <a:gd name="T39" fmla="*/ 40 h 198"/>
                  <a:gd name="T40" fmla="*/ 63 w 170"/>
                  <a:gd name="T41" fmla="*/ 39 h 198"/>
                  <a:gd name="T42" fmla="*/ 57 w 170"/>
                  <a:gd name="T43" fmla="*/ 25 h 198"/>
                  <a:gd name="T44" fmla="*/ 34 w 170"/>
                  <a:gd name="T45" fmla="*/ 82 h 198"/>
                  <a:gd name="T46" fmla="*/ 30 w 170"/>
                  <a:gd name="T47" fmla="*/ 79 h 198"/>
                  <a:gd name="T48" fmla="*/ 44 w 170"/>
                  <a:gd name="T49" fmla="*/ 75 h 198"/>
                  <a:gd name="T50" fmla="*/ 45 w 170"/>
                  <a:gd name="T51" fmla="*/ 82 h 198"/>
                  <a:gd name="T52" fmla="*/ 36 w 170"/>
                  <a:gd name="T53" fmla="*/ 49 h 198"/>
                  <a:gd name="T54" fmla="*/ 51 w 170"/>
                  <a:gd name="T55" fmla="*/ 52 h 198"/>
                  <a:gd name="T56" fmla="*/ 48 w 170"/>
                  <a:gd name="T57" fmla="*/ 58 h 198"/>
                  <a:gd name="T58" fmla="*/ 84 w 170"/>
                  <a:gd name="T59" fmla="*/ 131 h 198"/>
                  <a:gd name="T60" fmla="*/ 82 w 170"/>
                  <a:gd name="T61" fmla="*/ 133 h 198"/>
                  <a:gd name="T62" fmla="*/ 82 w 170"/>
                  <a:gd name="T63" fmla="*/ 136 h 198"/>
                  <a:gd name="T64" fmla="*/ 80 w 170"/>
                  <a:gd name="T65" fmla="*/ 138 h 198"/>
                  <a:gd name="T66" fmla="*/ 71 w 170"/>
                  <a:gd name="T67" fmla="*/ 140 h 198"/>
                  <a:gd name="T68" fmla="*/ 57 w 170"/>
                  <a:gd name="T69" fmla="*/ 137 h 198"/>
                  <a:gd name="T70" fmla="*/ 50 w 170"/>
                  <a:gd name="T71" fmla="*/ 124 h 198"/>
                  <a:gd name="T72" fmla="*/ 52 w 170"/>
                  <a:gd name="T73" fmla="*/ 122 h 198"/>
                  <a:gd name="T74" fmla="*/ 52 w 170"/>
                  <a:gd name="T75" fmla="*/ 119 h 198"/>
                  <a:gd name="T76" fmla="*/ 54 w 170"/>
                  <a:gd name="T77" fmla="*/ 117 h 198"/>
                  <a:gd name="T78" fmla="*/ 54 w 170"/>
                  <a:gd name="T79" fmla="*/ 114 h 198"/>
                  <a:gd name="T80" fmla="*/ 84 w 170"/>
                  <a:gd name="T81" fmla="*/ 131 h 198"/>
                  <a:gd name="T82" fmla="*/ 87 w 170"/>
                  <a:gd name="T83" fmla="*/ 126 h 198"/>
                  <a:gd name="T84" fmla="*/ 69 w 170"/>
                  <a:gd name="T85" fmla="*/ 118 h 198"/>
                  <a:gd name="T86" fmla="*/ 59 w 170"/>
                  <a:gd name="T87" fmla="*/ 98 h 198"/>
                  <a:gd name="T88" fmla="*/ 61 w 170"/>
                  <a:gd name="T89" fmla="*/ 63 h 198"/>
                  <a:gd name="T90" fmla="*/ 120 w 170"/>
                  <a:gd name="T91" fmla="*/ 91 h 198"/>
                  <a:gd name="T92" fmla="*/ 95 w 170"/>
                  <a:gd name="T93" fmla="*/ 114 h 198"/>
                  <a:gd name="T94" fmla="*/ 120 w 170"/>
                  <a:gd name="T95" fmla="*/ 127 h 198"/>
                  <a:gd name="T96" fmla="*/ 113 w 170"/>
                  <a:gd name="T97" fmla="*/ 117 h 198"/>
                  <a:gd name="T98" fmla="*/ 118 w 170"/>
                  <a:gd name="T99" fmla="*/ 113 h 198"/>
                  <a:gd name="T100" fmla="*/ 124 w 170"/>
                  <a:gd name="T101" fmla="*/ 127 h 198"/>
                  <a:gd name="T102" fmla="*/ 127 w 170"/>
                  <a:gd name="T103" fmla="*/ 48 h 198"/>
                  <a:gd name="T104" fmla="*/ 141 w 170"/>
                  <a:gd name="T105" fmla="*/ 43 h 198"/>
                  <a:gd name="T106" fmla="*/ 131 w 170"/>
                  <a:gd name="T107" fmla="*/ 54 h 198"/>
                  <a:gd name="T108" fmla="*/ 126 w 170"/>
                  <a:gd name="T109" fmla="*/ 53 h 198"/>
                  <a:gd name="T110" fmla="*/ 140 w 170"/>
                  <a:gd name="T111" fmla="*/ 105 h 198"/>
                  <a:gd name="T112" fmla="*/ 128 w 170"/>
                  <a:gd name="T113" fmla="*/ 95 h 198"/>
                  <a:gd name="T114" fmla="*/ 143 w 170"/>
                  <a:gd name="T115" fmla="*/ 99 h 198"/>
                  <a:gd name="T116" fmla="*/ 148 w 170"/>
                  <a:gd name="T117" fmla="*/ 76 h 198"/>
                  <a:gd name="T118" fmla="*/ 135 w 170"/>
                  <a:gd name="T119" fmla="*/ 77 h 198"/>
                  <a:gd name="T120" fmla="*/ 136 w 170"/>
                  <a:gd name="T121" fmla="*/ 70 h 198"/>
                  <a:gd name="T122" fmla="*/ 151 w 170"/>
                  <a:gd name="T123" fmla="*/ 72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70" h="198">
                    <a:moveTo>
                      <a:pt x="122" y="13"/>
                    </a:moveTo>
                    <a:cubicBezTo>
                      <a:pt x="95" y="1"/>
                      <a:pt x="71" y="0"/>
                      <a:pt x="47" y="16"/>
                    </a:cubicBezTo>
                    <a:cubicBezTo>
                      <a:pt x="28" y="29"/>
                      <a:pt x="21" y="60"/>
                      <a:pt x="21" y="64"/>
                    </a:cubicBezTo>
                    <a:cubicBezTo>
                      <a:pt x="21" y="68"/>
                      <a:pt x="25" y="74"/>
                      <a:pt x="13" y="82"/>
                    </a:cubicBezTo>
                    <a:cubicBezTo>
                      <a:pt x="1" y="90"/>
                      <a:pt x="0" y="88"/>
                      <a:pt x="1" y="94"/>
                    </a:cubicBezTo>
                    <a:cubicBezTo>
                      <a:pt x="1" y="98"/>
                      <a:pt x="6" y="100"/>
                      <a:pt x="7" y="102"/>
                    </a:cubicBezTo>
                    <a:cubicBezTo>
                      <a:pt x="9" y="104"/>
                      <a:pt x="10" y="107"/>
                      <a:pt x="8" y="109"/>
                    </a:cubicBezTo>
                    <a:cubicBezTo>
                      <a:pt x="7" y="111"/>
                      <a:pt x="3" y="112"/>
                      <a:pt x="5" y="116"/>
                    </a:cubicBezTo>
                    <a:cubicBezTo>
                      <a:pt x="7" y="120"/>
                      <a:pt x="13" y="121"/>
                      <a:pt x="15" y="121"/>
                    </a:cubicBezTo>
                    <a:cubicBezTo>
                      <a:pt x="16" y="121"/>
                      <a:pt x="10" y="120"/>
                      <a:pt x="7" y="121"/>
                    </a:cubicBezTo>
                    <a:cubicBezTo>
                      <a:pt x="5" y="122"/>
                      <a:pt x="3" y="125"/>
                      <a:pt x="4" y="127"/>
                    </a:cubicBezTo>
                    <a:cubicBezTo>
                      <a:pt x="5" y="129"/>
                      <a:pt x="9" y="130"/>
                      <a:pt x="10" y="131"/>
                    </a:cubicBezTo>
                    <a:cubicBezTo>
                      <a:pt x="10" y="132"/>
                      <a:pt x="10" y="135"/>
                      <a:pt x="10" y="136"/>
                    </a:cubicBezTo>
                    <a:cubicBezTo>
                      <a:pt x="10" y="140"/>
                      <a:pt x="8" y="144"/>
                      <a:pt x="6" y="148"/>
                    </a:cubicBezTo>
                    <a:cubicBezTo>
                      <a:pt x="4" y="152"/>
                      <a:pt x="7" y="160"/>
                      <a:pt x="16" y="162"/>
                    </a:cubicBezTo>
                    <a:cubicBezTo>
                      <a:pt x="25" y="164"/>
                      <a:pt x="29" y="164"/>
                      <a:pt x="35" y="165"/>
                    </a:cubicBezTo>
                    <a:cubicBezTo>
                      <a:pt x="47" y="166"/>
                      <a:pt x="56" y="183"/>
                      <a:pt x="57" y="198"/>
                    </a:cubicBezTo>
                    <a:cubicBezTo>
                      <a:pt x="62" y="198"/>
                      <a:pt x="77" y="198"/>
                      <a:pt x="83" y="198"/>
                    </a:cubicBezTo>
                    <a:cubicBezTo>
                      <a:pt x="100" y="198"/>
                      <a:pt x="116" y="194"/>
                      <a:pt x="131" y="187"/>
                    </a:cubicBezTo>
                    <a:cubicBezTo>
                      <a:pt x="123" y="145"/>
                      <a:pt x="146" y="141"/>
                      <a:pt x="158" y="100"/>
                    </a:cubicBezTo>
                    <a:cubicBezTo>
                      <a:pt x="163" y="84"/>
                      <a:pt x="170" y="35"/>
                      <a:pt x="122" y="13"/>
                    </a:cubicBezTo>
                    <a:close/>
                    <a:moveTo>
                      <a:pt x="108" y="34"/>
                    </a:moveTo>
                    <a:cubicBezTo>
                      <a:pt x="113" y="23"/>
                      <a:pt x="113" y="23"/>
                      <a:pt x="113" y="23"/>
                    </a:cubicBezTo>
                    <a:cubicBezTo>
                      <a:pt x="114" y="22"/>
                      <a:pt x="116" y="21"/>
                      <a:pt x="118" y="22"/>
                    </a:cubicBezTo>
                    <a:cubicBezTo>
                      <a:pt x="120" y="23"/>
                      <a:pt x="120" y="25"/>
                      <a:pt x="120" y="26"/>
                    </a:cubicBezTo>
                    <a:cubicBezTo>
                      <a:pt x="115" y="37"/>
                      <a:pt x="115" y="37"/>
                      <a:pt x="115" y="37"/>
                    </a:cubicBezTo>
                    <a:cubicBezTo>
                      <a:pt x="114" y="38"/>
                      <a:pt x="112" y="39"/>
                      <a:pt x="110" y="38"/>
                    </a:cubicBezTo>
                    <a:cubicBezTo>
                      <a:pt x="108" y="37"/>
                      <a:pt x="108" y="35"/>
                      <a:pt x="108" y="34"/>
                    </a:cubicBezTo>
                    <a:close/>
                    <a:moveTo>
                      <a:pt x="87" y="15"/>
                    </a:moveTo>
                    <a:cubicBezTo>
                      <a:pt x="89" y="15"/>
                      <a:pt x="91" y="17"/>
                      <a:pt x="91" y="19"/>
                    </a:cubicBezTo>
                    <a:cubicBezTo>
                      <a:pt x="92" y="30"/>
                      <a:pt x="92" y="30"/>
                      <a:pt x="92" y="30"/>
                    </a:cubicBezTo>
                    <a:cubicBezTo>
                      <a:pt x="92" y="32"/>
                      <a:pt x="91" y="33"/>
                      <a:pt x="89" y="33"/>
                    </a:cubicBezTo>
                    <a:cubicBezTo>
                      <a:pt x="88" y="34"/>
                      <a:pt x="87" y="33"/>
                      <a:pt x="87" y="33"/>
                    </a:cubicBezTo>
                    <a:cubicBezTo>
                      <a:pt x="86" y="33"/>
                      <a:pt x="85" y="32"/>
                      <a:pt x="85" y="30"/>
                    </a:cubicBezTo>
                    <a:cubicBezTo>
                      <a:pt x="84" y="19"/>
                      <a:pt x="84" y="19"/>
                      <a:pt x="84" y="19"/>
                    </a:cubicBezTo>
                    <a:cubicBezTo>
                      <a:pt x="84" y="17"/>
                      <a:pt x="85" y="16"/>
                      <a:pt x="87" y="15"/>
                    </a:cubicBezTo>
                    <a:close/>
                    <a:moveTo>
                      <a:pt x="57" y="25"/>
                    </a:moveTo>
                    <a:cubicBezTo>
                      <a:pt x="59" y="24"/>
                      <a:pt x="61" y="24"/>
                      <a:pt x="62" y="26"/>
                    </a:cubicBezTo>
                    <a:cubicBezTo>
                      <a:pt x="69" y="35"/>
                      <a:pt x="69" y="35"/>
                      <a:pt x="69" y="35"/>
                    </a:cubicBezTo>
                    <a:cubicBezTo>
                      <a:pt x="70" y="37"/>
                      <a:pt x="69" y="39"/>
                      <a:pt x="68" y="40"/>
                    </a:cubicBezTo>
                    <a:cubicBezTo>
                      <a:pt x="67" y="41"/>
                      <a:pt x="65" y="41"/>
                      <a:pt x="64" y="40"/>
                    </a:cubicBezTo>
                    <a:cubicBezTo>
                      <a:pt x="64" y="40"/>
                      <a:pt x="63" y="40"/>
                      <a:pt x="63" y="39"/>
                    </a:cubicBezTo>
                    <a:cubicBezTo>
                      <a:pt x="56" y="30"/>
                      <a:pt x="56" y="30"/>
                      <a:pt x="56" y="30"/>
                    </a:cubicBezTo>
                    <a:cubicBezTo>
                      <a:pt x="55" y="28"/>
                      <a:pt x="56" y="26"/>
                      <a:pt x="57" y="25"/>
                    </a:cubicBezTo>
                    <a:close/>
                    <a:moveTo>
                      <a:pt x="45" y="82"/>
                    </a:moveTo>
                    <a:cubicBezTo>
                      <a:pt x="34" y="82"/>
                      <a:pt x="34" y="82"/>
                      <a:pt x="34" y="82"/>
                    </a:cubicBezTo>
                    <a:cubicBezTo>
                      <a:pt x="33" y="83"/>
                      <a:pt x="33" y="82"/>
                      <a:pt x="32" y="82"/>
                    </a:cubicBezTo>
                    <a:cubicBezTo>
                      <a:pt x="31" y="82"/>
                      <a:pt x="30" y="81"/>
                      <a:pt x="30" y="79"/>
                    </a:cubicBezTo>
                    <a:cubicBezTo>
                      <a:pt x="30" y="77"/>
                      <a:pt x="31" y="76"/>
                      <a:pt x="33" y="76"/>
                    </a:cubicBezTo>
                    <a:cubicBezTo>
                      <a:pt x="44" y="75"/>
                      <a:pt x="44" y="75"/>
                      <a:pt x="44" y="75"/>
                    </a:cubicBezTo>
                    <a:cubicBezTo>
                      <a:pt x="46" y="74"/>
                      <a:pt x="48" y="76"/>
                      <a:pt x="48" y="78"/>
                    </a:cubicBezTo>
                    <a:cubicBezTo>
                      <a:pt x="48" y="80"/>
                      <a:pt x="47" y="81"/>
                      <a:pt x="45" y="82"/>
                    </a:cubicBezTo>
                    <a:close/>
                    <a:moveTo>
                      <a:pt x="38" y="53"/>
                    </a:moveTo>
                    <a:cubicBezTo>
                      <a:pt x="36" y="52"/>
                      <a:pt x="36" y="50"/>
                      <a:pt x="36" y="49"/>
                    </a:cubicBezTo>
                    <a:cubicBezTo>
                      <a:pt x="37" y="47"/>
                      <a:pt x="39" y="46"/>
                      <a:pt x="41" y="47"/>
                    </a:cubicBezTo>
                    <a:cubicBezTo>
                      <a:pt x="51" y="52"/>
                      <a:pt x="51" y="52"/>
                      <a:pt x="51" y="52"/>
                    </a:cubicBezTo>
                    <a:cubicBezTo>
                      <a:pt x="53" y="52"/>
                      <a:pt x="54" y="55"/>
                      <a:pt x="53" y="56"/>
                    </a:cubicBezTo>
                    <a:cubicBezTo>
                      <a:pt x="52" y="58"/>
                      <a:pt x="50" y="59"/>
                      <a:pt x="48" y="58"/>
                    </a:cubicBezTo>
                    <a:lnTo>
                      <a:pt x="38" y="53"/>
                    </a:lnTo>
                    <a:close/>
                    <a:moveTo>
                      <a:pt x="84" y="131"/>
                    </a:moveTo>
                    <a:cubicBezTo>
                      <a:pt x="83" y="131"/>
                      <a:pt x="83" y="131"/>
                      <a:pt x="83" y="131"/>
                    </a:cubicBezTo>
                    <a:cubicBezTo>
                      <a:pt x="82" y="133"/>
                      <a:pt x="82" y="133"/>
                      <a:pt x="82" y="133"/>
                    </a:cubicBezTo>
                    <a:cubicBezTo>
                      <a:pt x="83" y="133"/>
                      <a:pt x="83" y="133"/>
                      <a:pt x="83" y="133"/>
                    </a:cubicBezTo>
                    <a:cubicBezTo>
                      <a:pt x="82" y="136"/>
                      <a:pt x="82" y="136"/>
                      <a:pt x="82" y="136"/>
                    </a:cubicBezTo>
                    <a:cubicBezTo>
                      <a:pt x="81" y="135"/>
                      <a:pt x="81" y="135"/>
                      <a:pt x="81" y="135"/>
                    </a:cubicBezTo>
                    <a:cubicBezTo>
                      <a:pt x="80" y="138"/>
                      <a:pt x="80" y="138"/>
                      <a:pt x="80" y="138"/>
                    </a:cubicBezTo>
                    <a:cubicBezTo>
                      <a:pt x="81" y="138"/>
                      <a:pt x="81" y="138"/>
                      <a:pt x="81" y="138"/>
                    </a:cubicBezTo>
                    <a:cubicBezTo>
                      <a:pt x="79" y="141"/>
                      <a:pt x="75" y="142"/>
                      <a:pt x="71" y="140"/>
                    </a:cubicBezTo>
                    <a:cubicBezTo>
                      <a:pt x="70" y="142"/>
                      <a:pt x="68" y="142"/>
                      <a:pt x="66" y="141"/>
                    </a:cubicBezTo>
                    <a:cubicBezTo>
                      <a:pt x="57" y="137"/>
                      <a:pt x="57" y="137"/>
                      <a:pt x="57" y="137"/>
                    </a:cubicBezTo>
                    <a:cubicBezTo>
                      <a:pt x="55" y="136"/>
                      <a:pt x="54" y="134"/>
                      <a:pt x="54" y="132"/>
                    </a:cubicBezTo>
                    <a:cubicBezTo>
                      <a:pt x="50" y="130"/>
                      <a:pt x="49" y="127"/>
                      <a:pt x="50" y="124"/>
                    </a:cubicBezTo>
                    <a:cubicBezTo>
                      <a:pt x="51" y="124"/>
                      <a:pt x="51" y="124"/>
                      <a:pt x="51" y="124"/>
                    </a:cubicBezTo>
                    <a:cubicBezTo>
                      <a:pt x="52" y="122"/>
                      <a:pt x="52" y="122"/>
                      <a:pt x="52" y="122"/>
                    </a:cubicBezTo>
                    <a:cubicBezTo>
                      <a:pt x="51" y="121"/>
                      <a:pt x="51" y="121"/>
                      <a:pt x="51" y="121"/>
                    </a:cubicBezTo>
                    <a:cubicBezTo>
                      <a:pt x="52" y="119"/>
                      <a:pt x="52" y="119"/>
                      <a:pt x="52" y="119"/>
                    </a:cubicBezTo>
                    <a:cubicBezTo>
                      <a:pt x="53" y="120"/>
                      <a:pt x="53" y="120"/>
                      <a:pt x="53" y="120"/>
                    </a:cubicBezTo>
                    <a:cubicBezTo>
                      <a:pt x="54" y="117"/>
                      <a:pt x="54" y="117"/>
                      <a:pt x="54" y="117"/>
                    </a:cubicBezTo>
                    <a:cubicBezTo>
                      <a:pt x="53" y="117"/>
                      <a:pt x="53" y="117"/>
                      <a:pt x="53" y="117"/>
                    </a:cubicBezTo>
                    <a:cubicBezTo>
                      <a:pt x="54" y="114"/>
                      <a:pt x="54" y="114"/>
                      <a:pt x="54" y="114"/>
                    </a:cubicBezTo>
                    <a:cubicBezTo>
                      <a:pt x="85" y="129"/>
                      <a:pt x="85" y="129"/>
                      <a:pt x="85" y="129"/>
                    </a:cubicBezTo>
                    <a:lnTo>
                      <a:pt x="84" y="131"/>
                    </a:lnTo>
                    <a:close/>
                    <a:moveTo>
                      <a:pt x="95" y="114"/>
                    </a:moveTo>
                    <a:cubicBezTo>
                      <a:pt x="89" y="117"/>
                      <a:pt x="87" y="126"/>
                      <a:pt x="87" y="126"/>
                    </a:cubicBezTo>
                    <a:cubicBezTo>
                      <a:pt x="82" y="124"/>
                      <a:pt x="77" y="122"/>
                      <a:pt x="73" y="120"/>
                    </a:cubicBezTo>
                    <a:cubicBezTo>
                      <a:pt x="71" y="119"/>
                      <a:pt x="70" y="119"/>
                      <a:pt x="69" y="118"/>
                    </a:cubicBezTo>
                    <a:cubicBezTo>
                      <a:pt x="64" y="116"/>
                      <a:pt x="60" y="114"/>
                      <a:pt x="55" y="112"/>
                    </a:cubicBezTo>
                    <a:cubicBezTo>
                      <a:pt x="55" y="112"/>
                      <a:pt x="60" y="104"/>
                      <a:pt x="59" y="98"/>
                    </a:cubicBezTo>
                    <a:cubicBezTo>
                      <a:pt x="55" y="78"/>
                      <a:pt x="59" y="66"/>
                      <a:pt x="60" y="66"/>
                    </a:cubicBezTo>
                    <a:cubicBezTo>
                      <a:pt x="60" y="65"/>
                      <a:pt x="60" y="64"/>
                      <a:pt x="61" y="63"/>
                    </a:cubicBezTo>
                    <a:cubicBezTo>
                      <a:pt x="69" y="47"/>
                      <a:pt x="88" y="40"/>
                      <a:pt x="104" y="48"/>
                    </a:cubicBezTo>
                    <a:cubicBezTo>
                      <a:pt x="120" y="55"/>
                      <a:pt x="127" y="75"/>
                      <a:pt x="120" y="91"/>
                    </a:cubicBezTo>
                    <a:cubicBezTo>
                      <a:pt x="119" y="92"/>
                      <a:pt x="119" y="93"/>
                      <a:pt x="118" y="94"/>
                    </a:cubicBezTo>
                    <a:cubicBezTo>
                      <a:pt x="118" y="94"/>
                      <a:pt x="112" y="105"/>
                      <a:pt x="95" y="114"/>
                    </a:cubicBezTo>
                    <a:close/>
                    <a:moveTo>
                      <a:pt x="124" y="127"/>
                    </a:moveTo>
                    <a:cubicBezTo>
                      <a:pt x="123" y="127"/>
                      <a:pt x="121" y="127"/>
                      <a:pt x="120" y="127"/>
                    </a:cubicBezTo>
                    <a:cubicBezTo>
                      <a:pt x="120" y="127"/>
                      <a:pt x="119" y="126"/>
                      <a:pt x="119" y="126"/>
                    </a:cubicBezTo>
                    <a:cubicBezTo>
                      <a:pt x="113" y="117"/>
                      <a:pt x="113" y="117"/>
                      <a:pt x="113" y="117"/>
                    </a:cubicBezTo>
                    <a:cubicBezTo>
                      <a:pt x="111" y="115"/>
                      <a:pt x="112" y="113"/>
                      <a:pt x="113" y="112"/>
                    </a:cubicBezTo>
                    <a:cubicBezTo>
                      <a:pt x="115" y="111"/>
                      <a:pt x="117" y="111"/>
                      <a:pt x="118" y="113"/>
                    </a:cubicBezTo>
                    <a:cubicBezTo>
                      <a:pt x="125" y="122"/>
                      <a:pt x="125" y="122"/>
                      <a:pt x="125" y="122"/>
                    </a:cubicBezTo>
                    <a:cubicBezTo>
                      <a:pt x="126" y="123"/>
                      <a:pt x="125" y="125"/>
                      <a:pt x="124" y="127"/>
                    </a:cubicBezTo>
                    <a:close/>
                    <a:moveTo>
                      <a:pt x="126" y="53"/>
                    </a:moveTo>
                    <a:cubicBezTo>
                      <a:pt x="125" y="51"/>
                      <a:pt x="126" y="49"/>
                      <a:pt x="127" y="48"/>
                    </a:cubicBezTo>
                    <a:cubicBezTo>
                      <a:pt x="136" y="42"/>
                      <a:pt x="136" y="42"/>
                      <a:pt x="136" y="42"/>
                    </a:cubicBezTo>
                    <a:cubicBezTo>
                      <a:pt x="138" y="41"/>
                      <a:pt x="140" y="41"/>
                      <a:pt x="141" y="43"/>
                    </a:cubicBezTo>
                    <a:cubicBezTo>
                      <a:pt x="142" y="44"/>
                      <a:pt x="142" y="46"/>
                      <a:pt x="140" y="48"/>
                    </a:cubicBezTo>
                    <a:cubicBezTo>
                      <a:pt x="131" y="54"/>
                      <a:pt x="131" y="54"/>
                      <a:pt x="131" y="54"/>
                    </a:cubicBezTo>
                    <a:cubicBezTo>
                      <a:pt x="130" y="55"/>
                      <a:pt x="129" y="55"/>
                      <a:pt x="128" y="54"/>
                    </a:cubicBezTo>
                    <a:cubicBezTo>
                      <a:pt x="127" y="54"/>
                      <a:pt x="127" y="54"/>
                      <a:pt x="126" y="53"/>
                    </a:cubicBezTo>
                    <a:close/>
                    <a:moveTo>
                      <a:pt x="145" y="103"/>
                    </a:moveTo>
                    <a:cubicBezTo>
                      <a:pt x="144" y="105"/>
                      <a:pt x="142" y="106"/>
                      <a:pt x="140" y="105"/>
                    </a:cubicBezTo>
                    <a:cubicBezTo>
                      <a:pt x="130" y="100"/>
                      <a:pt x="130" y="100"/>
                      <a:pt x="130" y="100"/>
                    </a:cubicBezTo>
                    <a:cubicBezTo>
                      <a:pt x="128" y="99"/>
                      <a:pt x="127" y="97"/>
                      <a:pt x="128" y="95"/>
                    </a:cubicBezTo>
                    <a:cubicBezTo>
                      <a:pt x="129" y="94"/>
                      <a:pt x="131" y="93"/>
                      <a:pt x="133" y="94"/>
                    </a:cubicBezTo>
                    <a:cubicBezTo>
                      <a:pt x="143" y="99"/>
                      <a:pt x="143" y="99"/>
                      <a:pt x="143" y="99"/>
                    </a:cubicBezTo>
                    <a:cubicBezTo>
                      <a:pt x="145" y="99"/>
                      <a:pt x="145" y="101"/>
                      <a:pt x="145" y="103"/>
                    </a:cubicBezTo>
                    <a:close/>
                    <a:moveTo>
                      <a:pt x="148" y="76"/>
                    </a:moveTo>
                    <a:cubicBezTo>
                      <a:pt x="137" y="77"/>
                      <a:pt x="137" y="77"/>
                      <a:pt x="137" y="77"/>
                    </a:cubicBezTo>
                    <a:cubicBezTo>
                      <a:pt x="136" y="77"/>
                      <a:pt x="136" y="77"/>
                      <a:pt x="135" y="77"/>
                    </a:cubicBezTo>
                    <a:cubicBezTo>
                      <a:pt x="134" y="76"/>
                      <a:pt x="133" y="75"/>
                      <a:pt x="133" y="74"/>
                    </a:cubicBezTo>
                    <a:cubicBezTo>
                      <a:pt x="133" y="72"/>
                      <a:pt x="134" y="70"/>
                      <a:pt x="136" y="70"/>
                    </a:cubicBezTo>
                    <a:cubicBezTo>
                      <a:pt x="147" y="69"/>
                      <a:pt x="147" y="69"/>
                      <a:pt x="147" y="69"/>
                    </a:cubicBezTo>
                    <a:cubicBezTo>
                      <a:pt x="149" y="69"/>
                      <a:pt x="151" y="71"/>
                      <a:pt x="151" y="72"/>
                    </a:cubicBezTo>
                    <a:cubicBezTo>
                      <a:pt x="151" y="74"/>
                      <a:pt x="150" y="76"/>
                      <a:pt x="148" y="76"/>
                    </a:cubicBezTo>
                    <a:close/>
                  </a:path>
                </a:pathLst>
              </a:custGeom>
              <a:solidFill>
                <a:srgbClr val="3D495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3" name="椭圆 22">
              <a:extLst>
                <a:ext uri="{FF2B5EF4-FFF2-40B4-BE49-F238E27FC236}">
                  <a16:creationId xmlns:a16="http://schemas.microsoft.com/office/drawing/2014/main" id="{E81CB82D-B1B8-4389-96E0-B5797429AD6F}"/>
                </a:ext>
              </a:extLst>
            </p:cNvPr>
            <p:cNvSpPr/>
            <p:nvPr/>
          </p:nvSpPr>
          <p:spPr>
            <a:xfrm>
              <a:off x="7890128" y="4258080"/>
              <a:ext cx="1143000" cy="1143000"/>
            </a:xfrm>
            <a:prstGeom prst="ellipse">
              <a:avLst/>
            </a:prstGeom>
            <a:noFill/>
            <a:ln w="31750">
              <a:solidFill>
                <a:srgbClr val="3D495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11054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E91801FA-A9FA-418B-8084-BB31B017B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椭圆 1">
            <a:extLst>
              <a:ext uri="{FF2B5EF4-FFF2-40B4-BE49-F238E27FC236}">
                <a16:creationId xmlns:a16="http://schemas.microsoft.com/office/drawing/2014/main" id="{86660998-C078-42BD-8C70-34672B957342}"/>
              </a:ext>
            </a:extLst>
          </p:cNvPr>
          <p:cNvSpPr/>
          <p:nvPr/>
        </p:nvSpPr>
        <p:spPr>
          <a:xfrm>
            <a:off x="8599054" y="3500582"/>
            <a:ext cx="535709" cy="54494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65AE33BE-2910-4045-8156-CDE5F760F897}"/>
              </a:ext>
            </a:extLst>
          </p:cNvPr>
          <p:cNvSpPr/>
          <p:nvPr/>
        </p:nvSpPr>
        <p:spPr>
          <a:xfrm>
            <a:off x="2881745" y="3429000"/>
            <a:ext cx="535709" cy="54494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456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:a16="http://schemas.microsoft.com/office/drawing/2014/main" id="{B2A4C64E-9E60-4EB0-AA25-8AB1CDF43D6D}"/>
              </a:ext>
            </a:extLst>
          </p:cNvPr>
          <p:cNvSpPr/>
          <p:nvPr/>
        </p:nvSpPr>
        <p:spPr>
          <a:xfrm>
            <a:off x="4654553" y="2568155"/>
            <a:ext cx="5025738" cy="1721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3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年的主要调查结果</a:t>
            </a:r>
            <a:endParaRPr lang="en-US" altLang="zh-CN" sz="3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我们没有发现任何 </a:t>
            </a:r>
            <a:r>
              <a:rPr lang="en-US" altLang="zh-CN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KPI </a:t>
            </a: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可以确认休闲游戏是否比其它游戏表现更好。首先， 考虑你的游戏是否在特定的游戏类型中表现出众，并充分利用你的核心受众。 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C540CEA7-4D57-44F8-8ED1-1FEBA073AF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1943" y="2022851"/>
            <a:ext cx="1541366" cy="264916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2CC48157-3C26-48C2-9790-7FA6DF870451}"/>
              </a:ext>
            </a:extLst>
          </p:cNvPr>
          <p:cNvCxnSpPr/>
          <p:nvPr/>
        </p:nvCxnSpPr>
        <p:spPr>
          <a:xfrm>
            <a:off x="4765963" y="2586628"/>
            <a:ext cx="4655127" cy="0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793EA4D-2A9F-4082-BC95-305ECF965E5B}"/>
              </a:ext>
            </a:extLst>
          </p:cNvPr>
          <p:cNvCxnSpPr/>
          <p:nvPr/>
        </p:nvCxnSpPr>
        <p:spPr>
          <a:xfrm>
            <a:off x="4765963" y="4406191"/>
            <a:ext cx="4655127" cy="0"/>
          </a:xfrm>
          <a:prstGeom prst="line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412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:a16="http://schemas.microsoft.com/office/drawing/2014/main" id="{B2A4C64E-9E60-4EB0-AA25-8AB1CDF43D6D}"/>
              </a:ext>
            </a:extLst>
          </p:cNvPr>
          <p:cNvSpPr/>
          <p:nvPr/>
        </p:nvSpPr>
        <p:spPr>
          <a:xfrm>
            <a:off x="4885462" y="2776734"/>
            <a:ext cx="5025738" cy="1721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3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年的主要调查结果</a:t>
            </a:r>
            <a:endParaRPr lang="en-US" altLang="zh-CN" sz="3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我们没有发现任何 </a:t>
            </a:r>
            <a:r>
              <a:rPr lang="en-US" altLang="zh-CN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KPI </a:t>
            </a: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可以确认休闲游戏是否比其它游戏表现更好。首先， 考虑你的游戏是否在特定的游戏类型中表现出众，并充分利用你的核心受众。 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8FD4F934-E11E-4626-BB55-0DB1F83C8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255" y="1320800"/>
            <a:ext cx="1855926" cy="382075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梯形 2">
            <a:extLst>
              <a:ext uri="{FF2B5EF4-FFF2-40B4-BE49-F238E27FC236}">
                <a16:creationId xmlns:a16="http://schemas.microsoft.com/office/drawing/2014/main" id="{37650CE2-D872-4783-AB38-A72C6CA7A8D6}"/>
              </a:ext>
            </a:extLst>
          </p:cNvPr>
          <p:cNvSpPr/>
          <p:nvPr/>
        </p:nvSpPr>
        <p:spPr>
          <a:xfrm>
            <a:off x="5043055" y="2738083"/>
            <a:ext cx="4525818" cy="144370"/>
          </a:xfrm>
          <a:prstGeom prst="trapezoid">
            <a:avLst>
              <a:gd name="adj" fmla="val 81080"/>
            </a:avLst>
          </a:prstGeom>
          <a:solidFill>
            <a:schemeClr val="bg1">
              <a:lumMod val="9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梯形 38">
            <a:extLst>
              <a:ext uri="{FF2B5EF4-FFF2-40B4-BE49-F238E27FC236}">
                <a16:creationId xmlns:a16="http://schemas.microsoft.com/office/drawing/2014/main" id="{063248A0-5A2D-49AE-A93E-A96B788F3D42}"/>
              </a:ext>
            </a:extLst>
          </p:cNvPr>
          <p:cNvSpPr/>
          <p:nvPr/>
        </p:nvSpPr>
        <p:spPr>
          <a:xfrm rot="10800000">
            <a:off x="5043055" y="4677719"/>
            <a:ext cx="4525818" cy="144370"/>
          </a:xfrm>
          <a:prstGeom prst="trapezoid">
            <a:avLst>
              <a:gd name="adj" fmla="val 81080"/>
            </a:avLst>
          </a:prstGeom>
          <a:solidFill>
            <a:schemeClr val="bg1">
              <a:lumMod val="95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074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:a16="http://schemas.microsoft.com/office/drawing/2014/main" id="{B2A4C64E-9E60-4EB0-AA25-8AB1CDF43D6D}"/>
              </a:ext>
            </a:extLst>
          </p:cNvPr>
          <p:cNvSpPr/>
          <p:nvPr/>
        </p:nvSpPr>
        <p:spPr>
          <a:xfrm>
            <a:off x="4876226" y="2361098"/>
            <a:ext cx="5025738" cy="1721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3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年的主要调查结果</a:t>
            </a:r>
            <a:endParaRPr lang="en-US" altLang="zh-CN" sz="3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我们没有发现任何 </a:t>
            </a:r>
            <a:r>
              <a:rPr lang="en-US" altLang="zh-CN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KPI </a:t>
            </a:r>
            <a:r>
              <a:rPr lang="zh-CN" altLang="en-US" sz="12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可以确认休闲游戏是否比其它游戏表现更好。首先， 考虑你的游戏是否在特定的游戏类型中表现出众，并充分利用你的核心受众。 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8FD4F934-E11E-4626-BB55-0DB1F83C8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5927" y="1311564"/>
            <a:ext cx="1855926" cy="382075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矩形: 圆角 2">
            <a:extLst>
              <a:ext uri="{FF2B5EF4-FFF2-40B4-BE49-F238E27FC236}">
                <a16:creationId xmlns:a16="http://schemas.microsoft.com/office/drawing/2014/main" id="{7E2E738F-0A23-47BC-8A78-C0171799739D}"/>
              </a:ext>
            </a:extLst>
          </p:cNvPr>
          <p:cNvSpPr/>
          <p:nvPr/>
        </p:nvSpPr>
        <p:spPr>
          <a:xfrm>
            <a:off x="4747491" y="2262910"/>
            <a:ext cx="5154472" cy="2161308"/>
          </a:xfrm>
          <a:prstGeom prst="round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6449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1912</TotalTime>
  <Words>432</Words>
  <Application>Microsoft Office PowerPoint</Application>
  <PresentationFormat>宽屏</PresentationFormat>
  <Paragraphs>38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等线</vt:lpstr>
      <vt:lpstr>等线 Light</vt:lpstr>
      <vt:lpstr>思源黑体 CN Medium</vt:lpstr>
      <vt:lpstr>思源黑体 CN Normal</vt:lpstr>
      <vt:lpstr>宋体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105</cp:revision>
  <dcterms:created xsi:type="dcterms:W3CDTF">2018-08-23T10:08:30Z</dcterms:created>
  <dcterms:modified xsi:type="dcterms:W3CDTF">2018-11-26T07:29:30Z</dcterms:modified>
</cp:coreProperties>
</file>