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381" r:id="rId2"/>
    <p:sldId id="260" r:id="rId3"/>
    <p:sldId id="261" r:id="rId4"/>
    <p:sldId id="257" r:id="rId5"/>
    <p:sldId id="262" r:id="rId6"/>
    <p:sldId id="400" r:id="rId7"/>
    <p:sldId id="396" r:id="rId8"/>
    <p:sldId id="399" r:id="rId9"/>
    <p:sldId id="397" r:id="rId10"/>
    <p:sldId id="386" r:id="rId11"/>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1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23636"/>
    <a:srgbClr val="EC8C8C"/>
    <a:srgbClr val="CD6565"/>
    <a:srgbClr val="E79D9D"/>
    <a:srgbClr val="C1312D"/>
    <a:srgbClr val="4472C4"/>
    <a:srgbClr val="E6E6E6"/>
    <a:srgbClr val="FBEFEF"/>
    <a:srgbClr val="BE0000"/>
    <a:srgbClr val="79151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8565" autoAdjust="0"/>
  </p:normalViewPr>
  <p:slideViewPr>
    <p:cSldViewPr snapToGrid="0" showGuides="1">
      <p:cViewPr>
        <p:scale>
          <a:sx n="66" d="100"/>
          <a:sy n="66" d="100"/>
        </p:scale>
        <p:origin x="1554" y="954"/>
      </p:cViewPr>
      <p:guideLst>
        <p:guide orient="horz" pos="2160"/>
        <p:guide pos="381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系列 1</c:v>
                </c:pt>
              </c:strCache>
            </c:strRef>
          </c:tx>
          <c:spPr>
            <a:solidFill>
              <a:srgbClr val="C1312D"/>
            </a:solidFill>
            <a:ln>
              <a:noFill/>
            </a:ln>
            <a:effectLst/>
          </c:spPr>
          <c:invertIfNegative val="0"/>
          <c:dLbls>
            <c:spPr>
              <a:noFill/>
              <a:ln>
                <a:noFill/>
              </a:ln>
              <a:effectLst/>
            </c:spPr>
            <c:txPr>
              <a:bodyPr rot="0" spcFirstLastPara="1" vertOverflow="ellipsis" vert="horz" wrap="square" anchor="ctr" anchorCtr="1"/>
              <a:lstStyle/>
              <a:p>
                <a:pPr>
                  <a:defRPr sz="700" b="0" i="0" u="none" strike="noStrike" kern="1200" baseline="0">
                    <a:solidFill>
                      <a:schemeClr val="tx1">
                        <a:lumMod val="50000"/>
                        <a:lumOff val="50000"/>
                      </a:schemeClr>
                    </a:solidFill>
                    <a:latin typeface="微软雅黑 Light" panose="020B0502040204020203" pitchFamily="34" charset="-122"/>
                    <a:ea typeface="微软雅黑 Light" panose="020B0502040204020203" pitchFamily="34" charset="-122"/>
                    <a:cs typeface="+mn-cs"/>
                  </a:defRPr>
                </a:pPr>
                <a:endParaRPr lang="zh-CN"/>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Sheet1!$A$2:$A$14</c:f>
              <c:strCache>
                <c:ptCount val="13"/>
                <c:pt idx="0">
                  <c:v>1班</c:v>
                </c:pt>
                <c:pt idx="1">
                  <c:v>2班</c:v>
                </c:pt>
                <c:pt idx="2">
                  <c:v>3班</c:v>
                </c:pt>
                <c:pt idx="3">
                  <c:v>4班</c:v>
                </c:pt>
                <c:pt idx="4">
                  <c:v>5班</c:v>
                </c:pt>
                <c:pt idx="5">
                  <c:v>6班</c:v>
                </c:pt>
                <c:pt idx="6">
                  <c:v>7班</c:v>
                </c:pt>
                <c:pt idx="7">
                  <c:v>8班</c:v>
                </c:pt>
                <c:pt idx="8">
                  <c:v>9班</c:v>
                </c:pt>
                <c:pt idx="9">
                  <c:v>10班</c:v>
                </c:pt>
                <c:pt idx="10">
                  <c:v>11班</c:v>
                </c:pt>
                <c:pt idx="11">
                  <c:v>12班</c:v>
                </c:pt>
                <c:pt idx="12">
                  <c:v>13班</c:v>
                </c:pt>
              </c:strCache>
            </c:strRef>
          </c:cat>
          <c:val>
            <c:numRef>
              <c:f>Sheet1!$B$2:$B$14</c:f>
              <c:numCache>
                <c:formatCode>General</c:formatCode>
                <c:ptCount val="13"/>
                <c:pt idx="0">
                  <c:v>5.19</c:v>
                </c:pt>
                <c:pt idx="1">
                  <c:v>8.2100000000000009</c:v>
                </c:pt>
                <c:pt idx="2">
                  <c:v>8.94</c:v>
                </c:pt>
                <c:pt idx="3">
                  <c:v>6.26</c:v>
                </c:pt>
                <c:pt idx="4">
                  <c:v>5.18</c:v>
                </c:pt>
                <c:pt idx="5">
                  <c:v>7.62</c:v>
                </c:pt>
                <c:pt idx="6">
                  <c:v>6.07</c:v>
                </c:pt>
                <c:pt idx="7">
                  <c:v>8.6300000000000008</c:v>
                </c:pt>
                <c:pt idx="8">
                  <c:v>4.75</c:v>
                </c:pt>
                <c:pt idx="9">
                  <c:v>5.16</c:v>
                </c:pt>
                <c:pt idx="10">
                  <c:v>5.48</c:v>
                </c:pt>
                <c:pt idx="11">
                  <c:v>5.81</c:v>
                </c:pt>
                <c:pt idx="12">
                  <c:v>4.82</c:v>
                </c:pt>
              </c:numCache>
            </c:numRef>
          </c:val>
          <c:extLst>
            <c:ext xmlns:c16="http://schemas.microsoft.com/office/drawing/2014/chart" uri="{C3380CC4-5D6E-409C-BE32-E72D297353CC}">
              <c16:uniqueId val="{00000000-81DB-4D6C-845B-77769DE905D3}"/>
            </c:ext>
          </c:extLst>
        </c:ser>
        <c:dLbls>
          <c:dLblPos val="outEnd"/>
          <c:showLegendKey val="0"/>
          <c:showVal val="1"/>
          <c:showCatName val="0"/>
          <c:showSerName val="0"/>
          <c:showPercent val="0"/>
          <c:showBubbleSize val="0"/>
        </c:dLbls>
        <c:gapWidth val="219"/>
        <c:overlap val="-27"/>
        <c:axId val="524623536"/>
        <c:axId val="280780607"/>
      </c:barChart>
      <c:catAx>
        <c:axId val="5246235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700" b="0" i="0" u="none" strike="noStrike" kern="1200" baseline="0">
                <a:solidFill>
                  <a:schemeClr val="tx1">
                    <a:lumMod val="50000"/>
                    <a:lumOff val="50000"/>
                  </a:schemeClr>
                </a:solidFill>
                <a:latin typeface="微软雅黑 Light" panose="020B0502040204020203" pitchFamily="34" charset="-122"/>
                <a:ea typeface="微软雅黑 Light" panose="020B0502040204020203" pitchFamily="34" charset="-122"/>
                <a:cs typeface="+mn-cs"/>
              </a:defRPr>
            </a:pPr>
            <a:endParaRPr lang="zh-CN"/>
          </a:p>
        </c:txPr>
        <c:crossAx val="280780607"/>
        <c:crosses val="autoZero"/>
        <c:auto val="1"/>
        <c:lblAlgn val="ctr"/>
        <c:lblOffset val="100"/>
        <c:noMultiLvlLbl val="0"/>
      </c:catAx>
      <c:valAx>
        <c:axId val="280780607"/>
        <c:scaling>
          <c:orientation val="minMax"/>
        </c:scaling>
        <c:delete val="0"/>
        <c:axPos val="l"/>
        <c:majorGridlines>
          <c:spPr>
            <a:ln w="3175" cap="flat" cmpd="sng" algn="ctr">
              <a:solidFill>
                <a:schemeClr val="bg1">
                  <a:lumMod val="85000"/>
                </a:schemeClr>
              </a:solidFill>
              <a:round/>
            </a:ln>
            <a:effectLst/>
          </c:spPr>
        </c:majorGridlines>
        <c:title>
          <c:tx>
            <c:rich>
              <a:bodyPr rot="-5400000" spcFirstLastPara="1" vertOverflow="ellipsis" vert="horz" wrap="square" anchor="ctr" anchorCtr="1"/>
              <a:lstStyle/>
              <a:p>
                <a:pPr>
                  <a:defRPr sz="700" b="0" i="0" u="none" strike="noStrike" kern="1200" baseline="0">
                    <a:solidFill>
                      <a:schemeClr val="tx1">
                        <a:lumMod val="50000"/>
                        <a:lumOff val="50000"/>
                      </a:schemeClr>
                    </a:solidFill>
                    <a:latin typeface="微软雅黑 Light" panose="020B0502040204020203" pitchFamily="34" charset="-122"/>
                    <a:ea typeface="微软雅黑 Light" panose="020B0502040204020203" pitchFamily="34" charset="-122"/>
                    <a:cs typeface="+mn-cs"/>
                  </a:defRPr>
                </a:pPr>
                <a:r>
                  <a:rPr lang="zh-CN"/>
                  <a:t>标准差</a:t>
                </a:r>
                <a:r>
                  <a:rPr lang="en-US"/>
                  <a:t>δ</a:t>
                </a:r>
                <a:r>
                  <a:rPr lang="zh-CN"/>
                  <a:t>（值）</a:t>
                </a:r>
              </a:p>
            </c:rich>
          </c:tx>
          <c:overlay val="0"/>
          <c:spPr>
            <a:noFill/>
            <a:ln>
              <a:noFill/>
            </a:ln>
            <a:effectLst/>
          </c:spPr>
          <c:txPr>
            <a:bodyPr rot="-5400000" spcFirstLastPara="1" vertOverflow="ellipsis" vert="horz" wrap="square" anchor="ctr" anchorCtr="1"/>
            <a:lstStyle/>
            <a:p>
              <a:pPr>
                <a:defRPr sz="700" b="0" i="0" u="none" strike="noStrike" kern="1200" baseline="0">
                  <a:solidFill>
                    <a:schemeClr val="tx1">
                      <a:lumMod val="50000"/>
                      <a:lumOff val="50000"/>
                    </a:schemeClr>
                  </a:solidFill>
                  <a:latin typeface="微软雅黑 Light" panose="020B0502040204020203" pitchFamily="34" charset="-122"/>
                  <a:ea typeface="微软雅黑 Light" panose="020B0502040204020203" pitchFamily="34" charset="-122"/>
                  <a:cs typeface="+mn-cs"/>
                </a:defRPr>
              </a:pPr>
              <a:endParaRPr lang="zh-CN"/>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700" b="0" i="0" u="none" strike="noStrike" kern="1200" baseline="0">
                <a:solidFill>
                  <a:schemeClr val="tx1">
                    <a:lumMod val="50000"/>
                    <a:lumOff val="50000"/>
                  </a:schemeClr>
                </a:solidFill>
                <a:latin typeface="微软雅黑 Light" panose="020B0502040204020203" pitchFamily="34" charset="-122"/>
                <a:ea typeface="微软雅黑 Light" panose="020B0502040204020203" pitchFamily="34" charset="-122"/>
                <a:cs typeface="+mn-cs"/>
              </a:defRPr>
            </a:pPr>
            <a:endParaRPr lang="zh-CN"/>
          </a:p>
        </c:txPr>
        <c:crossAx val="52462353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700">
          <a:solidFill>
            <a:schemeClr val="tx1">
              <a:lumMod val="50000"/>
              <a:lumOff val="50000"/>
            </a:schemeClr>
          </a:solidFill>
          <a:latin typeface="微软雅黑 Light" panose="020B0502040204020203" pitchFamily="34" charset="-122"/>
          <a:ea typeface="微软雅黑 Light" panose="020B0502040204020203" pitchFamily="34" charset="-122"/>
        </a:defRPr>
      </a:pPr>
      <a:endParaRPr lang="zh-CN"/>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销售额</c:v>
                </c:pt>
              </c:strCache>
            </c:strRef>
          </c:tx>
          <c:spPr>
            <a:ln>
              <a:noFill/>
            </a:ln>
          </c:spPr>
          <c:dPt>
            <c:idx val="0"/>
            <c:bubble3D val="0"/>
            <c:spPr>
              <a:solidFill>
                <a:srgbClr val="C1312D"/>
              </a:solidFill>
              <a:ln w="19050">
                <a:noFill/>
              </a:ln>
              <a:effectLst/>
            </c:spPr>
            <c:extLst>
              <c:ext xmlns:c16="http://schemas.microsoft.com/office/drawing/2014/chart" uri="{C3380CC4-5D6E-409C-BE32-E72D297353CC}">
                <c16:uniqueId val="{00000004-4CB1-4CF4-8F8C-F593748EAD73}"/>
              </c:ext>
            </c:extLst>
          </c:dPt>
          <c:dPt>
            <c:idx val="1"/>
            <c:bubble3D val="0"/>
            <c:spPr>
              <a:solidFill>
                <a:srgbClr val="E79D9D"/>
              </a:solidFill>
              <a:ln w="19050">
                <a:noFill/>
              </a:ln>
              <a:effectLst/>
            </c:spPr>
            <c:extLst>
              <c:ext xmlns:c16="http://schemas.microsoft.com/office/drawing/2014/chart" uri="{C3380CC4-5D6E-409C-BE32-E72D297353CC}">
                <c16:uniqueId val="{0000000B-4CB1-4CF4-8F8C-F593748EAD73}"/>
              </c:ext>
            </c:extLst>
          </c:dPt>
          <c:dPt>
            <c:idx val="2"/>
            <c:bubble3D val="0"/>
            <c:spPr>
              <a:solidFill>
                <a:srgbClr val="CD6565"/>
              </a:solidFill>
              <a:ln w="19050">
                <a:noFill/>
              </a:ln>
              <a:effectLst/>
            </c:spPr>
            <c:extLst>
              <c:ext xmlns:c16="http://schemas.microsoft.com/office/drawing/2014/chart" uri="{C3380CC4-5D6E-409C-BE32-E72D297353CC}">
                <c16:uniqueId val="{0000000C-4CB1-4CF4-8F8C-F593748EAD73}"/>
              </c:ext>
            </c:extLst>
          </c:dPt>
          <c:dPt>
            <c:idx val="3"/>
            <c:bubble3D val="0"/>
            <c:spPr>
              <a:solidFill>
                <a:srgbClr val="EC8C8C"/>
              </a:solidFill>
              <a:ln w="19050">
                <a:noFill/>
              </a:ln>
              <a:effectLst/>
            </c:spPr>
            <c:extLst>
              <c:ext xmlns:c16="http://schemas.microsoft.com/office/drawing/2014/chart" uri="{C3380CC4-5D6E-409C-BE32-E72D297353CC}">
                <c16:uniqueId val="{0000000D-4CB1-4CF4-8F8C-F593748EAD73}"/>
              </c:ext>
            </c:extLst>
          </c:dPt>
          <c:cat>
            <c:strRef>
              <c:f>Sheet1!$A$2:$A$5</c:f>
              <c:strCache>
                <c:ptCount val="4"/>
                <c:pt idx="0">
                  <c:v>第一季度</c:v>
                </c:pt>
                <c:pt idx="1">
                  <c:v>第二季度</c:v>
                </c:pt>
                <c:pt idx="2">
                  <c:v>第三季度</c:v>
                </c:pt>
                <c:pt idx="3">
                  <c:v>第四季度</c:v>
                </c:pt>
              </c:strCache>
            </c:strRef>
          </c:cat>
          <c:val>
            <c:numRef>
              <c:f>Sheet1!$B$2:$B$5</c:f>
              <c:numCache>
                <c:formatCode>General</c:formatCode>
                <c:ptCount val="4"/>
                <c:pt idx="0">
                  <c:v>8.1999999999999993</c:v>
                </c:pt>
                <c:pt idx="1">
                  <c:v>3.2</c:v>
                </c:pt>
                <c:pt idx="2">
                  <c:v>1.4</c:v>
                </c:pt>
                <c:pt idx="3">
                  <c:v>1.2</c:v>
                </c:pt>
              </c:numCache>
            </c:numRef>
          </c:val>
          <c:extLst>
            <c:ext xmlns:c16="http://schemas.microsoft.com/office/drawing/2014/chart" uri="{C3380CC4-5D6E-409C-BE32-E72D297353CC}">
              <c16:uniqueId val="{00000000-4CB1-4CF4-8F8C-F593748EAD73}"/>
            </c:ext>
          </c:extLst>
        </c:ser>
        <c:dLbls>
          <c:showLegendKey val="0"/>
          <c:showVal val="0"/>
          <c:showCatName val="0"/>
          <c:showSerName val="0"/>
          <c:showPercent val="0"/>
          <c:showBubbleSize val="0"/>
          <c:showLeaderLines val="1"/>
        </c:dLbls>
        <c:firstSliceAng val="0"/>
        <c:holeSize val="62"/>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zh-CN"/>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9ADAD8-A299-4F81-9681-841D3765C802}" type="datetimeFigureOut">
              <a:rPr lang="zh-CN" altLang="en-US" smtClean="0"/>
              <a:t>2018/11/26/Mon</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2C2756F-AF8A-4DAA-AA38-9DF4740DEAA2}" type="slidenum">
              <a:rPr lang="zh-CN" altLang="en-US" smtClean="0"/>
              <a:t>‹#›</a:t>
            </a:fld>
            <a:endParaRPr lang="zh-CN" altLang="en-US"/>
          </a:p>
        </p:txBody>
      </p:sp>
    </p:spTree>
    <p:extLst>
      <p:ext uri="{BB962C8B-B14F-4D97-AF65-F5344CB8AC3E}">
        <p14:creationId xmlns:p14="http://schemas.microsoft.com/office/powerpoint/2010/main" val="38368164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AC920E0-9C34-4283-B8EA-3F9565A177B7}"/>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F9701C47-7CBA-4512-AAD9-5FD3ADC4B88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05F75EEF-DDE2-40D6-953F-27EDC78E3CD3}"/>
              </a:ext>
            </a:extLst>
          </p:cNvPr>
          <p:cNvSpPr>
            <a:spLocks noGrp="1"/>
          </p:cNvSpPr>
          <p:nvPr>
            <p:ph type="dt" sz="half" idx="10"/>
          </p:nvPr>
        </p:nvSpPr>
        <p:spPr/>
        <p:txBody>
          <a:bodyPr/>
          <a:lstStyle/>
          <a:p>
            <a:fld id="{D8ABBC31-D3E4-443C-8A9F-52A183C90DBE}" type="datetimeFigureOut">
              <a:rPr lang="zh-CN" altLang="en-US" smtClean="0"/>
              <a:t>2018/11/26/Mon</a:t>
            </a:fld>
            <a:endParaRPr lang="zh-CN" altLang="en-US"/>
          </a:p>
        </p:txBody>
      </p:sp>
      <p:sp>
        <p:nvSpPr>
          <p:cNvPr id="5" name="页脚占位符 4">
            <a:extLst>
              <a:ext uri="{FF2B5EF4-FFF2-40B4-BE49-F238E27FC236}">
                <a16:creationId xmlns:a16="http://schemas.microsoft.com/office/drawing/2014/main" id="{1A297AF4-8355-4F26-B668-DE1BEFA0B714}"/>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E24D8B2C-E155-4D17-ADB9-74D48474A198}"/>
              </a:ext>
            </a:extLst>
          </p:cNvPr>
          <p:cNvSpPr>
            <a:spLocks noGrp="1"/>
          </p:cNvSpPr>
          <p:nvPr>
            <p:ph type="sldNum" sz="quarter" idx="12"/>
          </p:nvPr>
        </p:nvSpPr>
        <p:spPr/>
        <p:txBody>
          <a:bodyPr/>
          <a:lstStyle/>
          <a:p>
            <a:fld id="{6E1E0810-770A-42B2-965C-892D786BC059}" type="slidenum">
              <a:rPr lang="zh-CN" altLang="en-US" smtClean="0"/>
              <a:t>‹#›</a:t>
            </a:fld>
            <a:endParaRPr lang="zh-CN" altLang="en-US"/>
          </a:p>
        </p:txBody>
      </p:sp>
    </p:spTree>
    <p:extLst>
      <p:ext uri="{BB962C8B-B14F-4D97-AF65-F5344CB8AC3E}">
        <p14:creationId xmlns:p14="http://schemas.microsoft.com/office/powerpoint/2010/main" val="25479953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C194C85-B3F3-40E4-A561-D827E54F5822}"/>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0EE8FDC9-5CE6-4618-A9DB-FF7D3D7F55CD}"/>
              </a:ext>
            </a:extLst>
          </p:cNvPr>
          <p:cNvSpPr>
            <a:spLocks noGrp="1"/>
          </p:cNvSpPr>
          <p:nvPr>
            <p:ph type="body" orient="vert" idx="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922096D6-71C3-4DC9-9E97-43D3EA44F2A6}"/>
              </a:ext>
            </a:extLst>
          </p:cNvPr>
          <p:cNvSpPr>
            <a:spLocks noGrp="1"/>
          </p:cNvSpPr>
          <p:nvPr>
            <p:ph type="dt" sz="half" idx="10"/>
          </p:nvPr>
        </p:nvSpPr>
        <p:spPr/>
        <p:txBody>
          <a:bodyPr/>
          <a:lstStyle/>
          <a:p>
            <a:fld id="{D8ABBC31-D3E4-443C-8A9F-52A183C90DBE}" type="datetimeFigureOut">
              <a:rPr lang="zh-CN" altLang="en-US" smtClean="0"/>
              <a:t>2018/11/26/Mon</a:t>
            </a:fld>
            <a:endParaRPr lang="zh-CN" altLang="en-US"/>
          </a:p>
        </p:txBody>
      </p:sp>
      <p:sp>
        <p:nvSpPr>
          <p:cNvPr id="5" name="页脚占位符 4">
            <a:extLst>
              <a:ext uri="{FF2B5EF4-FFF2-40B4-BE49-F238E27FC236}">
                <a16:creationId xmlns:a16="http://schemas.microsoft.com/office/drawing/2014/main" id="{384DABD6-F6C6-4754-9337-9ECB7AB2DE67}"/>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C6E43781-8398-4ED5-849B-1BE59C6AA77A}"/>
              </a:ext>
            </a:extLst>
          </p:cNvPr>
          <p:cNvSpPr>
            <a:spLocks noGrp="1"/>
          </p:cNvSpPr>
          <p:nvPr>
            <p:ph type="sldNum" sz="quarter" idx="12"/>
          </p:nvPr>
        </p:nvSpPr>
        <p:spPr/>
        <p:txBody>
          <a:bodyPr/>
          <a:lstStyle/>
          <a:p>
            <a:fld id="{6E1E0810-770A-42B2-965C-892D786BC059}" type="slidenum">
              <a:rPr lang="zh-CN" altLang="en-US" smtClean="0"/>
              <a:t>‹#›</a:t>
            </a:fld>
            <a:endParaRPr lang="zh-CN" altLang="en-US"/>
          </a:p>
        </p:txBody>
      </p:sp>
    </p:spTree>
    <p:extLst>
      <p:ext uri="{BB962C8B-B14F-4D97-AF65-F5344CB8AC3E}">
        <p14:creationId xmlns:p14="http://schemas.microsoft.com/office/powerpoint/2010/main" val="683730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06282175-AF37-4DDC-BD92-CC40B35312E7}"/>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2C8B7583-185C-472C-93B4-8AF3A04BE24B}"/>
              </a:ext>
            </a:extLst>
          </p:cNvPr>
          <p:cNvSpPr>
            <a:spLocks noGrp="1"/>
          </p:cNvSpPr>
          <p:nvPr>
            <p:ph type="body" orient="vert" idx="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79FC4549-3C1E-478D-9079-C3CE58398D83}"/>
              </a:ext>
            </a:extLst>
          </p:cNvPr>
          <p:cNvSpPr>
            <a:spLocks noGrp="1"/>
          </p:cNvSpPr>
          <p:nvPr>
            <p:ph type="dt" sz="half" idx="10"/>
          </p:nvPr>
        </p:nvSpPr>
        <p:spPr/>
        <p:txBody>
          <a:bodyPr/>
          <a:lstStyle/>
          <a:p>
            <a:fld id="{D8ABBC31-D3E4-443C-8A9F-52A183C90DBE}" type="datetimeFigureOut">
              <a:rPr lang="zh-CN" altLang="en-US" smtClean="0"/>
              <a:t>2018/11/26/Mon</a:t>
            </a:fld>
            <a:endParaRPr lang="zh-CN" altLang="en-US"/>
          </a:p>
        </p:txBody>
      </p:sp>
      <p:sp>
        <p:nvSpPr>
          <p:cNvPr id="5" name="页脚占位符 4">
            <a:extLst>
              <a:ext uri="{FF2B5EF4-FFF2-40B4-BE49-F238E27FC236}">
                <a16:creationId xmlns:a16="http://schemas.microsoft.com/office/drawing/2014/main" id="{7487D6E0-126C-47F2-9AEB-FEE1B3918F63}"/>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91A31D2E-67BB-43C2-9B90-B733102CBE82}"/>
              </a:ext>
            </a:extLst>
          </p:cNvPr>
          <p:cNvSpPr>
            <a:spLocks noGrp="1"/>
          </p:cNvSpPr>
          <p:nvPr>
            <p:ph type="sldNum" sz="quarter" idx="12"/>
          </p:nvPr>
        </p:nvSpPr>
        <p:spPr/>
        <p:txBody>
          <a:bodyPr/>
          <a:lstStyle/>
          <a:p>
            <a:fld id="{6E1E0810-770A-42B2-965C-892D786BC059}" type="slidenum">
              <a:rPr lang="zh-CN" altLang="en-US" smtClean="0"/>
              <a:t>‹#›</a:t>
            </a:fld>
            <a:endParaRPr lang="zh-CN" altLang="en-US"/>
          </a:p>
        </p:txBody>
      </p:sp>
    </p:spTree>
    <p:extLst>
      <p:ext uri="{BB962C8B-B14F-4D97-AF65-F5344CB8AC3E}">
        <p14:creationId xmlns:p14="http://schemas.microsoft.com/office/powerpoint/2010/main" val="895256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4F0D1DB-6051-4845-9D11-5CB3A605E13D}"/>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EA7EA347-C6AA-4C89-9452-3DFE3F9FD83A}"/>
              </a:ext>
            </a:extLst>
          </p:cNvPr>
          <p:cNvSpPr>
            <a:spLocks noGrp="1"/>
          </p:cNvSpPr>
          <p:nvPr>
            <p:ph idx="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8C33C57A-1A6D-4BB4-AA82-23149EC08F76}"/>
              </a:ext>
            </a:extLst>
          </p:cNvPr>
          <p:cNvSpPr>
            <a:spLocks noGrp="1"/>
          </p:cNvSpPr>
          <p:nvPr>
            <p:ph type="dt" sz="half" idx="10"/>
          </p:nvPr>
        </p:nvSpPr>
        <p:spPr/>
        <p:txBody>
          <a:bodyPr/>
          <a:lstStyle/>
          <a:p>
            <a:fld id="{D8ABBC31-D3E4-443C-8A9F-52A183C90DBE}" type="datetimeFigureOut">
              <a:rPr lang="zh-CN" altLang="en-US" smtClean="0"/>
              <a:t>2018/11/26/Mon</a:t>
            </a:fld>
            <a:endParaRPr lang="zh-CN" altLang="en-US"/>
          </a:p>
        </p:txBody>
      </p:sp>
      <p:sp>
        <p:nvSpPr>
          <p:cNvPr id="5" name="页脚占位符 4">
            <a:extLst>
              <a:ext uri="{FF2B5EF4-FFF2-40B4-BE49-F238E27FC236}">
                <a16:creationId xmlns:a16="http://schemas.microsoft.com/office/drawing/2014/main" id="{2577F9B3-925D-4068-B044-A2D64DE9F467}"/>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ABB27EA1-FD1A-4FD7-B7AC-EBE02773CB2C}"/>
              </a:ext>
            </a:extLst>
          </p:cNvPr>
          <p:cNvSpPr>
            <a:spLocks noGrp="1"/>
          </p:cNvSpPr>
          <p:nvPr>
            <p:ph type="sldNum" sz="quarter" idx="12"/>
          </p:nvPr>
        </p:nvSpPr>
        <p:spPr/>
        <p:txBody>
          <a:bodyPr/>
          <a:lstStyle/>
          <a:p>
            <a:fld id="{6E1E0810-770A-42B2-965C-892D786BC059}" type="slidenum">
              <a:rPr lang="zh-CN" altLang="en-US" smtClean="0"/>
              <a:t>‹#›</a:t>
            </a:fld>
            <a:endParaRPr lang="zh-CN" altLang="en-US"/>
          </a:p>
        </p:txBody>
      </p:sp>
    </p:spTree>
    <p:extLst>
      <p:ext uri="{BB962C8B-B14F-4D97-AF65-F5344CB8AC3E}">
        <p14:creationId xmlns:p14="http://schemas.microsoft.com/office/powerpoint/2010/main" val="22809504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1DC431A-1B76-4CCF-A6F6-01572379FDAF}"/>
              </a:ext>
            </a:extLst>
          </p:cNvPr>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CD0B269F-47F3-4B10-8F9F-F61208EA931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a:extLst>
              <a:ext uri="{FF2B5EF4-FFF2-40B4-BE49-F238E27FC236}">
                <a16:creationId xmlns:a16="http://schemas.microsoft.com/office/drawing/2014/main" id="{2A764BD8-A821-443B-A902-06E054F006D4}"/>
              </a:ext>
            </a:extLst>
          </p:cNvPr>
          <p:cNvSpPr>
            <a:spLocks noGrp="1"/>
          </p:cNvSpPr>
          <p:nvPr>
            <p:ph type="dt" sz="half" idx="10"/>
          </p:nvPr>
        </p:nvSpPr>
        <p:spPr/>
        <p:txBody>
          <a:bodyPr/>
          <a:lstStyle/>
          <a:p>
            <a:fld id="{D8ABBC31-D3E4-443C-8A9F-52A183C90DBE}" type="datetimeFigureOut">
              <a:rPr lang="zh-CN" altLang="en-US" smtClean="0"/>
              <a:t>2018/11/26/Mon</a:t>
            </a:fld>
            <a:endParaRPr lang="zh-CN" altLang="en-US"/>
          </a:p>
        </p:txBody>
      </p:sp>
      <p:sp>
        <p:nvSpPr>
          <p:cNvPr id="5" name="页脚占位符 4">
            <a:extLst>
              <a:ext uri="{FF2B5EF4-FFF2-40B4-BE49-F238E27FC236}">
                <a16:creationId xmlns:a16="http://schemas.microsoft.com/office/drawing/2014/main" id="{BC9B7A2C-601A-45F5-AA2C-32387E07E83B}"/>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E0505BD0-F073-4757-B44C-61D27EE872EA}"/>
              </a:ext>
            </a:extLst>
          </p:cNvPr>
          <p:cNvSpPr>
            <a:spLocks noGrp="1"/>
          </p:cNvSpPr>
          <p:nvPr>
            <p:ph type="sldNum" sz="quarter" idx="12"/>
          </p:nvPr>
        </p:nvSpPr>
        <p:spPr/>
        <p:txBody>
          <a:bodyPr/>
          <a:lstStyle/>
          <a:p>
            <a:fld id="{6E1E0810-770A-42B2-965C-892D786BC059}" type="slidenum">
              <a:rPr lang="zh-CN" altLang="en-US" smtClean="0"/>
              <a:t>‹#›</a:t>
            </a:fld>
            <a:endParaRPr lang="zh-CN" altLang="en-US"/>
          </a:p>
        </p:txBody>
      </p:sp>
    </p:spTree>
    <p:extLst>
      <p:ext uri="{BB962C8B-B14F-4D97-AF65-F5344CB8AC3E}">
        <p14:creationId xmlns:p14="http://schemas.microsoft.com/office/powerpoint/2010/main" val="15854805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C233DDF-BE99-4A25-ADA8-F4A63B9398B3}"/>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DB3A09F5-91E6-4050-80F4-7D8C365724EA}"/>
              </a:ext>
            </a:extLst>
          </p:cNvPr>
          <p:cNvSpPr>
            <a:spLocks noGrp="1"/>
          </p:cNvSpPr>
          <p:nvPr>
            <p:ph sz="half" idx="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a:extLst>
              <a:ext uri="{FF2B5EF4-FFF2-40B4-BE49-F238E27FC236}">
                <a16:creationId xmlns:a16="http://schemas.microsoft.com/office/drawing/2014/main" id="{49D9E8CF-561C-4D81-B8D8-FC0C0F126727}"/>
              </a:ext>
            </a:extLst>
          </p:cNvPr>
          <p:cNvSpPr>
            <a:spLocks noGrp="1"/>
          </p:cNvSpPr>
          <p:nvPr>
            <p:ph sz="half" idx="2"/>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a:extLst>
              <a:ext uri="{FF2B5EF4-FFF2-40B4-BE49-F238E27FC236}">
                <a16:creationId xmlns:a16="http://schemas.microsoft.com/office/drawing/2014/main" id="{96A2F55A-C150-41A2-B5B9-C85F222EC11E}"/>
              </a:ext>
            </a:extLst>
          </p:cNvPr>
          <p:cNvSpPr>
            <a:spLocks noGrp="1"/>
          </p:cNvSpPr>
          <p:nvPr>
            <p:ph type="dt" sz="half" idx="10"/>
          </p:nvPr>
        </p:nvSpPr>
        <p:spPr/>
        <p:txBody>
          <a:bodyPr/>
          <a:lstStyle/>
          <a:p>
            <a:fld id="{D8ABBC31-D3E4-443C-8A9F-52A183C90DBE}" type="datetimeFigureOut">
              <a:rPr lang="zh-CN" altLang="en-US" smtClean="0"/>
              <a:t>2018/11/26/Mon</a:t>
            </a:fld>
            <a:endParaRPr lang="zh-CN" altLang="en-US"/>
          </a:p>
        </p:txBody>
      </p:sp>
      <p:sp>
        <p:nvSpPr>
          <p:cNvPr id="6" name="页脚占位符 5">
            <a:extLst>
              <a:ext uri="{FF2B5EF4-FFF2-40B4-BE49-F238E27FC236}">
                <a16:creationId xmlns:a16="http://schemas.microsoft.com/office/drawing/2014/main" id="{3F8FEE5B-92DA-4CC7-BBE4-A9A718E813C9}"/>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9E4F9AAE-387B-4C87-B5F7-90FC379FD5BC}"/>
              </a:ext>
            </a:extLst>
          </p:cNvPr>
          <p:cNvSpPr>
            <a:spLocks noGrp="1"/>
          </p:cNvSpPr>
          <p:nvPr>
            <p:ph type="sldNum" sz="quarter" idx="12"/>
          </p:nvPr>
        </p:nvSpPr>
        <p:spPr/>
        <p:txBody>
          <a:bodyPr/>
          <a:lstStyle/>
          <a:p>
            <a:fld id="{6E1E0810-770A-42B2-965C-892D786BC059}" type="slidenum">
              <a:rPr lang="zh-CN" altLang="en-US" smtClean="0"/>
              <a:t>‹#›</a:t>
            </a:fld>
            <a:endParaRPr lang="zh-CN" altLang="en-US"/>
          </a:p>
        </p:txBody>
      </p:sp>
    </p:spTree>
    <p:extLst>
      <p:ext uri="{BB962C8B-B14F-4D97-AF65-F5344CB8AC3E}">
        <p14:creationId xmlns:p14="http://schemas.microsoft.com/office/powerpoint/2010/main" val="10739314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FA61018-9C3C-44F5-AA42-36C7A17DBFAE}"/>
              </a:ext>
            </a:extLst>
          </p:cNvPr>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017C6EB7-3B7C-48CD-B0FF-71EC29E08DC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a:extLst>
              <a:ext uri="{FF2B5EF4-FFF2-40B4-BE49-F238E27FC236}">
                <a16:creationId xmlns:a16="http://schemas.microsoft.com/office/drawing/2014/main" id="{69E5418D-64FF-47DC-BBE1-3319FB252E39}"/>
              </a:ext>
            </a:extLst>
          </p:cNvPr>
          <p:cNvSpPr>
            <a:spLocks noGrp="1"/>
          </p:cNvSpPr>
          <p:nvPr>
            <p:ph sz="half" idx="2"/>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a:extLst>
              <a:ext uri="{FF2B5EF4-FFF2-40B4-BE49-F238E27FC236}">
                <a16:creationId xmlns:a16="http://schemas.microsoft.com/office/drawing/2014/main" id="{404D7378-4CB1-47DD-BF34-D0B39168346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a:extLst>
              <a:ext uri="{FF2B5EF4-FFF2-40B4-BE49-F238E27FC236}">
                <a16:creationId xmlns:a16="http://schemas.microsoft.com/office/drawing/2014/main" id="{D9EDD54C-E857-40C2-B99E-819A00602800}"/>
              </a:ext>
            </a:extLst>
          </p:cNvPr>
          <p:cNvSpPr>
            <a:spLocks noGrp="1"/>
          </p:cNvSpPr>
          <p:nvPr>
            <p:ph sz="quarter" idx="4"/>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a:extLst>
              <a:ext uri="{FF2B5EF4-FFF2-40B4-BE49-F238E27FC236}">
                <a16:creationId xmlns:a16="http://schemas.microsoft.com/office/drawing/2014/main" id="{58CA238C-A1DD-487B-8D42-EFE3DAE5492E}"/>
              </a:ext>
            </a:extLst>
          </p:cNvPr>
          <p:cNvSpPr>
            <a:spLocks noGrp="1"/>
          </p:cNvSpPr>
          <p:nvPr>
            <p:ph type="dt" sz="half" idx="10"/>
          </p:nvPr>
        </p:nvSpPr>
        <p:spPr/>
        <p:txBody>
          <a:bodyPr/>
          <a:lstStyle/>
          <a:p>
            <a:fld id="{D8ABBC31-D3E4-443C-8A9F-52A183C90DBE}" type="datetimeFigureOut">
              <a:rPr lang="zh-CN" altLang="en-US" smtClean="0"/>
              <a:t>2018/11/26/Mon</a:t>
            </a:fld>
            <a:endParaRPr lang="zh-CN" altLang="en-US"/>
          </a:p>
        </p:txBody>
      </p:sp>
      <p:sp>
        <p:nvSpPr>
          <p:cNvPr id="8" name="页脚占位符 7">
            <a:extLst>
              <a:ext uri="{FF2B5EF4-FFF2-40B4-BE49-F238E27FC236}">
                <a16:creationId xmlns:a16="http://schemas.microsoft.com/office/drawing/2014/main" id="{886FED72-2A99-45AE-9935-564B75674EE5}"/>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id="{B5485435-314B-4491-A881-3E82B94073BD}"/>
              </a:ext>
            </a:extLst>
          </p:cNvPr>
          <p:cNvSpPr>
            <a:spLocks noGrp="1"/>
          </p:cNvSpPr>
          <p:nvPr>
            <p:ph type="sldNum" sz="quarter" idx="12"/>
          </p:nvPr>
        </p:nvSpPr>
        <p:spPr/>
        <p:txBody>
          <a:bodyPr/>
          <a:lstStyle/>
          <a:p>
            <a:fld id="{6E1E0810-770A-42B2-965C-892D786BC059}" type="slidenum">
              <a:rPr lang="zh-CN" altLang="en-US" smtClean="0"/>
              <a:t>‹#›</a:t>
            </a:fld>
            <a:endParaRPr lang="zh-CN" altLang="en-US"/>
          </a:p>
        </p:txBody>
      </p:sp>
    </p:spTree>
    <p:extLst>
      <p:ext uri="{BB962C8B-B14F-4D97-AF65-F5344CB8AC3E}">
        <p14:creationId xmlns:p14="http://schemas.microsoft.com/office/powerpoint/2010/main" val="3440814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AF1B776-9C23-46E0-8395-494F1D457466}"/>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2E4DEDE8-5E00-42E0-897C-EBF6AD685408}"/>
              </a:ext>
            </a:extLst>
          </p:cNvPr>
          <p:cNvSpPr>
            <a:spLocks noGrp="1"/>
          </p:cNvSpPr>
          <p:nvPr>
            <p:ph type="dt" sz="half" idx="10"/>
          </p:nvPr>
        </p:nvSpPr>
        <p:spPr/>
        <p:txBody>
          <a:bodyPr/>
          <a:lstStyle/>
          <a:p>
            <a:fld id="{D8ABBC31-D3E4-443C-8A9F-52A183C90DBE}" type="datetimeFigureOut">
              <a:rPr lang="zh-CN" altLang="en-US" smtClean="0"/>
              <a:t>2018/11/26/Mon</a:t>
            </a:fld>
            <a:endParaRPr lang="zh-CN" altLang="en-US"/>
          </a:p>
        </p:txBody>
      </p:sp>
      <p:sp>
        <p:nvSpPr>
          <p:cNvPr id="4" name="页脚占位符 3">
            <a:extLst>
              <a:ext uri="{FF2B5EF4-FFF2-40B4-BE49-F238E27FC236}">
                <a16:creationId xmlns:a16="http://schemas.microsoft.com/office/drawing/2014/main" id="{7EB5402E-B247-4626-AF26-031A16289880}"/>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id="{6150A918-98DE-41EE-92A3-E780602A38F0}"/>
              </a:ext>
            </a:extLst>
          </p:cNvPr>
          <p:cNvSpPr>
            <a:spLocks noGrp="1"/>
          </p:cNvSpPr>
          <p:nvPr>
            <p:ph type="sldNum" sz="quarter" idx="12"/>
          </p:nvPr>
        </p:nvSpPr>
        <p:spPr/>
        <p:txBody>
          <a:bodyPr/>
          <a:lstStyle/>
          <a:p>
            <a:fld id="{6E1E0810-770A-42B2-965C-892D786BC059}" type="slidenum">
              <a:rPr lang="zh-CN" altLang="en-US" smtClean="0"/>
              <a:t>‹#›</a:t>
            </a:fld>
            <a:endParaRPr lang="zh-CN" altLang="en-US"/>
          </a:p>
        </p:txBody>
      </p:sp>
    </p:spTree>
    <p:extLst>
      <p:ext uri="{BB962C8B-B14F-4D97-AF65-F5344CB8AC3E}">
        <p14:creationId xmlns:p14="http://schemas.microsoft.com/office/powerpoint/2010/main" val="721973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A2302CB8-95AF-4B32-A7AE-2D6B42776FA0}"/>
              </a:ext>
            </a:extLst>
          </p:cNvPr>
          <p:cNvSpPr>
            <a:spLocks noGrp="1"/>
          </p:cNvSpPr>
          <p:nvPr>
            <p:ph type="dt" sz="half" idx="10"/>
          </p:nvPr>
        </p:nvSpPr>
        <p:spPr/>
        <p:txBody>
          <a:bodyPr/>
          <a:lstStyle/>
          <a:p>
            <a:fld id="{D8ABBC31-D3E4-443C-8A9F-52A183C90DBE}" type="datetimeFigureOut">
              <a:rPr lang="zh-CN" altLang="en-US" smtClean="0"/>
              <a:t>2018/11/26/Mon</a:t>
            </a:fld>
            <a:endParaRPr lang="zh-CN" altLang="en-US"/>
          </a:p>
        </p:txBody>
      </p:sp>
      <p:sp>
        <p:nvSpPr>
          <p:cNvPr id="3" name="页脚占位符 2">
            <a:extLst>
              <a:ext uri="{FF2B5EF4-FFF2-40B4-BE49-F238E27FC236}">
                <a16:creationId xmlns:a16="http://schemas.microsoft.com/office/drawing/2014/main" id="{04F130D2-C692-4E1E-99E2-A59443B6DC01}"/>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id="{B0325C49-6657-41EA-8089-C59F423066EE}"/>
              </a:ext>
            </a:extLst>
          </p:cNvPr>
          <p:cNvSpPr>
            <a:spLocks noGrp="1"/>
          </p:cNvSpPr>
          <p:nvPr>
            <p:ph type="sldNum" sz="quarter" idx="12"/>
          </p:nvPr>
        </p:nvSpPr>
        <p:spPr/>
        <p:txBody>
          <a:bodyPr/>
          <a:lstStyle/>
          <a:p>
            <a:fld id="{6E1E0810-770A-42B2-965C-892D786BC059}" type="slidenum">
              <a:rPr lang="zh-CN" altLang="en-US" smtClean="0"/>
              <a:t>‹#›</a:t>
            </a:fld>
            <a:endParaRPr lang="zh-CN" altLang="en-US"/>
          </a:p>
        </p:txBody>
      </p:sp>
    </p:spTree>
    <p:extLst>
      <p:ext uri="{BB962C8B-B14F-4D97-AF65-F5344CB8AC3E}">
        <p14:creationId xmlns:p14="http://schemas.microsoft.com/office/powerpoint/2010/main" val="17897845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EBD6DE1-0601-4EC4-80B9-B31AC1575C39}"/>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15174457-6AE9-4EF8-863D-0559488C13D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a:extLst>
              <a:ext uri="{FF2B5EF4-FFF2-40B4-BE49-F238E27FC236}">
                <a16:creationId xmlns:a16="http://schemas.microsoft.com/office/drawing/2014/main" id="{4238A40F-94F0-4AF9-A906-4BAF73CCD5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a:extLst>
              <a:ext uri="{FF2B5EF4-FFF2-40B4-BE49-F238E27FC236}">
                <a16:creationId xmlns:a16="http://schemas.microsoft.com/office/drawing/2014/main" id="{8384869E-E5FB-4BC6-A757-082A3359302D}"/>
              </a:ext>
            </a:extLst>
          </p:cNvPr>
          <p:cNvSpPr>
            <a:spLocks noGrp="1"/>
          </p:cNvSpPr>
          <p:nvPr>
            <p:ph type="dt" sz="half" idx="10"/>
          </p:nvPr>
        </p:nvSpPr>
        <p:spPr/>
        <p:txBody>
          <a:bodyPr/>
          <a:lstStyle/>
          <a:p>
            <a:fld id="{D8ABBC31-D3E4-443C-8A9F-52A183C90DBE}" type="datetimeFigureOut">
              <a:rPr lang="zh-CN" altLang="en-US" smtClean="0"/>
              <a:t>2018/11/26/Mon</a:t>
            </a:fld>
            <a:endParaRPr lang="zh-CN" altLang="en-US"/>
          </a:p>
        </p:txBody>
      </p:sp>
      <p:sp>
        <p:nvSpPr>
          <p:cNvPr id="6" name="页脚占位符 5">
            <a:extLst>
              <a:ext uri="{FF2B5EF4-FFF2-40B4-BE49-F238E27FC236}">
                <a16:creationId xmlns:a16="http://schemas.microsoft.com/office/drawing/2014/main" id="{EE6E7024-4505-428F-8F4F-FDED01E39B0C}"/>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DF2F56E1-2890-4A70-870C-1E3EE62231C8}"/>
              </a:ext>
            </a:extLst>
          </p:cNvPr>
          <p:cNvSpPr>
            <a:spLocks noGrp="1"/>
          </p:cNvSpPr>
          <p:nvPr>
            <p:ph type="sldNum" sz="quarter" idx="12"/>
          </p:nvPr>
        </p:nvSpPr>
        <p:spPr/>
        <p:txBody>
          <a:bodyPr/>
          <a:lstStyle/>
          <a:p>
            <a:fld id="{6E1E0810-770A-42B2-965C-892D786BC059}" type="slidenum">
              <a:rPr lang="zh-CN" altLang="en-US" smtClean="0"/>
              <a:t>‹#›</a:t>
            </a:fld>
            <a:endParaRPr lang="zh-CN" altLang="en-US"/>
          </a:p>
        </p:txBody>
      </p:sp>
    </p:spTree>
    <p:extLst>
      <p:ext uri="{BB962C8B-B14F-4D97-AF65-F5344CB8AC3E}">
        <p14:creationId xmlns:p14="http://schemas.microsoft.com/office/powerpoint/2010/main" val="24334520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B922F6C-578F-4C30-A421-000D2BAA6F3C}"/>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3B086663-4725-4AD0-9305-A19D9C09F3F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F68B0BEB-7742-4E42-BF5A-B8B319135B8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a:extLst>
              <a:ext uri="{FF2B5EF4-FFF2-40B4-BE49-F238E27FC236}">
                <a16:creationId xmlns:a16="http://schemas.microsoft.com/office/drawing/2014/main" id="{D278BBA8-C44E-4793-9E03-91B916ABEFF5}"/>
              </a:ext>
            </a:extLst>
          </p:cNvPr>
          <p:cNvSpPr>
            <a:spLocks noGrp="1"/>
          </p:cNvSpPr>
          <p:nvPr>
            <p:ph type="dt" sz="half" idx="10"/>
          </p:nvPr>
        </p:nvSpPr>
        <p:spPr/>
        <p:txBody>
          <a:bodyPr/>
          <a:lstStyle/>
          <a:p>
            <a:fld id="{D8ABBC31-D3E4-443C-8A9F-52A183C90DBE}" type="datetimeFigureOut">
              <a:rPr lang="zh-CN" altLang="en-US" smtClean="0"/>
              <a:t>2018/11/26/Mon</a:t>
            </a:fld>
            <a:endParaRPr lang="zh-CN" altLang="en-US"/>
          </a:p>
        </p:txBody>
      </p:sp>
      <p:sp>
        <p:nvSpPr>
          <p:cNvPr id="6" name="页脚占位符 5">
            <a:extLst>
              <a:ext uri="{FF2B5EF4-FFF2-40B4-BE49-F238E27FC236}">
                <a16:creationId xmlns:a16="http://schemas.microsoft.com/office/drawing/2014/main" id="{12BCB610-0628-4A99-AB48-5D93E0FC9A00}"/>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7823B773-8D42-4E68-913E-1084F33FF551}"/>
              </a:ext>
            </a:extLst>
          </p:cNvPr>
          <p:cNvSpPr>
            <a:spLocks noGrp="1"/>
          </p:cNvSpPr>
          <p:nvPr>
            <p:ph type="sldNum" sz="quarter" idx="12"/>
          </p:nvPr>
        </p:nvSpPr>
        <p:spPr/>
        <p:txBody>
          <a:bodyPr/>
          <a:lstStyle/>
          <a:p>
            <a:fld id="{6E1E0810-770A-42B2-965C-892D786BC059}" type="slidenum">
              <a:rPr lang="zh-CN" altLang="en-US" smtClean="0"/>
              <a:t>‹#›</a:t>
            </a:fld>
            <a:endParaRPr lang="zh-CN" altLang="en-US"/>
          </a:p>
        </p:txBody>
      </p:sp>
    </p:spTree>
    <p:extLst>
      <p:ext uri="{BB962C8B-B14F-4D97-AF65-F5344CB8AC3E}">
        <p14:creationId xmlns:p14="http://schemas.microsoft.com/office/powerpoint/2010/main" val="16318419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C550187A-A967-4731-B2E6-8A5B8B4BDDD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E9ACCE1F-6D61-4AD1-AD58-E179502CF37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9B83E56F-76B6-4F5C-9B86-60B1E033AD4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ABBC31-D3E4-443C-8A9F-52A183C90DBE}" type="datetimeFigureOut">
              <a:rPr lang="zh-CN" altLang="en-US" smtClean="0"/>
              <a:t>2018/11/26/Mon</a:t>
            </a:fld>
            <a:endParaRPr lang="zh-CN" altLang="en-US"/>
          </a:p>
        </p:txBody>
      </p:sp>
      <p:sp>
        <p:nvSpPr>
          <p:cNvPr id="5" name="页脚占位符 4">
            <a:extLst>
              <a:ext uri="{FF2B5EF4-FFF2-40B4-BE49-F238E27FC236}">
                <a16:creationId xmlns:a16="http://schemas.microsoft.com/office/drawing/2014/main" id="{1B551167-47E9-4191-8B35-F18538FC3FC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a:extLst>
              <a:ext uri="{FF2B5EF4-FFF2-40B4-BE49-F238E27FC236}">
                <a16:creationId xmlns:a16="http://schemas.microsoft.com/office/drawing/2014/main" id="{F4E95A29-9905-46B2-B873-5A178AD1722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1E0810-770A-42B2-965C-892D786BC059}" type="slidenum">
              <a:rPr lang="zh-CN" altLang="en-US" smtClean="0"/>
              <a:t>‹#›</a:t>
            </a:fld>
            <a:endParaRPr lang="zh-CN" altLang="en-US"/>
          </a:p>
        </p:txBody>
      </p:sp>
    </p:spTree>
    <p:extLst>
      <p:ext uri="{BB962C8B-B14F-4D97-AF65-F5344CB8AC3E}">
        <p14:creationId xmlns:p14="http://schemas.microsoft.com/office/powerpoint/2010/main" val="17686451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2.xml"/><Relationship Id="rId5" Type="http://schemas.openxmlformats.org/officeDocument/2006/relationships/image" Target="../media/image9.jpg"/><Relationship Id="rId4" Type="http://schemas.openxmlformats.org/officeDocument/2006/relationships/image" Target="../media/image8.jpg"/></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chart" Target="../charts/chart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74000"/>
            <a:lum/>
          </a:blip>
          <a:srcRect/>
          <a:stretch>
            <a:fillRect t="-13000" b="-13000"/>
          </a:stretch>
        </a:blipFill>
        <a:effectLst/>
      </p:bgPr>
    </p:bg>
    <p:spTree>
      <p:nvGrpSpPr>
        <p:cNvPr id="1" name=""/>
        <p:cNvGrpSpPr/>
        <p:nvPr/>
      </p:nvGrpSpPr>
      <p:grpSpPr>
        <a:xfrm>
          <a:off x="0" y="0"/>
          <a:ext cx="0" cy="0"/>
          <a:chOff x="0" y="0"/>
          <a:chExt cx="0" cy="0"/>
        </a:xfrm>
      </p:grpSpPr>
      <p:sp>
        <p:nvSpPr>
          <p:cNvPr id="17" name="矩形 16">
            <a:extLst>
              <a:ext uri="{FF2B5EF4-FFF2-40B4-BE49-F238E27FC236}">
                <a16:creationId xmlns:a16="http://schemas.microsoft.com/office/drawing/2014/main" id="{4E154123-DEBA-47B9-9722-AD3161CFD623}"/>
              </a:ext>
            </a:extLst>
          </p:cNvPr>
          <p:cNvSpPr/>
          <p:nvPr/>
        </p:nvSpPr>
        <p:spPr>
          <a:xfrm>
            <a:off x="1209965" y="2708991"/>
            <a:ext cx="8899236" cy="1128740"/>
          </a:xfrm>
          <a:prstGeom prst="rect">
            <a:avLst/>
          </a:prstGeom>
          <a:gradFill flip="none" rotWithShape="1">
            <a:gsLst>
              <a:gs pos="0">
                <a:schemeClr val="bg1">
                  <a:alpha val="0"/>
                </a:schemeClr>
              </a:gs>
              <a:gs pos="69000">
                <a:schemeClr val="bg1">
                  <a:alpha val="91000"/>
                </a:schemeClr>
              </a:gs>
              <a:gs pos="27000">
                <a:schemeClr val="bg1">
                  <a:alpha val="88000"/>
                </a:schemeClr>
              </a:gs>
              <a:gs pos="100000">
                <a:schemeClr val="bg1">
                  <a:alpha val="0"/>
                </a:schemeClr>
              </a:gs>
            </a:gsLst>
            <a:lin ang="0" scaled="1"/>
            <a:tileRect/>
          </a:gradFill>
          <a:ln>
            <a:noFill/>
          </a:ln>
          <a:effectLst>
            <a:outerShdw blurRad="50800" dist="38100" dir="2700000" algn="tl" rotWithShape="0">
              <a:prstClr val="black">
                <a:alpha val="40000"/>
              </a:prstClr>
            </a:outerShdw>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等线" panose="020F0502020204030204"/>
              <a:ea typeface="等线" panose="02010600030101010101" pitchFamily="2" charset="-122"/>
              <a:cs typeface="+mn-cs"/>
            </a:endParaRPr>
          </a:p>
        </p:txBody>
      </p:sp>
      <p:sp>
        <p:nvSpPr>
          <p:cNvPr id="4" name="文本框 3">
            <a:extLst>
              <a:ext uri="{FF2B5EF4-FFF2-40B4-BE49-F238E27FC236}">
                <a16:creationId xmlns:a16="http://schemas.microsoft.com/office/drawing/2014/main" id="{E5193BB7-1C61-488D-BD42-2894373D0663}"/>
              </a:ext>
            </a:extLst>
          </p:cNvPr>
          <p:cNvSpPr txBox="1"/>
          <p:nvPr/>
        </p:nvSpPr>
        <p:spPr>
          <a:xfrm>
            <a:off x="4473479" y="3233905"/>
            <a:ext cx="4861760" cy="584775"/>
          </a:xfrm>
          <a:prstGeom prst="rect">
            <a:avLst/>
          </a:prstGeom>
          <a:noFill/>
          <a:effectLst/>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3200" b="0" i="0" u="none" strike="noStrike" kern="1200" cap="none" spc="0" normalizeH="0" baseline="0" noProof="0" dirty="0">
                <a:ln>
                  <a:noFill/>
                </a:ln>
                <a:solidFill>
                  <a:prstClr val="black">
                    <a:lumMod val="65000"/>
                    <a:lumOff val="35000"/>
                  </a:prstClr>
                </a:solidFill>
                <a:effectLst/>
                <a:uLnTx/>
                <a:uFillTx/>
                <a:latin typeface="思源黑体 CN Normal" panose="020B0400000000000000" pitchFamily="34" charset="-122"/>
                <a:ea typeface="思源黑体 CN Normal" panose="020B0400000000000000" pitchFamily="34" charset="-122"/>
                <a:cs typeface="+mn-cs"/>
              </a:rPr>
              <a:t>VI</a:t>
            </a:r>
            <a:r>
              <a:rPr kumimoji="0" lang="zh-CN" altLang="en-US" sz="3200" b="0" i="0" u="none" strike="noStrike" kern="1200" cap="none" spc="0" normalizeH="0" baseline="0" noProof="0" dirty="0">
                <a:ln>
                  <a:noFill/>
                </a:ln>
                <a:solidFill>
                  <a:prstClr val="black">
                    <a:lumMod val="65000"/>
                    <a:lumOff val="35000"/>
                  </a:prstClr>
                </a:solidFill>
                <a:effectLst/>
                <a:uLnTx/>
                <a:uFillTx/>
                <a:latin typeface="思源黑体 CN Normal" panose="020B0400000000000000" pitchFamily="34" charset="-122"/>
                <a:ea typeface="思源黑体 CN Normal" panose="020B0400000000000000" pitchFamily="34" charset="-122"/>
                <a:cs typeface="+mn-cs"/>
              </a:rPr>
              <a:t>环境下的色彩规划</a:t>
            </a:r>
            <a:endParaRPr kumimoji="0" lang="en-US" altLang="zh-CN" sz="3200" b="0" i="0" u="none" strike="noStrike" kern="1200" cap="none" spc="0" normalizeH="0" baseline="0" noProof="0" dirty="0">
              <a:ln>
                <a:noFill/>
              </a:ln>
              <a:solidFill>
                <a:prstClr val="black">
                  <a:lumMod val="65000"/>
                  <a:lumOff val="35000"/>
                </a:prstClr>
              </a:solidFill>
              <a:effectLst/>
              <a:uLnTx/>
              <a:uFillTx/>
              <a:latin typeface="思源黑体 CN Normal" panose="020B0400000000000000" pitchFamily="34" charset="-122"/>
              <a:ea typeface="思源黑体 CN Normal" panose="020B0400000000000000" pitchFamily="34" charset="-122"/>
              <a:cs typeface="+mn-cs"/>
            </a:endParaRPr>
          </a:p>
        </p:txBody>
      </p:sp>
      <p:sp>
        <p:nvSpPr>
          <p:cNvPr id="7" name="矩形 6">
            <a:extLst>
              <a:ext uri="{FF2B5EF4-FFF2-40B4-BE49-F238E27FC236}">
                <a16:creationId xmlns:a16="http://schemas.microsoft.com/office/drawing/2014/main" id="{5B2603DE-E4D6-452E-B1E9-F732BA442742}"/>
              </a:ext>
            </a:extLst>
          </p:cNvPr>
          <p:cNvSpPr/>
          <p:nvPr/>
        </p:nvSpPr>
        <p:spPr>
          <a:xfrm>
            <a:off x="4444330" y="2708991"/>
            <a:ext cx="3303340" cy="506164"/>
          </a:xfrm>
          <a:prstGeom prst="rect">
            <a:avLst/>
          </a:prstGeom>
          <a:effectLst/>
        </p:spPr>
        <p:txBody>
          <a:bodyPr wrap="none">
            <a:spAutoFit/>
          </a:bodyPr>
          <a:lstStyle/>
          <a:p>
            <a:pPr marL="0" marR="0" lvl="0" indent="0" algn="r" defTabSz="914400" rtl="0" eaLnBrk="1" fontAlgn="auto" latinLnBrk="0" hangingPunct="1">
              <a:lnSpc>
                <a:spcPct val="150000"/>
              </a:lnSpc>
              <a:spcBef>
                <a:spcPts val="0"/>
              </a:spcBef>
              <a:spcAft>
                <a:spcPts val="0"/>
              </a:spcAft>
              <a:buClrTx/>
              <a:buSzTx/>
              <a:buFontTx/>
              <a:buNone/>
              <a:tabLst/>
              <a:defRPr/>
            </a:pPr>
            <a:r>
              <a:rPr kumimoji="0" lang="zh-CN" altLang="en-US" sz="2000" b="0" i="0" u="none" strike="noStrike" kern="1200" cap="none" spc="0" normalizeH="0" baseline="0" noProof="0" dirty="0">
                <a:ln>
                  <a:noFill/>
                </a:ln>
                <a:solidFill>
                  <a:prstClr val="black">
                    <a:lumMod val="65000"/>
                    <a:lumOff val="35000"/>
                  </a:prstClr>
                </a:solidFill>
                <a:effectLst/>
                <a:uLnTx/>
                <a:uFillTx/>
                <a:latin typeface="思源黑体 CN Normal" panose="020B0400000000000000" pitchFamily="34" charset="-122"/>
                <a:ea typeface="思源黑体 CN Normal" panose="020B0400000000000000" pitchFamily="34" charset="-122"/>
                <a:cs typeface="+mn-cs"/>
              </a:rPr>
              <a:t>设计篇</a:t>
            </a:r>
            <a:r>
              <a:rPr kumimoji="0" lang="en-US" altLang="zh-CN" sz="2000" b="0" i="0" u="none" strike="noStrike" kern="1200" cap="none" spc="0" normalizeH="0" baseline="0" noProof="0" dirty="0">
                <a:ln>
                  <a:noFill/>
                </a:ln>
                <a:solidFill>
                  <a:prstClr val="black">
                    <a:lumMod val="65000"/>
                    <a:lumOff val="35000"/>
                  </a:prstClr>
                </a:solidFill>
                <a:effectLst/>
                <a:uLnTx/>
                <a:uFillTx/>
                <a:latin typeface="思源黑体 CN Normal" panose="020B0400000000000000" pitchFamily="34" charset="-122"/>
                <a:ea typeface="思源黑体 CN Normal" panose="020B0400000000000000" pitchFamily="34" charset="-122"/>
                <a:cs typeface="+mn-cs"/>
              </a:rPr>
              <a:t>-</a:t>
            </a:r>
            <a:r>
              <a:rPr kumimoji="0" lang="zh-CN" altLang="en-US" sz="2000" b="0" i="0" u="none" strike="noStrike" kern="1200" cap="none" spc="0" normalizeH="0" baseline="0" noProof="0" dirty="0">
                <a:ln>
                  <a:noFill/>
                </a:ln>
                <a:solidFill>
                  <a:prstClr val="black">
                    <a:lumMod val="65000"/>
                    <a:lumOff val="35000"/>
                  </a:prstClr>
                </a:solidFill>
                <a:effectLst/>
                <a:uLnTx/>
                <a:uFillTx/>
                <a:latin typeface="思源黑体 CN Normal" panose="020B0400000000000000" pitchFamily="34" charset="-122"/>
                <a:ea typeface="思源黑体 CN Normal" panose="020B0400000000000000" pitchFamily="34" charset="-122"/>
                <a:cs typeface="+mn-cs"/>
              </a:rPr>
              <a:t>工作型</a:t>
            </a:r>
            <a:r>
              <a:rPr kumimoji="0" lang="en-US" altLang="zh-CN" sz="2000" b="0" i="0" u="none" strike="noStrike" kern="1200" cap="none" spc="0" normalizeH="0" baseline="0" noProof="0" dirty="0">
                <a:ln>
                  <a:noFill/>
                </a:ln>
                <a:solidFill>
                  <a:prstClr val="black">
                    <a:lumMod val="65000"/>
                    <a:lumOff val="35000"/>
                  </a:prstClr>
                </a:solidFill>
                <a:effectLst/>
                <a:uLnTx/>
                <a:uFillTx/>
                <a:latin typeface="思源黑体 CN Normal" panose="020B0400000000000000" pitchFamily="34" charset="-122"/>
                <a:ea typeface="思源黑体 CN Normal" panose="020B0400000000000000" pitchFamily="34" charset="-122"/>
                <a:cs typeface="+mn-cs"/>
              </a:rPr>
              <a:t>PPT</a:t>
            </a:r>
            <a:r>
              <a:rPr kumimoji="0" lang="zh-CN" altLang="en-US" sz="2000" b="0" i="0" u="none" strike="noStrike" kern="1200" cap="none" spc="0" normalizeH="0" baseline="0" noProof="0" dirty="0">
                <a:ln>
                  <a:noFill/>
                </a:ln>
                <a:solidFill>
                  <a:prstClr val="black">
                    <a:lumMod val="65000"/>
                    <a:lumOff val="35000"/>
                  </a:prstClr>
                </a:solidFill>
                <a:effectLst/>
                <a:uLnTx/>
                <a:uFillTx/>
                <a:latin typeface="思源黑体 CN Normal" panose="020B0400000000000000" pitchFamily="34" charset="-122"/>
                <a:ea typeface="思源黑体 CN Normal" panose="020B0400000000000000" pitchFamily="34" charset="-122"/>
                <a:cs typeface="+mn-cs"/>
              </a:rPr>
              <a:t>版式设计</a:t>
            </a:r>
            <a:endParaRPr kumimoji="0" lang="en-US" altLang="zh-CN" sz="2000" b="0" i="0" u="none" strike="noStrike" kern="1200" cap="none" spc="0" normalizeH="0" baseline="0" noProof="0" dirty="0">
              <a:ln>
                <a:noFill/>
              </a:ln>
              <a:solidFill>
                <a:prstClr val="black">
                  <a:lumMod val="65000"/>
                  <a:lumOff val="35000"/>
                </a:prstClr>
              </a:solidFill>
              <a:effectLst/>
              <a:uLnTx/>
              <a:uFillTx/>
              <a:latin typeface="思源黑体 CN Normal" panose="020B0400000000000000" pitchFamily="34" charset="-122"/>
              <a:ea typeface="思源黑体 CN Normal" panose="020B0400000000000000" pitchFamily="34" charset="-122"/>
              <a:cs typeface="+mn-cs"/>
            </a:endParaRPr>
          </a:p>
        </p:txBody>
      </p:sp>
      <p:cxnSp>
        <p:nvCxnSpPr>
          <p:cNvPr id="3" name="直接连接符 2">
            <a:extLst>
              <a:ext uri="{FF2B5EF4-FFF2-40B4-BE49-F238E27FC236}">
                <a16:creationId xmlns:a16="http://schemas.microsoft.com/office/drawing/2014/main" id="{4E96C171-EEBE-4E8F-BABA-0E1C16B8C1A4}"/>
              </a:ext>
            </a:extLst>
          </p:cNvPr>
          <p:cNvCxnSpPr>
            <a:cxnSpLocks/>
          </p:cNvCxnSpPr>
          <p:nvPr/>
        </p:nvCxnSpPr>
        <p:spPr>
          <a:xfrm>
            <a:off x="4463953" y="2826210"/>
            <a:ext cx="0" cy="956032"/>
          </a:xfrm>
          <a:prstGeom prst="line">
            <a:avLst/>
          </a:prstGeom>
          <a:ln>
            <a:solidFill>
              <a:schemeClr val="tx1">
                <a:lumMod val="50000"/>
                <a:lumOff val="50000"/>
              </a:schemeClr>
            </a:solidFill>
            <a:prstDash val="lgDash"/>
          </a:ln>
          <a:effectLst/>
        </p:spPr>
        <p:style>
          <a:lnRef idx="1">
            <a:schemeClr val="accent1"/>
          </a:lnRef>
          <a:fillRef idx="0">
            <a:schemeClr val="accent1"/>
          </a:fillRef>
          <a:effectRef idx="0">
            <a:schemeClr val="accent1"/>
          </a:effectRef>
          <a:fontRef idx="minor">
            <a:schemeClr val="tx1"/>
          </a:fontRef>
        </p:style>
      </p:cxnSp>
      <p:cxnSp>
        <p:nvCxnSpPr>
          <p:cNvPr id="9" name="直接连接符 8">
            <a:extLst>
              <a:ext uri="{FF2B5EF4-FFF2-40B4-BE49-F238E27FC236}">
                <a16:creationId xmlns:a16="http://schemas.microsoft.com/office/drawing/2014/main" id="{2351D4B2-AE9A-4AD5-9A83-7870F4DAF8E1}"/>
              </a:ext>
            </a:extLst>
          </p:cNvPr>
          <p:cNvCxnSpPr>
            <a:cxnSpLocks/>
          </p:cNvCxnSpPr>
          <p:nvPr/>
        </p:nvCxnSpPr>
        <p:spPr>
          <a:xfrm>
            <a:off x="4463953" y="3216321"/>
            <a:ext cx="3544730" cy="0"/>
          </a:xfrm>
          <a:prstGeom prst="line">
            <a:avLst/>
          </a:prstGeom>
          <a:ln>
            <a:solidFill>
              <a:schemeClr val="tx1">
                <a:lumMod val="50000"/>
                <a:lumOff val="50000"/>
              </a:schemeClr>
            </a:solidFill>
            <a:prstDash val="lgDash"/>
          </a:ln>
          <a:effectLst/>
        </p:spPr>
        <p:style>
          <a:lnRef idx="1">
            <a:schemeClr val="accent1"/>
          </a:lnRef>
          <a:fillRef idx="0">
            <a:schemeClr val="accent1"/>
          </a:fillRef>
          <a:effectRef idx="0">
            <a:schemeClr val="accent1"/>
          </a:effectRef>
          <a:fontRef idx="minor">
            <a:schemeClr val="tx1"/>
          </a:fontRef>
        </p:style>
      </p:cxnSp>
      <p:grpSp>
        <p:nvGrpSpPr>
          <p:cNvPr id="5" name="组合 4">
            <a:extLst>
              <a:ext uri="{FF2B5EF4-FFF2-40B4-BE49-F238E27FC236}">
                <a16:creationId xmlns:a16="http://schemas.microsoft.com/office/drawing/2014/main" id="{103120A2-336D-4937-9BA5-48ADA509B658}"/>
              </a:ext>
            </a:extLst>
          </p:cNvPr>
          <p:cNvGrpSpPr/>
          <p:nvPr/>
        </p:nvGrpSpPr>
        <p:grpSpPr>
          <a:xfrm>
            <a:off x="3579466" y="2920770"/>
            <a:ext cx="718484" cy="754137"/>
            <a:chOff x="10067925" y="2255837"/>
            <a:chExt cx="515938" cy="584200"/>
          </a:xfrm>
          <a:solidFill>
            <a:schemeClr val="bg1">
              <a:lumMod val="50000"/>
            </a:schemeClr>
          </a:solidFill>
        </p:grpSpPr>
        <p:sp>
          <p:nvSpPr>
            <p:cNvPr id="8" name="Freeform 78">
              <a:extLst>
                <a:ext uri="{FF2B5EF4-FFF2-40B4-BE49-F238E27FC236}">
                  <a16:creationId xmlns:a16="http://schemas.microsoft.com/office/drawing/2014/main" id="{A22BE3D2-10B3-4B22-A4BD-E600C3DD3B77}"/>
                </a:ext>
              </a:extLst>
            </p:cNvPr>
            <p:cNvSpPr>
              <a:spLocks noEditPoints="1"/>
            </p:cNvSpPr>
            <p:nvPr/>
          </p:nvSpPr>
          <p:spPr bwMode="auto">
            <a:xfrm>
              <a:off x="10309225" y="2255837"/>
              <a:ext cx="274638" cy="584200"/>
            </a:xfrm>
            <a:custGeom>
              <a:avLst/>
              <a:gdLst>
                <a:gd name="T0" fmla="*/ 5 w 147"/>
                <a:gd name="T1" fmla="*/ 96 h 314"/>
                <a:gd name="T2" fmla="*/ 5 w 147"/>
                <a:gd name="T3" fmla="*/ 25 h 314"/>
                <a:gd name="T4" fmla="*/ 142 w 147"/>
                <a:gd name="T5" fmla="*/ 25 h 314"/>
                <a:gd name="T6" fmla="*/ 142 w 147"/>
                <a:gd name="T7" fmla="*/ 190 h 314"/>
                <a:gd name="T8" fmla="*/ 5 w 147"/>
                <a:gd name="T9" fmla="*/ 190 h 314"/>
                <a:gd name="T10" fmla="*/ 5 w 147"/>
                <a:gd name="T11" fmla="*/ 128 h 314"/>
                <a:gd name="T12" fmla="*/ 0 w 147"/>
                <a:gd name="T13" fmla="*/ 126 h 314"/>
                <a:gd name="T14" fmla="*/ 0 w 147"/>
                <a:gd name="T15" fmla="*/ 196 h 314"/>
                <a:gd name="T16" fmla="*/ 22 w 147"/>
                <a:gd name="T17" fmla="*/ 196 h 314"/>
                <a:gd name="T18" fmla="*/ 21 w 147"/>
                <a:gd name="T19" fmla="*/ 201 h 314"/>
                <a:gd name="T20" fmla="*/ 11 w 147"/>
                <a:gd name="T21" fmla="*/ 201 h 314"/>
                <a:gd name="T22" fmla="*/ 11 w 147"/>
                <a:gd name="T23" fmla="*/ 213 h 314"/>
                <a:gd name="T24" fmla="*/ 20 w 147"/>
                <a:gd name="T25" fmla="*/ 213 h 314"/>
                <a:gd name="T26" fmla="*/ 5 w 147"/>
                <a:gd name="T27" fmla="*/ 312 h 314"/>
                <a:gd name="T28" fmla="*/ 17 w 147"/>
                <a:gd name="T29" fmla="*/ 314 h 314"/>
                <a:gd name="T30" fmla="*/ 32 w 147"/>
                <a:gd name="T31" fmla="*/ 213 h 314"/>
                <a:gd name="T32" fmla="*/ 67 w 147"/>
                <a:gd name="T33" fmla="*/ 213 h 314"/>
                <a:gd name="T34" fmla="*/ 67 w 147"/>
                <a:gd name="T35" fmla="*/ 223 h 314"/>
                <a:gd name="T36" fmla="*/ 79 w 147"/>
                <a:gd name="T37" fmla="*/ 223 h 314"/>
                <a:gd name="T38" fmla="*/ 79 w 147"/>
                <a:gd name="T39" fmla="*/ 213 h 314"/>
                <a:gd name="T40" fmla="*/ 114 w 147"/>
                <a:gd name="T41" fmla="*/ 213 h 314"/>
                <a:gd name="T42" fmla="*/ 129 w 147"/>
                <a:gd name="T43" fmla="*/ 314 h 314"/>
                <a:gd name="T44" fmla="*/ 141 w 147"/>
                <a:gd name="T45" fmla="*/ 312 h 314"/>
                <a:gd name="T46" fmla="*/ 126 w 147"/>
                <a:gd name="T47" fmla="*/ 213 h 314"/>
                <a:gd name="T48" fmla="*/ 135 w 147"/>
                <a:gd name="T49" fmla="*/ 213 h 314"/>
                <a:gd name="T50" fmla="*/ 135 w 147"/>
                <a:gd name="T51" fmla="*/ 201 h 314"/>
                <a:gd name="T52" fmla="*/ 125 w 147"/>
                <a:gd name="T53" fmla="*/ 201 h 314"/>
                <a:gd name="T54" fmla="*/ 124 w 147"/>
                <a:gd name="T55" fmla="*/ 196 h 314"/>
                <a:gd name="T56" fmla="*/ 147 w 147"/>
                <a:gd name="T57" fmla="*/ 196 h 314"/>
                <a:gd name="T58" fmla="*/ 147 w 147"/>
                <a:gd name="T59" fmla="*/ 193 h 314"/>
                <a:gd name="T60" fmla="*/ 147 w 147"/>
                <a:gd name="T61" fmla="*/ 19 h 314"/>
                <a:gd name="T62" fmla="*/ 79 w 147"/>
                <a:gd name="T63" fmla="*/ 19 h 314"/>
                <a:gd name="T64" fmla="*/ 79 w 147"/>
                <a:gd name="T65" fmla="*/ 0 h 314"/>
                <a:gd name="T66" fmla="*/ 67 w 147"/>
                <a:gd name="T67" fmla="*/ 0 h 314"/>
                <a:gd name="T68" fmla="*/ 67 w 147"/>
                <a:gd name="T69" fmla="*/ 19 h 314"/>
                <a:gd name="T70" fmla="*/ 0 w 147"/>
                <a:gd name="T71" fmla="*/ 19 h 314"/>
                <a:gd name="T72" fmla="*/ 0 w 147"/>
                <a:gd name="T73" fmla="*/ 92 h 314"/>
                <a:gd name="T74" fmla="*/ 5 w 147"/>
                <a:gd name="T75" fmla="*/ 96 h 314"/>
                <a:gd name="T76" fmla="*/ 34 w 147"/>
                <a:gd name="T77" fmla="*/ 201 h 314"/>
                <a:gd name="T78" fmla="*/ 34 w 147"/>
                <a:gd name="T79" fmla="*/ 196 h 314"/>
                <a:gd name="T80" fmla="*/ 67 w 147"/>
                <a:gd name="T81" fmla="*/ 196 h 314"/>
                <a:gd name="T82" fmla="*/ 67 w 147"/>
                <a:gd name="T83" fmla="*/ 201 h 314"/>
                <a:gd name="T84" fmla="*/ 34 w 147"/>
                <a:gd name="T85" fmla="*/ 201 h 314"/>
                <a:gd name="T86" fmla="*/ 113 w 147"/>
                <a:gd name="T87" fmla="*/ 201 h 314"/>
                <a:gd name="T88" fmla="*/ 79 w 147"/>
                <a:gd name="T89" fmla="*/ 201 h 314"/>
                <a:gd name="T90" fmla="*/ 79 w 147"/>
                <a:gd name="T91" fmla="*/ 196 h 314"/>
                <a:gd name="T92" fmla="*/ 112 w 147"/>
                <a:gd name="T93" fmla="*/ 196 h 314"/>
                <a:gd name="T94" fmla="*/ 113 w 147"/>
                <a:gd name="T95" fmla="*/ 201 h 3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147" h="314">
                  <a:moveTo>
                    <a:pt x="5" y="96"/>
                  </a:moveTo>
                  <a:cubicBezTo>
                    <a:pt x="5" y="25"/>
                    <a:pt x="5" y="25"/>
                    <a:pt x="5" y="25"/>
                  </a:cubicBezTo>
                  <a:cubicBezTo>
                    <a:pt x="142" y="25"/>
                    <a:pt x="142" y="25"/>
                    <a:pt x="142" y="25"/>
                  </a:cubicBezTo>
                  <a:cubicBezTo>
                    <a:pt x="142" y="190"/>
                    <a:pt x="142" y="190"/>
                    <a:pt x="142" y="190"/>
                  </a:cubicBezTo>
                  <a:cubicBezTo>
                    <a:pt x="5" y="190"/>
                    <a:pt x="5" y="190"/>
                    <a:pt x="5" y="190"/>
                  </a:cubicBezTo>
                  <a:cubicBezTo>
                    <a:pt x="5" y="128"/>
                    <a:pt x="5" y="128"/>
                    <a:pt x="5" y="128"/>
                  </a:cubicBezTo>
                  <a:cubicBezTo>
                    <a:pt x="4" y="128"/>
                    <a:pt x="2" y="127"/>
                    <a:pt x="0" y="126"/>
                  </a:cubicBezTo>
                  <a:cubicBezTo>
                    <a:pt x="0" y="196"/>
                    <a:pt x="0" y="196"/>
                    <a:pt x="0" y="196"/>
                  </a:cubicBezTo>
                  <a:cubicBezTo>
                    <a:pt x="22" y="196"/>
                    <a:pt x="22" y="196"/>
                    <a:pt x="22" y="196"/>
                  </a:cubicBezTo>
                  <a:cubicBezTo>
                    <a:pt x="21" y="201"/>
                    <a:pt x="21" y="201"/>
                    <a:pt x="21" y="201"/>
                  </a:cubicBezTo>
                  <a:cubicBezTo>
                    <a:pt x="11" y="201"/>
                    <a:pt x="11" y="201"/>
                    <a:pt x="11" y="201"/>
                  </a:cubicBezTo>
                  <a:cubicBezTo>
                    <a:pt x="11" y="213"/>
                    <a:pt x="11" y="213"/>
                    <a:pt x="11" y="213"/>
                  </a:cubicBezTo>
                  <a:cubicBezTo>
                    <a:pt x="20" y="213"/>
                    <a:pt x="20" y="213"/>
                    <a:pt x="20" y="213"/>
                  </a:cubicBezTo>
                  <a:cubicBezTo>
                    <a:pt x="5" y="312"/>
                    <a:pt x="5" y="312"/>
                    <a:pt x="5" y="312"/>
                  </a:cubicBezTo>
                  <a:cubicBezTo>
                    <a:pt x="17" y="314"/>
                    <a:pt x="17" y="314"/>
                    <a:pt x="17" y="314"/>
                  </a:cubicBezTo>
                  <a:cubicBezTo>
                    <a:pt x="32" y="213"/>
                    <a:pt x="32" y="213"/>
                    <a:pt x="32" y="213"/>
                  </a:cubicBezTo>
                  <a:cubicBezTo>
                    <a:pt x="67" y="213"/>
                    <a:pt x="67" y="213"/>
                    <a:pt x="67" y="213"/>
                  </a:cubicBezTo>
                  <a:cubicBezTo>
                    <a:pt x="67" y="223"/>
                    <a:pt x="67" y="223"/>
                    <a:pt x="67" y="223"/>
                  </a:cubicBezTo>
                  <a:cubicBezTo>
                    <a:pt x="79" y="223"/>
                    <a:pt x="79" y="223"/>
                    <a:pt x="79" y="223"/>
                  </a:cubicBezTo>
                  <a:cubicBezTo>
                    <a:pt x="79" y="213"/>
                    <a:pt x="79" y="213"/>
                    <a:pt x="79" y="213"/>
                  </a:cubicBezTo>
                  <a:cubicBezTo>
                    <a:pt x="114" y="213"/>
                    <a:pt x="114" y="213"/>
                    <a:pt x="114" y="213"/>
                  </a:cubicBezTo>
                  <a:cubicBezTo>
                    <a:pt x="129" y="314"/>
                    <a:pt x="129" y="314"/>
                    <a:pt x="129" y="314"/>
                  </a:cubicBezTo>
                  <a:cubicBezTo>
                    <a:pt x="141" y="312"/>
                    <a:pt x="141" y="312"/>
                    <a:pt x="141" y="312"/>
                  </a:cubicBezTo>
                  <a:cubicBezTo>
                    <a:pt x="126" y="213"/>
                    <a:pt x="126" y="213"/>
                    <a:pt x="126" y="213"/>
                  </a:cubicBezTo>
                  <a:cubicBezTo>
                    <a:pt x="135" y="213"/>
                    <a:pt x="135" y="213"/>
                    <a:pt x="135" y="213"/>
                  </a:cubicBezTo>
                  <a:cubicBezTo>
                    <a:pt x="135" y="201"/>
                    <a:pt x="135" y="201"/>
                    <a:pt x="135" y="201"/>
                  </a:cubicBezTo>
                  <a:cubicBezTo>
                    <a:pt x="125" y="201"/>
                    <a:pt x="125" y="201"/>
                    <a:pt x="125" y="201"/>
                  </a:cubicBezTo>
                  <a:cubicBezTo>
                    <a:pt x="124" y="196"/>
                    <a:pt x="124" y="196"/>
                    <a:pt x="124" y="196"/>
                  </a:cubicBezTo>
                  <a:cubicBezTo>
                    <a:pt x="147" y="196"/>
                    <a:pt x="147" y="196"/>
                    <a:pt x="147" y="196"/>
                  </a:cubicBezTo>
                  <a:cubicBezTo>
                    <a:pt x="147" y="193"/>
                    <a:pt x="147" y="193"/>
                    <a:pt x="147" y="193"/>
                  </a:cubicBezTo>
                  <a:cubicBezTo>
                    <a:pt x="147" y="19"/>
                    <a:pt x="147" y="19"/>
                    <a:pt x="147" y="19"/>
                  </a:cubicBezTo>
                  <a:cubicBezTo>
                    <a:pt x="79" y="19"/>
                    <a:pt x="79" y="19"/>
                    <a:pt x="79" y="19"/>
                  </a:cubicBezTo>
                  <a:cubicBezTo>
                    <a:pt x="79" y="0"/>
                    <a:pt x="79" y="0"/>
                    <a:pt x="79" y="0"/>
                  </a:cubicBezTo>
                  <a:cubicBezTo>
                    <a:pt x="67" y="0"/>
                    <a:pt x="67" y="0"/>
                    <a:pt x="67" y="0"/>
                  </a:cubicBezTo>
                  <a:cubicBezTo>
                    <a:pt x="67" y="19"/>
                    <a:pt x="67" y="19"/>
                    <a:pt x="67" y="19"/>
                  </a:cubicBezTo>
                  <a:cubicBezTo>
                    <a:pt x="0" y="19"/>
                    <a:pt x="0" y="19"/>
                    <a:pt x="0" y="19"/>
                  </a:cubicBezTo>
                  <a:cubicBezTo>
                    <a:pt x="0" y="92"/>
                    <a:pt x="0" y="92"/>
                    <a:pt x="0" y="92"/>
                  </a:cubicBezTo>
                  <a:cubicBezTo>
                    <a:pt x="2" y="94"/>
                    <a:pt x="4" y="95"/>
                    <a:pt x="5" y="96"/>
                  </a:cubicBezTo>
                  <a:close/>
                  <a:moveTo>
                    <a:pt x="34" y="201"/>
                  </a:moveTo>
                  <a:cubicBezTo>
                    <a:pt x="34" y="196"/>
                    <a:pt x="34" y="196"/>
                    <a:pt x="34" y="196"/>
                  </a:cubicBezTo>
                  <a:cubicBezTo>
                    <a:pt x="67" y="196"/>
                    <a:pt x="67" y="196"/>
                    <a:pt x="67" y="196"/>
                  </a:cubicBezTo>
                  <a:cubicBezTo>
                    <a:pt x="67" y="201"/>
                    <a:pt x="67" y="201"/>
                    <a:pt x="67" y="201"/>
                  </a:cubicBezTo>
                  <a:lnTo>
                    <a:pt x="34" y="201"/>
                  </a:lnTo>
                  <a:close/>
                  <a:moveTo>
                    <a:pt x="113" y="201"/>
                  </a:moveTo>
                  <a:cubicBezTo>
                    <a:pt x="79" y="201"/>
                    <a:pt x="79" y="201"/>
                    <a:pt x="79" y="201"/>
                  </a:cubicBezTo>
                  <a:cubicBezTo>
                    <a:pt x="79" y="196"/>
                    <a:pt x="79" y="196"/>
                    <a:pt x="79" y="196"/>
                  </a:cubicBezTo>
                  <a:cubicBezTo>
                    <a:pt x="112" y="196"/>
                    <a:pt x="112" y="196"/>
                    <a:pt x="112" y="196"/>
                  </a:cubicBezTo>
                  <a:lnTo>
                    <a:pt x="113" y="2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
          <p:nvSpPr>
            <p:cNvPr id="10" name="Freeform 79">
              <a:extLst>
                <a:ext uri="{FF2B5EF4-FFF2-40B4-BE49-F238E27FC236}">
                  <a16:creationId xmlns:a16="http://schemas.microsoft.com/office/drawing/2014/main" id="{F853B1AE-C468-4F05-8D58-537DB8A23807}"/>
                </a:ext>
              </a:extLst>
            </p:cNvPr>
            <p:cNvSpPr>
              <a:spLocks/>
            </p:cNvSpPr>
            <p:nvPr/>
          </p:nvSpPr>
          <p:spPr bwMode="auto">
            <a:xfrm>
              <a:off x="10377488" y="2365374"/>
              <a:ext cx="171450" cy="188913"/>
            </a:xfrm>
            <a:custGeom>
              <a:avLst/>
              <a:gdLst>
                <a:gd name="T0" fmla="*/ 70 w 92"/>
                <a:gd name="T1" fmla="*/ 93 h 101"/>
                <a:gd name="T2" fmla="*/ 70 w 92"/>
                <a:gd name="T3" fmla="*/ 93 h 101"/>
                <a:gd name="T4" fmla="*/ 71 w 92"/>
                <a:gd name="T5" fmla="*/ 91 h 101"/>
                <a:gd name="T6" fmla="*/ 78 w 92"/>
                <a:gd name="T7" fmla="*/ 79 h 101"/>
                <a:gd name="T8" fmla="*/ 79 w 92"/>
                <a:gd name="T9" fmla="*/ 68 h 101"/>
                <a:gd name="T10" fmla="*/ 74 w 92"/>
                <a:gd name="T11" fmla="*/ 63 h 101"/>
                <a:gd name="T12" fmla="*/ 67 w 92"/>
                <a:gd name="T13" fmla="*/ 63 h 101"/>
                <a:gd name="T14" fmla="*/ 52 w 92"/>
                <a:gd name="T15" fmla="*/ 69 h 101"/>
                <a:gd name="T16" fmla="*/ 25 w 92"/>
                <a:gd name="T17" fmla="*/ 78 h 101"/>
                <a:gd name="T18" fmla="*/ 14 w 92"/>
                <a:gd name="T19" fmla="*/ 79 h 101"/>
                <a:gd name="T20" fmla="*/ 11 w 92"/>
                <a:gd name="T21" fmla="*/ 76 h 101"/>
                <a:gd name="T22" fmla="*/ 22 w 92"/>
                <a:gd name="T23" fmla="*/ 56 h 101"/>
                <a:gd name="T24" fmla="*/ 27 w 92"/>
                <a:gd name="T25" fmla="*/ 49 h 101"/>
                <a:gd name="T26" fmla="*/ 25 w 92"/>
                <a:gd name="T27" fmla="*/ 44 h 101"/>
                <a:gd name="T28" fmla="*/ 31 w 92"/>
                <a:gd name="T29" fmla="*/ 43 h 101"/>
                <a:gd name="T30" fmla="*/ 36 w 92"/>
                <a:gd name="T31" fmla="*/ 36 h 101"/>
                <a:gd name="T32" fmla="*/ 50 w 92"/>
                <a:gd name="T33" fmla="*/ 12 h 101"/>
                <a:gd name="T34" fmla="*/ 49 w 92"/>
                <a:gd name="T35" fmla="*/ 5 h 101"/>
                <a:gd name="T36" fmla="*/ 43 w 92"/>
                <a:gd name="T37" fmla="*/ 1 h 101"/>
                <a:gd name="T38" fmla="*/ 33 w 92"/>
                <a:gd name="T39" fmla="*/ 3 h 101"/>
                <a:gd name="T40" fmla="*/ 20 w 92"/>
                <a:gd name="T41" fmla="*/ 11 h 101"/>
                <a:gd name="T42" fmla="*/ 8 w 92"/>
                <a:gd name="T43" fmla="*/ 21 h 101"/>
                <a:gd name="T44" fmla="*/ 4 w 92"/>
                <a:gd name="T45" fmla="*/ 24 h 101"/>
                <a:gd name="T46" fmla="*/ 6 w 92"/>
                <a:gd name="T47" fmla="*/ 23 h 101"/>
                <a:gd name="T48" fmla="*/ 13 w 92"/>
                <a:gd name="T49" fmla="*/ 25 h 101"/>
                <a:gd name="T50" fmla="*/ 24 w 92"/>
                <a:gd name="T51" fmla="*/ 18 h 101"/>
                <a:gd name="T52" fmla="*/ 37 w 92"/>
                <a:gd name="T53" fmla="*/ 10 h 101"/>
                <a:gd name="T54" fmla="*/ 41 w 92"/>
                <a:gd name="T55" fmla="*/ 9 h 101"/>
                <a:gd name="T56" fmla="*/ 41 w 92"/>
                <a:gd name="T57" fmla="*/ 10 h 101"/>
                <a:gd name="T58" fmla="*/ 28 w 92"/>
                <a:gd name="T59" fmla="*/ 30 h 101"/>
                <a:gd name="T60" fmla="*/ 22 w 92"/>
                <a:gd name="T61" fmla="*/ 39 h 101"/>
                <a:gd name="T62" fmla="*/ 25 w 92"/>
                <a:gd name="T63" fmla="*/ 40 h 101"/>
                <a:gd name="T64" fmla="*/ 22 w 92"/>
                <a:gd name="T65" fmla="*/ 47 h 101"/>
                <a:gd name="T66" fmla="*/ 19 w 92"/>
                <a:gd name="T67" fmla="*/ 45 h 101"/>
                <a:gd name="T68" fmla="*/ 19 w 92"/>
                <a:gd name="T69" fmla="*/ 46 h 101"/>
                <a:gd name="T70" fmla="*/ 6 w 92"/>
                <a:gd name="T71" fmla="*/ 61 h 101"/>
                <a:gd name="T72" fmla="*/ 1 w 92"/>
                <a:gd name="T73" fmla="*/ 75 h 101"/>
                <a:gd name="T74" fmla="*/ 3 w 92"/>
                <a:gd name="T75" fmla="*/ 85 h 101"/>
                <a:gd name="T76" fmla="*/ 12 w 92"/>
                <a:gd name="T77" fmla="*/ 90 h 101"/>
                <a:gd name="T78" fmla="*/ 28 w 92"/>
                <a:gd name="T79" fmla="*/ 89 h 101"/>
                <a:gd name="T80" fmla="*/ 56 w 92"/>
                <a:gd name="T81" fmla="*/ 78 h 101"/>
                <a:gd name="T82" fmla="*/ 69 w 92"/>
                <a:gd name="T83" fmla="*/ 72 h 101"/>
                <a:gd name="T84" fmla="*/ 70 w 92"/>
                <a:gd name="T85" fmla="*/ 75 h 101"/>
                <a:gd name="T86" fmla="*/ 64 w 92"/>
                <a:gd name="T87" fmla="*/ 87 h 101"/>
                <a:gd name="T88" fmla="*/ 63 w 92"/>
                <a:gd name="T89" fmla="*/ 97 h 101"/>
                <a:gd name="T90" fmla="*/ 72 w 92"/>
                <a:gd name="T91" fmla="*/ 100 h 101"/>
                <a:gd name="T92" fmla="*/ 92 w 92"/>
                <a:gd name="T93" fmla="*/ 82 h 101"/>
                <a:gd name="T94" fmla="*/ 70 w 92"/>
                <a:gd name="T95" fmla="*/ 93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92" h="101">
                  <a:moveTo>
                    <a:pt x="70" y="93"/>
                  </a:moveTo>
                  <a:cubicBezTo>
                    <a:pt x="70" y="93"/>
                    <a:pt x="70" y="93"/>
                    <a:pt x="70" y="93"/>
                  </a:cubicBezTo>
                  <a:cubicBezTo>
                    <a:pt x="70" y="93"/>
                    <a:pt x="70" y="92"/>
                    <a:pt x="71" y="91"/>
                  </a:cubicBezTo>
                  <a:cubicBezTo>
                    <a:pt x="73" y="87"/>
                    <a:pt x="76" y="84"/>
                    <a:pt x="78" y="79"/>
                  </a:cubicBezTo>
                  <a:cubicBezTo>
                    <a:pt x="79" y="76"/>
                    <a:pt x="81" y="73"/>
                    <a:pt x="79" y="68"/>
                  </a:cubicBezTo>
                  <a:cubicBezTo>
                    <a:pt x="77" y="66"/>
                    <a:pt x="76" y="64"/>
                    <a:pt x="74" y="63"/>
                  </a:cubicBezTo>
                  <a:cubicBezTo>
                    <a:pt x="71" y="62"/>
                    <a:pt x="69" y="62"/>
                    <a:pt x="67" y="63"/>
                  </a:cubicBezTo>
                  <a:cubicBezTo>
                    <a:pt x="61" y="64"/>
                    <a:pt x="56" y="67"/>
                    <a:pt x="52" y="69"/>
                  </a:cubicBezTo>
                  <a:cubicBezTo>
                    <a:pt x="43" y="73"/>
                    <a:pt x="34" y="77"/>
                    <a:pt x="25" y="78"/>
                  </a:cubicBezTo>
                  <a:cubicBezTo>
                    <a:pt x="21" y="79"/>
                    <a:pt x="17" y="80"/>
                    <a:pt x="14" y="79"/>
                  </a:cubicBezTo>
                  <a:cubicBezTo>
                    <a:pt x="10" y="78"/>
                    <a:pt x="12" y="79"/>
                    <a:pt x="11" y="76"/>
                  </a:cubicBezTo>
                  <a:cubicBezTo>
                    <a:pt x="14" y="65"/>
                    <a:pt x="22" y="56"/>
                    <a:pt x="22" y="56"/>
                  </a:cubicBezTo>
                  <a:cubicBezTo>
                    <a:pt x="22" y="56"/>
                    <a:pt x="24" y="54"/>
                    <a:pt x="27" y="49"/>
                  </a:cubicBezTo>
                  <a:cubicBezTo>
                    <a:pt x="25" y="47"/>
                    <a:pt x="25" y="45"/>
                    <a:pt x="25" y="44"/>
                  </a:cubicBezTo>
                  <a:cubicBezTo>
                    <a:pt x="26" y="43"/>
                    <a:pt x="28" y="43"/>
                    <a:pt x="31" y="43"/>
                  </a:cubicBezTo>
                  <a:cubicBezTo>
                    <a:pt x="32" y="41"/>
                    <a:pt x="34" y="39"/>
                    <a:pt x="36" y="36"/>
                  </a:cubicBezTo>
                  <a:cubicBezTo>
                    <a:pt x="40" y="29"/>
                    <a:pt x="46" y="23"/>
                    <a:pt x="50" y="12"/>
                  </a:cubicBezTo>
                  <a:cubicBezTo>
                    <a:pt x="50" y="10"/>
                    <a:pt x="50" y="8"/>
                    <a:pt x="49" y="5"/>
                  </a:cubicBezTo>
                  <a:cubicBezTo>
                    <a:pt x="47" y="3"/>
                    <a:pt x="45" y="1"/>
                    <a:pt x="43" y="1"/>
                  </a:cubicBezTo>
                  <a:cubicBezTo>
                    <a:pt x="39" y="0"/>
                    <a:pt x="36" y="2"/>
                    <a:pt x="33" y="3"/>
                  </a:cubicBezTo>
                  <a:cubicBezTo>
                    <a:pt x="28" y="5"/>
                    <a:pt x="24" y="8"/>
                    <a:pt x="20" y="11"/>
                  </a:cubicBezTo>
                  <a:cubicBezTo>
                    <a:pt x="16" y="14"/>
                    <a:pt x="12" y="18"/>
                    <a:pt x="8" y="21"/>
                  </a:cubicBezTo>
                  <a:cubicBezTo>
                    <a:pt x="7" y="22"/>
                    <a:pt x="5" y="23"/>
                    <a:pt x="4" y="24"/>
                  </a:cubicBezTo>
                  <a:cubicBezTo>
                    <a:pt x="5" y="24"/>
                    <a:pt x="5" y="23"/>
                    <a:pt x="6" y="23"/>
                  </a:cubicBezTo>
                  <a:cubicBezTo>
                    <a:pt x="9" y="23"/>
                    <a:pt x="11" y="24"/>
                    <a:pt x="13" y="25"/>
                  </a:cubicBezTo>
                  <a:cubicBezTo>
                    <a:pt x="17" y="23"/>
                    <a:pt x="21" y="20"/>
                    <a:pt x="24" y="18"/>
                  </a:cubicBezTo>
                  <a:cubicBezTo>
                    <a:pt x="28" y="15"/>
                    <a:pt x="33" y="12"/>
                    <a:pt x="37" y="10"/>
                  </a:cubicBezTo>
                  <a:cubicBezTo>
                    <a:pt x="38" y="10"/>
                    <a:pt x="40" y="9"/>
                    <a:pt x="41" y="9"/>
                  </a:cubicBezTo>
                  <a:cubicBezTo>
                    <a:pt x="41" y="9"/>
                    <a:pt x="41" y="10"/>
                    <a:pt x="41" y="10"/>
                  </a:cubicBezTo>
                  <a:cubicBezTo>
                    <a:pt x="39" y="17"/>
                    <a:pt x="32" y="24"/>
                    <a:pt x="28" y="30"/>
                  </a:cubicBezTo>
                  <a:cubicBezTo>
                    <a:pt x="26" y="33"/>
                    <a:pt x="24" y="36"/>
                    <a:pt x="22" y="39"/>
                  </a:cubicBezTo>
                  <a:cubicBezTo>
                    <a:pt x="25" y="40"/>
                    <a:pt x="25" y="40"/>
                    <a:pt x="25" y="40"/>
                  </a:cubicBezTo>
                  <a:cubicBezTo>
                    <a:pt x="22" y="47"/>
                    <a:pt x="22" y="47"/>
                    <a:pt x="22" y="47"/>
                  </a:cubicBezTo>
                  <a:cubicBezTo>
                    <a:pt x="19" y="45"/>
                    <a:pt x="19" y="45"/>
                    <a:pt x="19" y="45"/>
                  </a:cubicBezTo>
                  <a:cubicBezTo>
                    <a:pt x="19" y="45"/>
                    <a:pt x="19" y="45"/>
                    <a:pt x="19" y="46"/>
                  </a:cubicBezTo>
                  <a:cubicBezTo>
                    <a:pt x="15" y="52"/>
                    <a:pt x="11" y="57"/>
                    <a:pt x="6" y="61"/>
                  </a:cubicBezTo>
                  <a:cubicBezTo>
                    <a:pt x="4" y="64"/>
                    <a:pt x="2" y="69"/>
                    <a:pt x="1" y="75"/>
                  </a:cubicBezTo>
                  <a:cubicBezTo>
                    <a:pt x="0" y="78"/>
                    <a:pt x="1" y="82"/>
                    <a:pt x="3" y="85"/>
                  </a:cubicBezTo>
                  <a:cubicBezTo>
                    <a:pt x="6" y="88"/>
                    <a:pt x="9" y="89"/>
                    <a:pt x="12" y="90"/>
                  </a:cubicBezTo>
                  <a:cubicBezTo>
                    <a:pt x="17" y="91"/>
                    <a:pt x="23" y="90"/>
                    <a:pt x="28" y="89"/>
                  </a:cubicBezTo>
                  <a:cubicBezTo>
                    <a:pt x="38" y="86"/>
                    <a:pt x="47" y="82"/>
                    <a:pt x="56" y="78"/>
                  </a:cubicBezTo>
                  <a:cubicBezTo>
                    <a:pt x="61" y="75"/>
                    <a:pt x="65" y="73"/>
                    <a:pt x="69" y="72"/>
                  </a:cubicBezTo>
                  <a:cubicBezTo>
                    <a:pt x="70" y="72"/>
                    <a:pt x="71" y="71"/>
                    <a:pt x="70" y="75"/>
                  </a:cubicBezTo>
                  <a:cubicBezTo>
                    <a:pt x="68" y="79"/>
                    <a:pt x="66" y="83"/>
                    <a:pt x="64" y="87"/>
                  </a:cubicBezTo>
                  <a:cubicBezTo>
                    <a:pt x="63" y="90"/>
                    <a:pt x="61" y="92"/>
                    <a:pt x="63" y="97"/>
                  </a:cubicBezTo>
                  <a:cubicBezTo>
                    <a:pt x="65" y="101"/>
                    <a:pt x="70" y="101"/>
                    <a:pt x="72" y="100"/>
                  </a:cubicBezTo>
                  <a:cubicBezTo>
                    <a:pt x="88" y="92"/>
                    <a:pt x="92" y="83"/>
                    <a:pt x="92" y="82"/>
                  </a:cubicBezTo>
                  <a:cubicBezTo>
                    <a:pt x="91" y="80"/>
                    <a:pt x="82" y="89"/>
                    <a:pt x="70" y="9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
          <p:nvSpPr>
            <p:cNvPr id="11" name="Freeform 80">
              <a:extLst>
                <a:ext uri="{FF2B5EF4-FFF2-40B4-BE49-F238E27FC236}">
                  <a16:creationId xmlns:a16="http://schemas.microsoft.com/office/drawing/2014/main" id="{EA0AD378-8AA5-4071-BB65-084608187346}"/>
                </a:ext>
              </a:extLst>
            </p:cNvPr>
            <p:cNvSpPr>
              <a:spLocks/>
            </p:cNvSpPr>
            <p:nvPr/>
          </p:nvSpPr>
          <p:spPr bwMode="auto">
            <a:xfrm>
              <a:off x="10336213" y="2335212"/>
              <a:ext cx="84138" cy="90488"/>
            </a:xfrm>
            <a:custGeom>
              <a:avLst/>
              <a:gdLst>
                <a:gd name="T0" fmla="*/ 16 w 45"/>
                <a:gd name="T1" fmla="*/ 46 h 48"/>
                <a:gd name="T2" fmla="*/ 22 w 45"/>
                <a:gd name="T3" fmla="*/ 41 h 48"/>
                <a:gd name="T4" fmla="*/ 30 w 45"/>
                <a:gd name="T5" fmla="*/ 21 h 48"/>
                <a:gd name="T6" fmla="*/ 44 w 45"/>
                <a:gd name="T7" fmla="*/ 0 h 48"/>
                <a:gd name="T8" fmla="*/ 27 w 45"/>
                <a:gd name="T9" fmla="*/ 19 h 48"/>
                <a:gd name="T10" fmla="*/ 17 w 45"/>
                <a:gd name="T11" fmla="*/ 41 h 48"/>
                <a:gd name="T12" fmla="*/ 3 w 45"/>
                <a:gd name="T13" fmla="*/ 34 h 48"/>
                <a:gd name="T14" fmla="*/ 0 w 45"/>
                <a:gd name="T15" fmla="*/ 40 h 48"/>
                <a:gd name="T16" fmla="*/ 15 w 45"/>
                <a:gd name="T17" fmla="*/ 48 h 48"/>
                <a:gd name="T18" fmla="*/ 16 w 45"/>
                <a:gd name="T19" fmla="*/ 46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5" h="48">
                  <a:moveTo>
                    <a:pt x="16" y="46"/>
                  </a:moveTo>
                  <a:cubicBezTo>
                    <a:pt x="17" y="44"/>
                    <a:pt x="20" y="42"/>
                    <a:pt x="22" y="41"/>
                  </a:cubicBezTo>
                  <a:cubicBezTo>
                    <a:pt x="22" y="35"/>
                    <a:pt x="27" y="27"/>
                    <a:pt x="30" y="21"/>
                  </a:cubicBezTo>
                  <a:cubicBezTo>
                    <a:pt x="39" y="9"/>
                    <a:pt x="45" y="1"/>
                    <a:pt x="44" y="0"/>
                  </a:cubicBezTo>
                  <a:cubicBezTo>
                    <a:pt x="44" y="0"/>
                    <a:pt x="37" y="7"/>
                    <a:pt x="27" y="19"/>
                  </a:cubicBezTo>
                  <a:cubicBezTo>
                    <a:pt x="23" y="25"/>
                    <a:pt x="17" y="30"/>
                    <a:pt x="17" y="41"/>
                  </a:cubicBezTo>
                  <a:cubicBezTo>
                    <a:pt x="3" y="34"/>
                    <a:pt x="3" y="34"/>
                    <a:pt x="3" y="34"/>
                  </a:cubicBezTo>
                  <a:cubicBezTo>
                    <a:pt x="0" y="40"/>
                    <a:pt x="0" y="40"/>
                    <a:pt x="0" y="40"/>
                  </a:cubicBezTo>
                  <a:cubicBezTo>
                    <a:pt x="15" y="48"/>
                    <a:pt x="15" y="48"/>
                    <a:pt x="15" y="48"/>
                  </a:cubicBezTo>
                  <a:cubicBezTo>
                    <a:pt x="15" y="47"/>
                    <a:pt x="16" y="47"/>
                    <a:pt x="16" y="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
          <p:nvSpPr>
            <p:cNvPr id="12" name="Freeform 81">
              <a:extLst>
                <a:ext uri="{FF2B5EF4-FFF2-40B4-BE49-F238E27FC236}">
                  <a16:creationId xmlns:a16="http://schemas.microsoft.com/office/drawing/2014/main" id="{28A5F49A-1973-4655-BF02-CFFE686160C1}"/>
                </a:ext>
              </a:extLst>
            </p:cNvPr>
            <p:cNvSpPr>
              <a:spLocks/>
            </p:cNvSpPr>
            <p:nvPr/>
          </p:nvSpPr>
          <p:spPr bwMode="auto">
            <a:xfrm>
              <a:off x="10431463" y="2447924"/>
              <a:ext cx="33338" cy="23813"/>
            </a:xfrm>
            <a:custGeom>
              <a:avLst/>
              <a:gdLst>
                <a:gd name="T0" fmla="*/ 5 w 18"/>
                <a:gd name="T1" fmla="*/ 9 h 13"/>
                <a:gd name="T2" fmla="*/ 17 w 18"/>
                <a:gd name="T3" fmla="*/ 11 h 13"/>
                <a:gd name="T4" fmla="*/ 9 w 18"/>
                <a:gd name="T5" fmla="*/ 2 h 13"/>
                <a:gd name="T6" fmla="*/ 4 w 18"/>
                <a:gd name="T7" fmla="*/ 0 h 13"/>
                <a:gd name="T8" fmla="*/ 0 w 18"/>
                <a:gd name="T9" fmla="*/ 7 h 13"/>
                <a:gd name="T10" fmla="*/ 5 w 18"/>
                <a:gd name="T11" fmla="*/ 9 h 13"/>
              </a:gdLst>
              <a:ahLst/>
              <a:cxnLst>
                <a:cxn ang="0">
                  <a:pos x="T0" y="T1"/>
                </a:cxn>
                <a:cxn ang="0">
                  <a:pos x="T2" y="T3"/>
                </a:cxn>
                <a:cxn ang="0">
                  <a:pos x="T4" y="T5"/>
                </a:cxn>
                <a:cxn ang="0">
                  <a:pos x="T6" y="T7"/>
                </a:cxn>
                <a:cxn ang="0">
                  <a:pos x="T8" y="T9"/>
                </a:cxn>
                <a:cxn ang="0">
                  <a:pos x="T10" y="T11"/>
                </a:cxn>
              </a:cxnLst>
              <a:rect l="0" t="0" r="r" b="b"/>
              <a:pathLst>
                <a:path w="18" h="13">
                  <a:moveTo>
                    <a:pt x="5" y="9"/>
                  </a:moveTo>
                  <a:cubicBezTo>
                    <a:pt x="11" y="12"/>
                    <a:pt x="16" y="13"/>
                    <a:pt x="17" y="11"/>
                  </a:cubicBezTo>
                  <a:cubicBezTo>
                    <a:pt x="18" y="9"/>
                    <a:pt x="14" y="5"/>
                    <a:pt x="9" y="2"/>
                  </a:cubicBezTo>
                  <a:cubicBezTo>
                    <a:pt x="7" y="1"/>
                    <a:pt x="6" y="1"/>
                    <a:pt x="4" y="0"/>
                  </a:cubicBezTo>
                  <a:cubicBezTo>
                    <a:pt x="0" y="7"/>
                    <a:pt x="0" y="7"/>
                    <a:pt x="0" y="7"/>
                  </a:cubicBezTo>
                  <a:cubicBezTo>
                    <a:pt x="1" y="8"/>
                    <a:pt x="3" y="9"/>
                    <a:pt x="5"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
          <p:nvSpPr>
            <p:cNvPr id="13" name="Freeform 82">
              <a:extLst>
                <a:ext uri="{FF2B5EF4-FFF2-40B4-BE49-F238E27FC236}">
                  <a16:creationId xmlns:a16="http://schemas.microsoft.com/office/drawing/2014/main" id="{2A70231B-14C3-4250-9276-46E7DC9F07B0}"/>
                </a:ext>
              </a:extLst>
            </p:cNvPr>
            <p:cNvSpPr>
              <a:spLocks noEditPoints="1"/>
            </p:cNvSpPr>
            <p:nvPr/>
          </p:nvSpPr>
          <p:spPr bwMode="auto">
            <a:xfrm>
              <a:off x="10067925" y="2378074"/>
              <a:ext cx="342900" cy="461963"/>
            </a:xfrm>
            <a:custGeom>
              <a:avLst/>
              <a:gdLst>
                <a:gd name="T0" fmla="*/ 9 w 184"/>
                <a:gd name="T1" fmla="*/ 63 h 248"/>
                <a:gd name="T2" fmla="*/ 18 w 184"/>
                <a:gd name="T3" fmla="*/ 64 h 248"/>
                <a:gd name="T4" fmla="*/ 36 w 184"/>
                <a:gd name="T5" fmla="*/ 61 h 248"/>
                <a:gd name="T6" fmla="*/ 37 w 184"/>
                <a:gd name="T7" fmla="*/ 61 h 248"/>
                <a:gd name="T8" fmla="*/ 37 w 184"/>
                <a:gd name="T9" fmla="*/ 82 h 248"/>
                <a:gd name="T10" fmla="*/ 23 w 184"/>
                <a:gd name="T11" fmla="*/ 228 h 248"/>
                <a:gd name="T12" fmla="*/ 38 w 184"/>
                <a:gd name="T13" fmla="*/ 246 h 248"/>
                <a:gd name="T14" fmla="*/ 55 w 184"/>
                <a:gd name="T15" fmla="*/ 231 h 248"/>
                <a:gd name="T16" fmla="*/ 67 w 184"/>
                <a:gd name="T17" fmla="*/ 111 h 248"/>
                <a:gd name="T18" fmla="*/ 78 w 184"/>
                <a:gd name="T19" fmla="*/ 111 h 248"/>
                <a:gd name="T20" fmla="*/ 90 w 184"/>
                <a:gd name="T21" fmla="*/ 232 h 248"/>
                <a:gd name="T22" fmla="*/ 108 w 184"/>
                <a:gd name="T23" fmla="*/ 247 h 248"/>
                <a:gd name="T24" fmla="*/ 123 w 184"/>
                <a:gd name="T25" fmla="*/ 229 h 248"/>
                <a:gd name="T26" fmla="*/ 109 w 184"/>
                <a:gd name="T27" fmla="*/ 82 h 248"/>
                <a:gd name="T28" fmla="*/ 109 w 184"/>
                <a:gd name="T29" fmla="*/ 41 h 248"/>
                <a:gd name="T30" fmla="*/ 123 w 184"/>
                <a:gd name="T31" fmla="*/ 52 h 248"/>
                <a:gd name="T32" fmla="*/ 146 w 184"/>
                <a:gd name="T33" fmla="*/ 60 h 248"/>
                <a:gd name="T34" fmla="*/ 147 w 184"/>
                <a:gd name="T35" fmla="*/ 60 h 248"/>
                <a:gd name="T36" fmla="*/ 165 w 184"/>
                <a:gd name="T37" fmla="*/ 54 h 248"/>
                <a:gd name="T38" fmla="*/ 181 w 184"/>
                <a:gd name="T39" fmla="*/ 36 h 248"/>
                <a:gd name="T40" fmla="*/ 178 w 184"/>
                <a:gd name="T41" fmla="*/ 22 h 248"/>
                <a:gd name="T42" fmla="*/ 163 w 184"/>
                <a:gd name="T43" fmla="*/ 25 h 248"/>
                <a:gd name="T44" fmla="*/ 154 w 184"/>
                <a:gd name="T45" fmla="*/ 36 h 248"/>
                <a:gd name="T46" fmla="*/ 146 w 184"/>
                <a:gd name="T47" fmla="*/ 38 h 248"/>
                <a:gd name="T48" fmla="*/ 134 w 184"/>
                <a:gd name="T49" fmla="*/ 34 h 248"/>
                <a:gd name="T50" fmla="*/ 115 w 184"/>
                <a:gd name="T51" fmla="*/ 16 h 248"/>
                <a:gd name="T52" fmla="*/ 109 w 184"/>
                <a:gd name="T53" fmla="*/ 8 h 248"/>
                <a:gd name="T54" fmla="*/ 108 w 184"/>
                <a:gd name="T55" fmla="*/ 7 h 248"/>
                <a:gd name="T56" fmla="*/ 98 w 184"/>
                <a:gd name="T57" fmla="*/ 0 h 248"/>
                <a:gd name="T58" fmla="*/ 47 w 184"/>
                <a:gd name="T59" fmla="*/ 0 h 248"/>
                <a:gd name="T60" fmla="*/ 44 w 184"/>
                <a:gd name="T61" fmla="*/ 1 h 248"/>
                <a:gd name="T62" fmla="*/ 43 w 184"/>
                <a:gd name="T63" fmla="*/ 1 h 248"/>
                <a:gd name="T64" fmla="*/ 31 w 184"/>
                <a:gd name="T65" fmla="*/ 9 h 248"/>
                <a:gd name="T66" fmla="*/ 12 w 184"/>
                <a:gd name="T67" fmla="*/ 26 h 248"/>
                <a:gd name="T68" fmla="*/ 4 w 184"/>
                <a:gd name="T69" fmla="*/ 37 h 248"/>
                <a:gd name="T70" fmla="*/ 0 w 184"/>
                <a:gd name="T71" fmla="*/ 49 h 248"/>
                <a:gd name="T72" fmla="*/ 2 w 184"/>
                <a:gd name="T73" fmla="*/ 56 h 248"/>
                <a:gd name="T74" fmla="*/ 9 w 184"/>
                <a:gd name="T75" fmla="*/ 63 h 248"/>
                <a:gd name="T76" fmla="*/ 37 w 184"/>
                <a:gd name="T77" fmla="*/ 31 h 248"/>
                <a:gd name="T78" fmla="*/ 37 w 184"/>
                <a:gd name="T79" fmla="*/ 38 h 248"/>
                <a:gd name="T80" fmla="*/ 30 w 184"/>
                <a:gd name="T81" fmla="*/ 41 h 248"/>
                <a:gd name="T82" fmla="*/ 27 w 184"/>
                <a:gd name="T83" fmla="*/ 42 h 248"/>
                <a:gd name="T84" fmla="*/ 37 w 184"/>
                <a:gd name="T85" fmla="*/ 31 h 2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84" h="248">
                  <a:moveTo>
                    <a:pt x="9" y="63"/>
                  </a:moveTo>
                  <a:cubicBezTo>
                    <a:pt x="12" y="64"/>
                    <a:pt x="15" y="64"/>
                    <a:pt x="18" y="64"/>
                  </a:cubicBezTo>
                  <a:cubicBezTo>
                    <a:pt x="23" y="64"/>
                    <a:pt x="29" y="63"/>
                    <a:pt x="36" y="61"/>
                  </a:cubicBezTo>
                  <a:cubicBezTo>
                    <a:pt x="36" y="61"/>
                    <a:pt x="37" y="61"/>
                    <a:pt x="37" y="61"/>
                  </a:cubicBezTo>
                  <a:cubicBezTo>
                    <a:pt x="37" y="82"/>
                    <a:pt x="37" y="82"/>
                    <a:pt x="37" y="82"/>
                  </a:cubicBezTo>
                  <a:cubicBezTo>
                    <a:pt x="23" y="228"/>
                    <a:pt x="23" y="228"/>
                    <a:pt x="23" y="228"/>
                  </a:cubicBezTo>
                  <a:cubicBezTo>
                    <a:pt x="22" y="237"/>
                    <a:pt x="29" y="245"/>
                    <a:pt x="38" y="246"/>
                  </a:cubicBezTo>
                  <a:cubicBezTo>
                    <a:pt x="47" y="247"/>
                    <a:pt x="55" y="240"/>
                    <a:pt x="55" y="231"/>
                  </a:cubicBezTo>
                  <a:cubicBezTo>
                    <a:pt x="67" y="111"/>
                    <a:pt x="67" y="111"/>
                    <a:pt x="67" y="111"/>
                  </a:cubicBezTo>
                  <a:cubicBezTo>
                    <a:pt x="78" y="111"/>
                    <a:pt x="78" y="111"/>
                    <a:pt x="78" y="111"/>
                  </a:cubicBezTo>
                  <a:cubicBezTo>
                    <a:pt x="90" y="232"/>
                    <a:pt x="90" y="232"/>
                    <a:pt x="90" y="232"/>
                  </a:cubicBezTo>
                  <a:cubicBezTo>
                    <a:pt x="91" y="241"/>
                    <a:pt x="99" y="248"/>
                    <a:pt x="108" y="247"/>
                  </a:cubicBezTo>
                  <a:cubicBezTo>
                    <a:pt x="117" y="246"/>
                    <a:pt x="124" y="238"/>
                    <a:pt x="123" y="229"/>
                  </a:cubicBezTo>
                  <a:cubicBezTo>
                    <a:pt x="109" y="82"/>
                    <a:pt x="109" y="82"/>
                    <a:pt x="109" y="82"/>
                  </a:cubicBezTo>
                  <a:cubicBezTo>
                    <a:pt x="109" y="41"/>
                    <a:pt x="109" y="41"/>
                    <a:pt x="109" y="41"/>
                  </a:cubicBezTo>
                  <a:cubicBezTo>
                    <a:pt x="113" y="45"/>
                    <a:pt x="117" y="49"/>
                    <a:pt x="123" y="52"/>
                  </a:cubicBezTo>
                  <a:cubicBezTo>
                    <a:pt x="129" y="56"/>
                    <a:pt x="137" y="60"/>
                    <a:pt x="146" y="60"/>
                  </a:cubicBezTo>
                  <a:cubicBezTo>
                    <a:pt x="146" y="60"/>
                    <a:pt x="146" y="60"/>
                    <a:pt x="147" y="60"/>
                  </a:cubicBezTo>
                  <a:cubicBezTo>
                    <a:pt x="153" y="60"/>
                    <a:pt x="159" y="58"/>
                    <a:pt x="165" y="54"/>
                  </a:cubicBezTo>
                  <a:cubicBezTo>
                    <a:pt x="171" y="50"/>
                    <a:pt x="177" y="44"/>
                    <a:pt x="181" y="36"/>
                  </a:cubicBezTo>
                  <a:cubicBezTo>
                    <a:pt x="184" y="32"/>
                    <a:pt x="183" y="25"/>
                    <a:pt x="178" y="22"/>
                  </a:cubicBezTo>
                  <a:cubicBezTo>
                    <a:pt x="173" y="19"/>
                    <a:pt x="166" y="20"/>
                    <a:pt x="163" y="25"/>
                  </a:cubicBezTo>
                  <a:cubicBezTo>
                    <a:pt x="160" y="31"/>
                    <a:pt x="157" y="34"/>
                    <a:pt x="154" y="36"/>
                  </a:cubicBezTo>
                  <a:cubicBezTo>
                    <a:pt x="151" y="38"/>
                    <a:pt x="149" y="38"/>
                    <a:pt x="146" y="38"/>
                  </a:cubicBezTo>
                  <a:cubicBezTo>
                    <a:pt x="143" y="38"/>
                    <a:pt x="139" y="37"/>
                    <a:pt x="134" y="34"/>
                  </a:cubicBezTo>
                  <a:cubicBezTo>
                    <a:pt x="127" y="30"/>
                    <a:pt x="120" y="22"/>
                    <a:pt x="115" y="16"/>
                  </a:cubicBezTo>
                  <a:cubicBezTo>
                    <a:pt x="112" y="13"/>
                    <a:pt x="110" y="10"/>
                    <a:pt x="109" y="8"/>
                  </a:cubicBezTo>
                  <a:cubicBezTo>
                    <a:pt x="108" y="8"/>
                    <a:pt x="108" y="7"/>
                    <a:pt x="108" y="7"/>
                  </a:cubicBezTo>
                  <a:cubicBezTo>
                    <a:pt x="106" y="3"/>
                    <a:pt x="103" y="0"/>
                    <a:pt x="98" y="0"/>
                  </a:cubicBezTo>
                  <a:cubicBezTo>
                    <a:pt x="47" y="0"/>
                    <a:pt x="47" y="0"/>
                    <a:pt x="47" y="0"/>
                  </a:cubicBezTo>
                  <a:cubicBezTo>
                    <a:pt x="46" y="0"/>
                    <a:pt x="45" y="0"/>
                    <a:pt x="44" y="1"/>
                  </a:cubicBezTo>
                  <a:cubicBezTo>
                    <a:pt x="44" y="1"/>
                    <a:pt x="43" y="1"/>
                    <a:pt x="43" y="1"/>
                  </a:cubicBezTo>
                  <a:cubicBezTo>
                    <a:pt x="38" y="3"/>
                    <a:pt x="35" y="5"/>
                    <a:pt x="31" y="9"/>
                  </a:cubicBezTo>
                  <a:cubicBezTo>
                    <a:pt x="24" y="13"/>
                    <a:pt x="17" y="20"/>
                    <a:pt x="12" y="26"/>
                  </a:cubicBezTo>
                  <a:cubicBezTo>
                    <a:pt x="9" y="30"/>
                    <a:pt x="6" y="33"/>
                    <a:pt x="4" y="37"/>
                  </a:cubicBezTo>
                  <a:cubicBezTo>
                    <a:pt x="2" y="40"/>
                    <a:pt x="1" y="44"/>
                    <a:pt x="0" y="49"/>
                  </a:cubicBezTo>
                  <a:cubicBezTo>
                    <a:pt x="0" y="51"/>
                    <a:pt x="1" y="53"/>
                    <a:pt x="2" y="56"/>
                  </a:cubicBezTo>
                  <a:cubicBezTo>
                    <a:pt x="3" y="59"/>
                    <a:pt x="6" y="62"/>
                    <a:pt x="9" y="63"/>
                  </a:cubicBezTo>
                  <a:close/>
                  <a:moveTo>
                    <a:pt x="37" y="31"/>
                  </a:moveTo>
                  <a:cubicBezTo>
                    <a:pt x="37" y="38"/>
                    <a:pt x="37" y="38"/>
                    <a:pt x="37" y="38"/>
                  </a:cubicBezTo>
                  <a:cubicBezTo>
                    <a:pt x="34" y="39"/>
                    <a:pt x="32" y="40"/>
                    <a:pt x="30" y="41"/>
                  </a:cubicBezTo>
                  <a:cubicBezTo>
                    <a:pt x="29" y="41"/>
                    <a:pt x="28" y="41"/>
                    <a:pt x="27" y="42"/>
                  </a:cubicBezTo>
                  <a:cubicBezTo>
                    <a:pt x="30" y="38"/>
                    <a:pt x="33" y="34"/>
                    <a:pt x="37" y="3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
          <p:nvSpPr>
            <p:cNvPr id="14" name="Oval 83">
              <a:extLst>
                <a:ext uri="{FF2B5EF4-FFF2-40B4-BE49-F238E27FC236}">
                  <a16:creationId xmlns:a16="http://schemas.microsoft.com/office/drawing/2014/main" id="{269336AB-F825-4A2B-8FD2-44E0FA142DE9}"/>
                </a:ext>
              </a:extLst>
            </p:cNvPr>
            <p:cNvSpPr>
              <a:spLocks noChangeArrowheads="1"/>
            </p:cNvSpPr>
            <p:nvPr/>
          </p:nvSpPr>
          <p:spPr bwMode="auto">
            <a:xfrm>
              <a:off x="10172700" y="2257424"/>
              <a:ext cx="111125" cy="1111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grpSp>
    </p:spTree>
    <p:extLst>
      <p:ext uri="{BB962C8B-B14F-4D97-AF65-F5344CB8AC3E}">
        <p14:creationId xmlns:p14="http://schemas.microsoft.com/office/powerpoint/2010/main" val="25933113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0" name="矩形 19">
            <a:extLst>
              <a:ext uri="{FF2B5EF4-FFF2-40B4-BE49-F238E27FC236}">
                <a16:creationId xmlns:a16="http://schemas.microsoft.com/office/drawing/2014/main" id="{F390FB01-456F-494A-8875-77A0435B9730}"/>
              </a:ext>
            </a:extLst>
          </p:cNvPr>
          <p:cNvSpPr/>
          <p:nvPr/>
        </p:nvSpPr>
        <p:spPr>
          <a:xfrm>
            <a:off x="5918247" y="1115173"/>
            <a:ext cx="5161157" cy="4814844"/>
          </a:xfrm>
          <a:prstGeom prst="rect">
            <a:avLst/>
          </a:prstGeom>
        </p:spPr>
        <p:txBody>
          <a:bodyPr wrap="square">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altLang="zh-CN" sz="1400" b="0" i="0" u="none" strike="noStrike" kern="1200" cap="none" spc="0" normalizeH="0" baseline="0" noProof="0" dirty="0">
                <a:ln>
                  <a:noFill/>
                </a:ln>
                <a:solidFill>
                  <a:srgbClr val="823636"/>
                </a:solidFill>
                <a:effectLst/>
                <a:uLnTx/>
                <a:uFillTx/>
                <a:latin typeface="微软雅黑" panose="020B0503020204020204" pitchFamily="34" charset="-122"/>
                <a:ea typeface="微软雅黑" panose="020B0503020204020204" pitchFamily="34" charset="-122"/>
                <a:cs typeface="+mn-cs"/>
              </a:rPr>
              <a:t>2017</a:t>
            </a:r>
            <a:r>
              <a:rPr kumimoji="0" lang="zh-CN" altLang="en-US" sz="1400" b="0" i="0" u="none" strike="noStrike" kern="1200" cap="none" spc="0" normalizeH="0" baseline="0" noProof="0" dirty="0">
                <a:ln>
                  <a:noFill/>
                </a:ln>
                <a:solidFill>
                  <a:srgbClr val="823636"/>
                </a:solidFill>
                <a:effectLst/>
                <a:uLnTx/>
                <a:uFillTx/>
                <a:latin typeface="微软雅黑" panose="020B0503020204020204" pitchFamily="34" charset="-122"/>
                <a:ea typeface="微软雅黑" panose="020B0503020204020204" pitchFamily="34" charset="-122"/>
                <a:cs typeface="+mn-cs"/>
              </a:rPr>
              <a:t>年的主要调查结果</a:t>
            </a:r>
            <a:endParaRPr kumimoji="0" lang="en-US" altLang="zh-CN" sz="1400" b="0" i="0" u="none" strike="noStrike" kern="1200" cap="none" spc="0" normalizeH="0" baseline="0" noProof="0" dirty="0">
              <a:ln>
                <a:noFill/>
              </a:ln>
              <a:solidFill>
                <a:srgbClr val="823636"/>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200" b="0" i="0" u="none" strike="noStrike" kern="1200" cap="none" spc="0" normalizeH="0" baseline="0" noProof="0" dirty="0">
                <a:ln>
                  <a:noFill/>
                </a:ln>
                <a:solidFill>
                  <a:prstClr val="black">
                    <a:lumMod val="75000"/>
                    <a:lumOff val="25000"/>
                  </a:prstClr>
                </a:solidFill>
                <a:effectLst/>
                <a:uLnTx/>
                <a:uFillTx/>
                <a:latin typeface="微软雅黑" panose="020B0503020204020204" pitchFamily="34" charset="-122"/>
                <a:ea typeface="微软雅黑" panose="020B0503020204020204" pitchFamily="34" charset="-122"/>
                <a:cs typeface="+mn-cs"/>
              </a:rPr>
              <a:t>不要随随便便就说“我们开发一个休闲游戏吧”  </a:t>
            </a:r>
            <a:endParaRPr kumimoji="0" lang="en-US" altLang="zh-CN" sz="1200" b="0" i="0" u="none" strike="noStrike" kern="1200" cap="none" spc="0" normalizeH="0" baseline="0" noProof="0" dirty="0">
              <a:ln>
                <a:noFill/>
              </a:ln>
              <a:solidFill>
                <a:prstClr val="black">
                  <a:lumMod val="75000"/>
                  <a:lumOff val="25000"/>
                </a:prstClr>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200" b="0" i="0" u="none" strike="noStrike" kern="1200" cap="none" spc="0" normalizeH="0" baseline="0" noProof="0" dirty="0">
                <a:ln>
                  <a:noFill/>
                </a:ln>
                <a:solidFill>
                  <a:prstClr val="black">
                    <a:lumMod val="65000"/>
                    <a:lumOff val="35000"/>
                  </a:prstClr>
                </a:solidFill>
                <a:effectLst/>
                <a:uLnTx/>
                <a:uFillTx/>
                <a:latin typeface="微软雅黑" panose="020B0503020204020204" pitchFamily="34" charset="-122"/>
                <a:ea typeface="微软雅黑" panose="020B0503020204020204" pitchFamily="34" charset="-122"/>
                <a:cs typeface="+mn-cs"/>
              </a:rPr>
              <a:t>我们没有发现任何 </a:t>
            </a:r>
            <a:r>
              <a:rPr kumimoji="0" lang="en-US" altLang="zh-CN" sz="1200" b="0" i="0" u="none" strike="noStrike" kern="1200" cap="none" spc="0" normalizeH="0" baseline="0" noProof="0" dirty="0">
                <a:ln>
                  <a:noFill/>
                </a:ln>
                <a:solidFill>
                  <a:prstClr val="black">
                    <a:lumMod val="65000"/>
                    <a:lumOff val="35000"/>
                  </a:prstClr>
                </a:solidFill>
                <a:effectLst/>
                <a:uLnTx/>
                <a:uFillTx/>
                <a:latin typeface="微软雅黑" panose="020B0503020204020204" pitchFamily="34" charset="-122"/>
                <a:ea typeface="微软雅黑" panose="020B0503020204020204" pitchFamily="34" charset="-122"/>
                <a:cs typeface="+mn-cs"/>
              </a:rPr>
              <a:t>KPI </a:t>
            </a:r>
            <a:r>
              <a:rPr kumimoji="0" lang="zh-CN" altLang="en-US" sz="1200" b="0" i="0" u="none" strike="noStrike" kern="1200" cap="none" spc="0" normalizeH="0" baseline="0" noProof="0" dirty="0">
                <a:ln>
                  <a:noFill/>
                </a:ln>
                <a:solidFill>
                  <a:prstClr val="black">
                    <a:lumMod val="65000"/>
                    <a:lumOff val="35000"/>
                  </a:prstClr>
                </a:solidFill>
                <a:effectLst/>
                <a:uLnTx/>
                <a:uFillTx/>
                <a:latin typeface="微软雅黑" panose="020B0503020204020204" pitchFamily="34" charset="-122"/>
                <a:ea typeface="微软雅黑" panose="020B0503020204020204" pitchFamily="34" charset="-122"/>
                <a:cs typeface="+mn-cs"/>
              </a:rPr>
              <a:t>可以确认休闲游戏是否比其它游戏表现更好。首先， 考虑你的游戏是否在特定的游戏类型中表现出众，并充分利用你的核心受众。 </a:t>
            </a: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zh-CN" altLang="en-US" sz="1200" b="0" i="0" u="none" strike="noStrike" kern="1200" cap="none" spc="0" normalizeH="0" baseline="0" noProof="0" dirty="0">
              <a:ln>
                <a:noFill/>
              </a:ln>
              <a:solidFill>
                <a:prstClr val="black">
                  <a:lumMod val="65000"/>
                  <a:lumOff val="35000"/>
                </a:prstClr>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200" b="0" i="0" u="none" strike="noStrike" kern="1200" cap="none" spc="0" normalizeH="0" baseline="0" noProof="0" dirty="0">
                <a:ln>
                  <a:noFill/>
                </a:ln>
                <a:solidFill>
                  <a:prstClr val="black">
                    <a:lumMod val="75000"/>
                    <a:lumOff val="25000"/>
                  </a:prstClr>
                </a:solidFill>
                <a:effectLst/>
                <a:uLnTx/>
                <a:uFillTx/>
                <a:latin typeface="微软雅黑" panose="020B0503020204020204" pitchFamily="34" charset="-122"/>
                <a:ea typeface="微软雅黑" panose="020B0503020204020204" pitchFamily="34" charset="-122"/>
                <a:cs typeface="+mn-cs"/>
              </a:rPr>
              <a:t>游戏类型对于</a:t>
            </a:r>
            <a:r>
              <a:rPr kumimoji="0" lang="en-US" altLang="zh-CN" sz="1200" b="0" i="0" u="none" strike="noStrike" kern="1200" cap="none" spc="0" normalizeH="0" baseline="0" noProof="0" dirty="0">
                <a:ln>
                  <a:noFill/>
                </a:ln>
                <a:solidFill>
                  <a:prstClr val="black">
                    <a:lumMod val="75000"/>
                    <a:lumOff val="25000"/>
                  </a:prstClr>
                </a:solidFill>
                <a:effectLst/>
                <a:uLnTx/>
                <a:uFillTx/>
                <a:latin typeface="微软雅黑" panose="020B0503020204020204" pitchFamily="34" charset="-122"/>
                <a:ea typeface="微软雅黑" panose="020B0503020204020204" pitchFamily="34" charset="-122"/>
                <a:cs typeface="+mn-cs"/>
              </a:rPr>
              <a:t>IAP</a:t>
            </a:r>
            <a:r>
              <a:rPr kumimoji="0" lang="zh-CN" altLang="en-US" sz="1200" b="0" i="0" u="none" strike="noStrike" kern="1200" cap="none" spc="0" normalizeH="0" baseline="0" noProof="0" dirty="0">
                <a:ln>
                  <a:noFill/>
                </a:ln>
                <a:solidFill>
                  <a:prstClr val="black">
                    <a:lumMod val="75000"/>
                    <a:lumOff val="25000"/>
                  </a:prstClr>
                </a:solidFill>
                <a:effectLst/>
                <a:uLnTx/>
                <a:uFillTx/>
                <a:latin typeface="微软雅黑" panose="020B0503020204020204" pitchFamily="34" charset="-122"/>
                <a:ea typeface="微软雅黑" panose="020B0503020204020204" pitchFamily="34" charset="-122"/>
                <a:cs typeface="+mn-cs"/>
              </a:rPr>
              <a:t>很重要， 但是没有你以为的那么重要。</a:t>
            </a:r>
            <a:endParaRPr kumimoji="0" lang="en-US" altLang="zh-CN" sz="1200" b="0" i="0" u="none" strike="noStrike" kern="1200" cap="none" spc="0" normalizeH="0" baseline="0" noProof="0" dirty="0">
              <a:ln>
                <a:noFill/>
              </a:ln>
              <a:solidFill>
                <a:prstClr val="black">
                  <a:lumMod val="75000"/>
                  <a:lumOff val="25000"/>
                </a:prstClr>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200" b="0" i="0" u="none" strike="noStrike" kern="1200" cap="none" spc="0" normalizeH="0" baseline="0" noProof="0" dirty="0">
                <a:ln>
                  <a:noFill/>
                </a:ln>
                <a:solidFill>
                  <a:prstClr val="black">
                    <a:lumMod val="65000"/>
                    <a:lumOff val="35000"/>
                  </a:prstClr>
                </a:solidFill>
                <a:effectLst/>
                <a:uLnTx/>
                <a:uFillTx/>
                <a:latin typeface="微软雅黑" panose="020B0503020204020204" pitchFamily="34" charset="-122"/>
                <a:ea typeface="微软雅黑" panose="020B0503020204020204" pitchFamily="34" charset="-122"/>
                <a:cs typeface="+mn-cs"/>
              </a:rPr>
              <a:t>你的游戏类别对你的 </a:t>
            </a:r>
            <a:r>
              <a:rPr kumimoji="0" lang="en-US" altLang="zh-CN" sz="1200" b="0" i="0" u="none" strike="noStrike" kern="1200" cap="none" spc="0" normalizeH="0" baseline="0" noProof="0" dirty="0">
                <a:ln>
                  <a:noFill/>
                </a:ln>
                <a:solidFill>
                  <a:prstClr val="black">
                    <a:lumMod val="65000"/>
                    <a:lumOff val="35000"/>
                  </a:prstClr>
                </a:solidFill>
                <a:effectLst/>
                <a:uLnTx/>
                <a:uFillTx/>
                <a:latin typeface="微软雅黑" panose="020B0503020204020204" pitchFamily="34" charset="-122"/>
                <a:ea typeface="微软雅黑" panose="020B0503020204020204" pitchFamily="34" charset="-122"/>
                <a:cs typeface="+mn-cs"/>
              </a:rPr>
              <a:t>IAP </a:t>
            </a:r>
            <a:r>
              <a:rPr kumimoji="0" lang="zh-CN" altLang="en-US" sz="1200" b="0" i="0" u="none" strike="noStrike" kern="1200" cap="none" spc="0" normalizeH="0" baseline="0" noProof="0" dirty="0">
                <a:ln>
                  <a:noFill/>
                </a:ln>
                <a:solidFill>
                  <a:prstClr val="black">
                    <a:lumMod val="65000"/>
                    <a:lumOff val="35000"/>
                  </a:prstClr>
                </a:solidFill>
                <a:effectLst/>
                <a:uLnTx/>
                <a:uFillTx/>
                <a:latin typeface="微软雅黑" panose="020B0503020204020204" pitchFamily="34" charset="-122"/>
                <a:ea typeface="微软雅黑" panose="020B0503020204020204" pitchFamily="34" charset="-122"/>
                <a:cs typeface="+mn-cs"/>
              </a:rPr>
              <a:t>转化率产生的影响小于它对某些 </a:t>
            </a:r>
            <a:r>
              <a:rPr kumimoji="0" lang="en-US" altLang="zh-CN" sz="1200" b="0" i="0" u="none" strike="noStrike" kern="1200" cap="none" spc="0" normalizeH="0" baseline="0" noProof="0" dirty="0">
                <a:ln>
                  <a:noFill/>
                </a:ln>
                <a:solidFill>
                  <a:prstClr val="black">
                    <a:lumMod val="65000"/>
                    <a:lumOff val="35000"/>
                  </a:prstClr>
                </a:solidFill>
                <a:effectLst/>
                <a:uLnTx/>
                <a:uFillTx/>
                <a:latin typeface="微软雅黑" panose="020B0503020204020204" pitchFamily="34" charset="-122"/>
                <a:ea typeface="微软雅黑" panose="020B0503020204020204" pitchFamily="34" charset="-122"/>
                <a:cs typeface="+mn-cs"/>
              </a:rPr>
              <a:t>KPI </a:t>
            </a:r>
            <a:r>
              <a:rPr kumimoji="0" lang="zh-CN" altLang="en-US" sz="1200" b="0" i="0" u="none" strike="noStrike" kern="1200" cap="none" spc="0" normalizeH="0" baseline="0" noProof="0" dirty="0">
                <a:ln>
                  <a:noFill/>
                </a:ln>
                <a:solidFill>
                  <a:prstClr val="black">
                    <a:lumMod val="65000"/>
                    <a:lumOff val="35000"/>
                  </a:prstClr>
                </a:solidFill>
                <a:effectLst/>
                <a:uLnTx/>
                <a:uFillTx/>
                <a:latin typeface="微软雅黑" panose="020B0503020204020204" pitchFamily="34" charset="-122"/>
                <a:ea typeface="微软雅黑" panose="020B0503020204020204" pitchFamily="34" charset="-122"/>
                <a:cs typeface="+mn-cs"/>
              </a:rPr>
              <a:t>所产生的影响</a:t>
            </a:r>
            <a:r>
              <a:rPr kumimoji="0" lang="en-US" altLang="zh-CN" sz="1200" b="0" i="0" u="none" strike="noStrike" kern="1200" cap="none" spc="0" normalizeH="0" baseline="0" noProof="0" dirty="0">
                <a:ln>
                  <a:noFill/>
                </a:ln>
                <a:solidFill>
                  <a:prstClr val="black">
                    <a:lumMod val="65000"/>
                    <a:lumOff val="35000"/>
                  </a:prstClr>
                </a:solidFill>
                <a:effectLst/>
                <a:uLnTx/>
                <a:uFillTx/>
                <a:latin typeface="微软雅黑" panose="020B0503020204020204" pitchFamily="34" charset="-122"/>
                <a:ea typeface="微软雅黑" panose="020B0503020204020204" pitchFamily="34" charset="-122"/>
                <a:cs typeface="+mn-cs"/>
              </a:rPr>
              <a:t>——</a:t>
            </a:r>
            <a:r>
              <a:rPr kumimoji="0" lang="zh-CN" altLang="en-US" sz="1200" b="0" i="0" u="none" strike="noStrike" kern="1200" cap="none" spc="0" normalizeH="0" baseline="0" noProof="0" dirty="0">
                <a:ln>
                  <a:noFill/>
                </a:ln>
                <a:solidFill>
                  <a:prstClr val="black">
                    <a:lumMod val="65000"/>
                    <a:lumOff val="35000"/>
                  </a:prstClr>
                </a:solidFill>
                <a:effectLst/>
                <a:uLnTx/>
                <a:uFillTx/>
                <a:latin typeface="微软雅黑" panose="020B0503020204020204" pitchFamily="34" charset="-122"/>
                <a:ea typeface="微软雅黑" panose="020B0503020204020204" pitchFamily="34" charset="-122"/>
                <a:cs typeface="+mn-cs"/>
              </a:rPr>
              <a:t>例如用户留存率和游戏时长。所有调整的变现策略都同样重要。 </a:t>
            </a: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zh-CN" altLang="en-US" sz="1200" b="0" i="0" u="none" strike="noStrike" kern="1200" cap="none" spc="0" normalizeH="0" baseline="0" noProof="0" dirty="0">
              <a:ln>
                <a:noFill/>
              </a:ln>
              <a:solidFill>
                <a:prstClr val="black">
                  <a:lumMod val="65000"/>
                  <a:lumOff val="35000"/>
                </a:prstClr>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200" b="0" i="0" u="none" strike="noStrike" kern="1200" cap="none" spc="0" normalizeH="0" baseline="0" noProof="0" dirty="0">
                <a:ln>
                  <a:noFill/>
                </a:ln>
                <a:solidFill>
                  <a:prstClr val="black">
                    <a:lumMod val="75000"/>
                    <a:lumOff val="25000"/>
                  </a:prstClr>
                </a:solidFill>
                <a:effectLst/>
                <a:uLnTx/>
                <a:uFillTx/>
                <a:latin typeface="微软雅黑" panose="020B0503020204020204" pitchFamily="34" charset="-122"/>
                <a:ea typeface="微软雅黑" panose="020B0503020204020204" pitchFamily="34" charset="-122"/>
                <a:cs typeface="+mn-cs"/>
              </a:rPr>
              <a:t>游戏类型对于基于广告的变现模式非常重要。  </a:t>
            </a:r>
            <a:endParaRPr kumimoji="0" lang="en-US" altLang="zh-CN" sz="1200" b="0" i="0" u="none" strike="noStrike" kern="1200" cap="none" spc="0" normalizeH="0" baseline="0" noProof="0" dirty="0">
              <a:ln>
                <a:noFill/>
              </a:ln>
              <a:solidFill>
                <a:prstClr val="black">
                  <a:lumMod val="75000"/>
                  <a:lumOff val="25000"/>
                </a:prstClr>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200" b="0" i="0" u="none" strike="noStrike" kern="1200" cap="none" spc="0" normalizeH="0" baseline="0" noProof="0" dirty="0">
                <a:ln>
                  <a:noFill/>
                </a:ln>
                <a:solidFill>
                  <a:prstClr val="black">
                    <a:lumMod val="65000"/>
                    <a:lumOff val="35000"/>
                  </a:prstClr>
                </a:solidFill>
                <a:effectLst/>
                <a:uLnTx/>
                <a:uFillTx/>
                <a:latin typeface="微软雅黑" panose="020B0503020204020204" pitchFamily="34" charset="-122"/>
                <a:ea typeface="微软雅黑" panose="020B0503020204020204" pitchFamily="34" charset="-122"/>
                <a:cs typeface="+mn-cs"/>
              </a:rPr>
              <a:t>游戏时长和用户留存率较高的游戏</a:t>
            </a:r>
            <a:r>
              <a:rPr kumimoji="0" lang="en-US" altLang="zh-CN" sz="1200" b="0" i="0" u="none" strike="noStrike" kern="1200" cap="none" spc="0" normalizeH="0" baseline="0" noProof="0" dirty="0">
                <a:ln>
                  <a:noFill/>
                </a:ln>
                <a:solidFill>
                  <a:prstClr val="black">
                    <a:lumMod val="65000"/>
                    <a:lumOff val="35000"/>
                  </a:prstClr>
                </a:solidFill>
                <a:effectLst/>
                <a:uLnTx/>
                <a:uFillTx/>
                <a:latin typeface="微软雅黑" panose="020B0503020204020204" pitchFamily="34" charset="-122"/>
                <a:ea typeface="微软雅黑" panose="020B0503020204020204" pitchFamily="34" charset="-122"/>
                <a:cs typeface="+mn-cs"/>
              </a:rPr>
              <a:t>—— </a:t>
            </a:r>
            <a:r>
              <a:rPr kumimoji="0" lang="zh-CN" altLang="en-US" sz="1200" b="0" i="0" u="none" strike="noStrike" kern="1200" cap="none" spc="0" normalizeH="0" baseline="0" noProof="0" dirty="0">
                <a:ln>
                  <a:noFill/>
                </a:ln>
                <a:solidFill>
                  <a:prstClr val="black">
                    <a:lumMod val="65000"/>
                    <a:lumOff val="35000"/>
                  </a:prstClr>
                </a:solidFill>
                <a:effectLst/>
                <a:uLnTx/>
                <a:uFillTx/>
                <a:latin typeface="微软雅黑" panose="020B0503020204020204" pitchFamily="34" charset="-122"/>
                <a:ea typeface="微软雅黑" panose="020B0503020204020204" pitchFamily="34" charset="-122"/>
                <a:cs typeface="+mn-cs"/>
              </a:rPr>
              <a:t>例如益智游戏、纸牌游戏和博彩游戏可能更适合基于广告的变现模式。策略游戏和模拟游戏能够提高</a:t>
            </a:r>
            <a:r>
              <a:rPr kumimoji="0" lang="en-US" altLang="zh-CN" sz="1200" b="0" i="0" u="none" strike="noStrike" kern="1200" cap="none" spc="0" normalizeH="0" baseline="0" noProof="0" dirty="0">
                <a:ln>
                  <a:noFill/>
                </a:ln>
                <a:solidFill>
                  <a:prstClr val="black">
                    <a:lumMod val="65000"/>
                    <a:lumOff val="35000"/>
                  </a:prstClr>
                </a:solidFill>
                <a:effectLst/>
                <a:uLnTx/>
                <a:uFillTx/>
                <a:latin typeface="微软雅黑" panose="020B0503020204020204" pitchFamily="34" charset="-122"/>
                <a:ea typeface="微软雅黑" panose="020B0503020204020204" pitchFamily="34" charset="-122"/>
                <a:cs typeface="+mn-cs"/>
              </a:rPr>
              <a:t>ARPPU</a:t>
            </a:r>
            <a:r>
              <a:rPr kumimoji="0" lang="zh-CN" altLang="en-US" sz="1200" b="0" i="0" u="none" strike="noStrike" kern="1200" cap="none" spc="0" normalizeH="0" baseline="0" noProof="0" dirty="0">
                <a:ln>
                  <a:noFill/>
                </a:ln>
                <a:solidFill>
                  <a:prstClr val="black">
                    <a:lumMod val="65000"/>
                    <a:lumOff val="35000"/>
                  </a:prstClr>
                </a:solidFill>
                <a:effectLst/>
                <a:uLnTx/>
                <a:uFillTx/>
                <a:latin typeface="微软雅黑" panose="020B0503020204020204" pitchFamily="34" charset="-122"/>
                <a:ea typeface="微软雅黑" panose="020B0503020204020204" pitchFamily="34" charset="-122"/>
                <a:cs typeface="+mn-cs"/>
              </a:rPr>
              <a:t>。 </a:t>
            </a: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zh-CN" altLang="en-US" sz="1200" b="0" i="0" u="none" strike="noStrike" kern="1200" cap="none" spc="0" normalizeH="0" baseline="0" noProof="0" dirty="0">
              <a:ln>
                <a:noFill/>
              </a:ln>
              <a:solidFill>
                <a:prstClr val="black">
                  <a:lumMod val="65000"/>
                  <a:lumOff val="35000"/>
                </a:prstClr>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200" b="0" i="0" u="none" strike="noStrike" kern="1200" cap="none" spc="0" normalizeH="0" baseline="0" noProof="0" dirty="0">
                <a:ln>
                  <a:noFill/>
                </a:ln>
                <a:solidFill>
                  <a:prstClr val="black">
                    <a:lumMod val="75000"/>
                    <a:lumOff val="25000"/>
                  </a:prstClr>
                </a:solidFill>
                <a:effectLst/>
                <a:uLnTx/>
                <a:uFillTx/>
                <a:latin typeface="微软雅黑" panose="020B0503020204020204" pitchFamily="34" charset="-122"/>
                <a:ea typeface="微软雅黑" panose="020B0503020204020204" pitchFamily="34" charset="-122"/>
                <a:cs typeface="+mn-cs"/>
              </a:rPr>
              <a:t>博彩游戏看上去是个安全的赌注  。</a:t>
            </a:r>
            <a:endParaRPr kumimoji="0" lang="en-US" altLang="zh-CN" sz="1200" b="0" i="0" u="none" strike="noStrike" kern="1200" cap="none" spc="0" normalizeH="0" baseline="0" noProof="0" dirty="0">
              <a:ln>
                <a:noFill/>
              </a:ln>
              <a:solidFill>
                <a:prstClr val="black">
                  <a:lumMod val="75000"/>
                  <a:lumOff val="25000"/>
                </a:prstClr>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200" b="0" i="0" u="none" strike="noStrike" kern="1200" cap="none" spc="0" normalizeH="0" baseline="0" noProof="0" dirty="0">
                <a:ln>
                  <a:noFill/>
                </a:ln>
                <a:solidFill>
                  <a:prstClr val="black">
                    <a:lumMod val="65000"/>
                    <a:lumOff val="35000"/>
                  </a:prstClr>
                </a:solidFill>
                <a:effectLst/>
                <a:uLnTx/>
                <a:uFillTx/>
                <a:latin typeface="微软雅黑" panose="020B0503020204020204" pitchFamily="34" charset="-122"/>
                <a:ea typeface="微软雅黑" panose="020B0503020204020204" pitchFamily="34" charset="-122"/>
                <a:cs typeface="+mn-cs"/>
              </a:rPr>
              <a:t>尽管今年新开发的博彩游戏似乎较少， 但是它们在本报告的大多数指标中都显示出非常积极的趋势。</a:t>
            </a:r>
          </a:p>
        </p:txBody>
      </p:sp>
      <p:sp>
        <p:nvSpPr>
          <p:cNvPr id="22" name="椭圆 21">
            <a:extLst>
              <a:ext uri="{FF2B5EF4-FFF2-40B4-BE49-F238E27FC236}">
                <a16:creationId xmlns:a16="http://schemas.microsoft.com/office/drawing/2014/main" id="{1D322C17-3B5F-4CA2-89FA-5EA19043287B}"/>
              </a:ext>
            </a:extLst>
          </p:cNvPr>
          <p:cNvSpPr/>
          <p:nvPr/>
        </p:nvSpPr>
        <p:spPr>
          <a:xfrm>
            <a:off x="5796327" y="1586833"/>
            <a:ext cx="121920" cy="121920"/>
          </a:xfrm>
          <a:prstGeom prst="ellipse">
            <a:avLst/>
          </a:prstGeom>
          <a:solidFill>
            <a:srgbClr val="C131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dirty="0">
              <a:ln>
                <a:noFill/>
              </a:ln>
              <a:solidFill>
                <a:prstClr val="white"/>
              </a:solidFill>
              <a:effectLst/>
              <a:uLnTx/>
              <a:uFillTx/>
              <a:latin typeface="等线" panose="020F0502020204030204"/>
              <a:ea typeface="等线" panose="02010600030101010101" pitchFamily="2" charset="-122"/>
              <a:cs typeface="+mn-cs"/>
            </a:endParaRPr>
          </a:p>
        </p:txBody>
      </p:sp>
      <p:sp>
        <p:nvSpPr>
          <p:cNvPr id="23" name="椭圆 22">
            <a:extLst>
              <a:ext uri="{FF2B5EF4-FFF2-40B4-BE49-F238E27FC236}">
                <a16:creationId xmlns:a16="http://schemas.microsoft.com/office/drawing/2014/main" id="{A6327E81-FAD5-4F89-BD6D-E9C01714B272}"/>
              </a:ext>
            </a:extLst>
          </p:cNvPr>
          <p:cNvSpPr/>
          <p:nvPr/>
        </p:nvSpPr>
        <p:spPr>
          <a:xfrm>
            <a:off x="5796327" y="2931438"/>
            <a:ext cx="121920" cy="121920"/>
          </a:xfrm>
          <a:prstGeom prst="ellipse">
            <a:avLst/>
          </a:prstGeom>
          <a:solidFill>
            <a:srgbClr val="C131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dirty="0">
              <a:ln>
                <a:noFill/>
              </a:ln>
              <a:solidFill>
                <a:prstClr val="white"/>
              </a:solidFill>
              <a:effectLst/>
              <a:uLnTx/>
              <a:uFillTx/>
              <a:latin typeface="等线" panose="020F0502020204030204"/>
              <a:ea typeface="等线" panose="02010600030101010101" pitchFamily="2" charset="-122"/>
              <a:cs typeface="+mn-cs"/>
            </a:endParaRPr>
          </a:p>
        </p:txBody>
      </p:sp>
      <p:sp>
        <p:nvSpPr>
          <p:cNvPr id="24" name="椭圆 23">
            <a:extLst>
              <a:ext uri="{FF2B5EF4-FFF2-40B4-BE49-F238E27FC236}">
                <a16:creationId xmlns:a16="http://schemas.microsoft.com/office/drawing/2014/main" id="{D894FDE5-E636-41DB-B511-112062592299}"/>
              </a:ext>
            </a:extLst>
          </p:cNvPr>
          <p:cNvSpPr/>
          <p:nvPr/>
        </p:nvSpPr>
        <p:spPr>
          <a:xfrm>
            <a:off x="5798867" y="4050819"/>
            <a:ext cx="121920" cy="121920"/>
          </a:xfrm>
          <a:prstGeom prst="ellipse">
            <a:avLst/>
          </a:prstGeom>
          <a:solidFill>
            <a:srgbClr val="C131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dirty="0">
              <a:ln>
                <a:noFill/>
              </a:ln>
              <a:solidFill>
                <a:prstClr val="white"/>
              </a:solidFill>
              <a:effectLst/>
              <a:uLnTx/>
              <a:uFillTx/>
              <a:latin typeface="等线" panose="020F0502020204030204"/>
              <a:ea typeface="等线" panose="02010600030101010101" pitchFamily="2" charset="-122"/>
              <a:cs typeface="+mn-cs"/>
            </a:endParaRPr>
          </a:p>
        </p:txBody>
      </p:sp>
      <p:sp>
        <p:nvSpPr>
          <p:cNvPr id="25" name="椭圆 24">
            <a:extLst>
              <a:ext uri="{FF2B5EF4-FFF2-40B4-BE49-F238E27FC236}">
                <a16:creationId xmlns:a16="http://schemas.microsoft.com/office/drawing/2014/main" id="{8019F409-C366-4DF5-AD78-BA8DABAD94FC}"/>
              </a:ext>
            </a:extLst>
          </p:cNvPr>
          <p:cNvSpPr/>
          <p:nvPr/>
        </p:nvSpPr>
        <p:spPr>
          <a:xfrm>
            <a:off x="5796327" y="5167857"/>
            <a:ext cx="121920" cy="121920"/>
          </a:xfrm>
          <a:prstGeom prst="ellipse">
            <a:avLst/>
          </a:prstGeom>
          <a:solidFill>
            <a:srgbClr val="C131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dirty="0">
              <a:ln>
                <a:noFill/>
              </a:ln>
              <a:solidFill>
                <a:prstClr val="white"/>
              </a:solidFill>
              <a:effectLst/>
              <a:uLnTx/>
              <a:uFillTx/>
              <a:latin typeface="等线" panose="020F0502020204030204"/>
              <a:ea typeface="等线" panose="02010600030101010101" pitchFamily="2" charset="-122"/>
              <a:cs typeface="+mn-cs"/>
            </a:endParaRPr>
          </a:p>
        </p:txBody>
      </p:sp>
      <p:cxnSp>
        <p:nvCxnSpPr>
          <p:cNvPr id="3" name="直接连接符 2">
            <a:extLst>
              <a:ext uri="{FF2B5EF4-FFF2-40B4-BE49-F238E27FC236}">
                <a16:creationId xmlns:a16="http://schemas.microsoft.com/office/drawing/2014/main" id="{48C8E253-7D23-4715-95C3-75288D31E276}"/>
              </a:ext>
            </a:extLst>
          </p:cNvPr>
          <p:cNvCxnSpPr/>
          <p:nvPr/>
        </p:nvCxnSpPr>
        <p:spPr>
          <a:xfrm>
            <a:off x="841422" y="979420"/>
            <a:ext cx="10334625" cy="0"/>
          </a:xfrm>
          <a:prstGeom prst="line">
            <a:avLst/>
          </a:prstGeom>
        </p:spPr>
        <p:style>
          <a:lnRef idx="1">
            <a:schemeClr val="accent3"/>
          </a:lnRef>
          <a:fillRef idx="0">
            <a:schemeClr val="accent3"/>
          </a:fillRef>
          <a:effectRef idx="0">
            <a:schemeClr val="accent3"/>
          </a:effectRef>
          <a:fontRef idx="minor">
            <a:schemeClr val="tx1"/>
          </a:fontRef>
        </p:style>
      </p:cxnSp>
      <p:cxnSp>
        <p:nvCxnSpPr>
          <p:cNvPr id="26" name="直接连接符 25">
            <a:extLst>
              <a:ext uri="{FF2B5EF4-FFF2-40B4-BE49-F238E27FC236}">
                <a16:creationId xmlns:a16="http://schemas.microsoft.com/office/drawing/2014/main" id="{A0530A75-6940-4270-9B71-4984A1005081}"/>
              </a:ext>
            </a:extLst>
          </p:cNvPr>
          <p:cNvCxnSpPr/>
          <p:nvPr/>
        </p:nvCxnSpPr>
        <p:spPr>
          <a:xfrm>
            <a:off x="993822" y="6103870"/>
            <a:ext cx="10334625" cy="0"/>
          </a:xfrm>
          <a:prstGeom prst="line">
            <a:avLst/>
          </a:prstGeom>
        </p:spPr>
        <p:style>
          <a:lnRef idx="1">
            <a:schemeClr val="accent3"/>
          </a:lnRef>
          <a:fillRef idx="0">
            <a:schemeClr val="accent3"/>
          </a:fillRef>
          <a:effectRef idx="0">
            <a:schemeClr val="accent3"/>
          </a:effectRef>
          <a:fontRef idx="minor">
            <a:schemeClr val="tx1"/>
          </a:fontRef>
        </p:style>
      </p:cxnSp>
      <p:sp>
        <p:nvSpPr>
          <p:cNvPr id="4" name="文本框 3">
            <a:extLst>
              <a:ext uri="{FF2B5EF4-FFF2-40B4-BE49-F238E27FC236}">
                <a16:creationId xmlns:a16="http://schemas.microsoft.com/office/drawing/2014/main" id="{B90A25EA-B7B3-4728-B66E-018C21F94EB9}"/>
              </a:ext>
            </a:extLst>
          </p:cNvPr>
          <p:cNvSpPr txBox="1"/>
          <p:nvPr/>
        </p:nvSpPr>
        <p:spPr>
          <a:xfrm>
            <a:off x="752246" y="488393"/>
            <a:ext cx="3679212"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2400" b="0" i="0" u="none" strike="noStrike" kern="1200" cap="none" spc="0" normalizeH="0" baseline="0" noProof="0" dirty="0">
                <a:ln>
                  <a:noFill/>
                </a:ln>
                <a:solidFill>
                  <a:srgbClr val="823636"/>
                </a:solidFill>
                <a:effectLst/>
                <a:uLnTx/>
                <a:uFillTx/>
                <a:latin typeface="微软雅黑" panose="020B0503020204020204" pitchFamily="34" charset="-122"/>
                <a:ea typeface="微软雅黑" panose="020B0503020204020204" pitchFamily="34" charset="-122"/>
                <a:cs typeface="+mn-cs"/>
              </a:rPr>
              <a:t>2017</a:t>
            </a:r>
            <a:r>
              <a:rPr kumimoji="0" lang="zh-CN" altLang="en-US" sz="2400" b="0" i="0" u="none" strike="noStrike" kern="1200" cap="none" spc="0" normalizeH="0" baseline="0" noProof="0" dirty="0">
                <a:ln>
                  <a:noFill/>
                </a:ln>
                <a:solidFill>
                  <a:srgbClr val="823636"/>
                </a:solidFill>
                <a:effectLst/>
                <a:uLnTx/>
                <a:uFillTx/>
                <a:latin typeface="微软雅黑" panose="020B0503020204020204" pitchFamily="34" charset="-122"/>
                <a:ea typeface="微软雅黑" panose="020B0503020204020204" pitchFamily="34" charset="-122"/>
                <a:cs typeface="+mn-cs"/>
              </a:rPr>
              <a:t>年游戏产业调查结果</a:t>
            </a:r>
          </a:p>
        </p:txBody>
      </p:sp>
      <p:sp>
        <p:nvSpPr>
          <p:cNvPr id="8" name="文本框 7">
            <a:extLst>
              <a:ext uri="{FF2B5EF4-FFF2-40B4-BE49-F238E27FC236}">
                <a16:creationId xmlns:a16="http://schemas.microsoft.com/office/drawing/2014/main" id="{E87878B6-03DB-420A-8573-74BF3BFE26AB}"/>
              </a:ext>
            </a:extLst>
          </p:cNvPr>
          <p:cNvSpPr txBox="1"/>
          <p:nvPr/>
        </p:nvSpPr>
        <p:spPr>
          <a:xfrm>
            <a:off x="4335876" y="664832"/>
            <a:ext cx="3042821" cy="253916"/>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1050" b="0" i="0" u="none" strike="noStrike" kern="1200" cap="none" spc="0" normalizeH="0" baseline="0" noProof="0" dirty="0">
                <a:ln>
                  <a:noFill/>
                </a:ln>
                <a:solidFill>
                  <a:prstClr val="black">
                    <a:lumMod val="75000"/>
                    <a:lumOff val="25000"/>
                  </a:prstClr>
                </a:solidFill>
                <a:effectLst/>
                <a:uLnTx/>
                <a:uFillTx/>
                <a:latin typeface="等线" panose="020F0502020204030204"/>
                <a:ea typeface="等线" panose="02010600030101010101" pitchFamily="2" charset="-122"/>
                <a:cs typeface="+mn-cs"/>
              </a:rPr>
              <a:t>调查结果</a:t>
            </a:r>
            <a:r>
              <a:rPr kumimoji="0" lang="en-US" altLang="zh-CN" sz="1050" b="0" i="0" u="none" strike="noStrike" kern="1200" cap="none" spc="0" normalizeH="0" baseline="0" noProof="0" dirty="0">
                <a:ln>
                  <a:noFill/>
                </a:ln>
                <a:solidFill>
                  <a:prstClr val="black">
                    <a:lumMod val="75000"/>
                    <a:lumOff val="25000"/>
                  </a:prstClr>
                </a:solidFill>
                <a:effectLst/>
                <a:uLnTx/>
                <a:uFillTx/>
                <a:latin typeface="等线" panose="020F0502020204030204"/>
                <a:ea typeface="等线" panose="02010600030101010101" pitchFamily="2" charset="-122"/>
                <a:cs typeface="+mn-cs"/>
              </a:rPr>
              <a:t>&gt;TMT</a:t>
            </a:r>
            <a:r>
              <a:rPr kumimoji="0" lang="zh-CN" altLang="en-US" sz="1050" b="0" i="0" u="none" strike="noStrike" kern="1200" cap="none" spc="0" normalizeH="0" baseline="0" noProof="0" dirty="0">
                <a:ln>
                  <a:noFill/>
                </a:ln>
                <a:solidFill>
                  <a:prstClr val="black">
                    <a:lumMod val="75000"/>
                    <a:lumOff val="25000"/>
                  </a:prstClr>
                </a:solidFill>
                <a:effectLst/>
                <a:uLnTx/>
                <a:uFillTx/>
                <a:latin typeface="等线" panose="020F0502020204030204"/>
                <a:ea typeface="等线" panose="02010600030101010101" pitchFamily="2" charset="-122"/>
                <a:cs typeface="+mn-cs"/>
              </a:rPr>
              <a:t>产业调查结果</a:t>
            </a:r>
            <a:r>
              <a:rPr kumimoji="0" lang="en-US" altLang="zh-CN" sz="1050" b="0" i="0" u="none" strike="noStrike" kern="1200" cap="none" spc="0" normalizeH="0" baseline="0" noProof="0" dirty="0">
                <a:ln>
                  <a:noFill/>
                </a:ln>
                <a:solidFill>
                  <a:prstClr val="black">
                    <a:lumMod val="75000"/>
                    <a:lumOff val="25000"/>
                  </a:prstClr>
                </a:solidFill>
                <a:effectLst/>
                <a:uLnTx/>
                <a:uFillTx/>
                <a:latin typeface="等线" panose="020F0502020204030204"/>
                <a:ea typeface="等线" panose="02010600030101010101" pitchFamily="2" charset="-122"/>
                <a:cs typeface="+mn-cs"/>
              </a:rPr>
              <a:t>&gt;</a:t>
            </a:r>
            <a:r>
              <a:rPr kumimoji="0" lang="zh-CN" altLang="en-US" sz="1050" b="0" i="0" u="none" strike="noStrike" kern="1200" cap="none" spc="0" normalizeH="0" baseline="0" noProof="0" dirty="0">
                <a:ln>
                  <a:noFill/>
                </a:ln>
                <a:solidFill>
                  <a:prstClr val="black">
                    <a:lumMod val="75000"/>
                    <a:lumOff val="25000"/>
                  </a:prstClr>
                </a:solidFill>
                <a:effectLst/>
                <a:uLnTx/>
                <a:uFillTx/>
                <a:latin typeface="等线" panose="020F0502020204030204"/>
                <a:ea typeface="等线" panose="02010600030101010101" pitchFamily="2" charset="-122"/>
                <a:cs typeface="+mn-cs"/>
              </a:rPr>
              <a:t>游戏产业调查结果</a:t>
            </a:r>
          </a:p>
        </p:txBody>
      </p:sp>
      <p:sp>
        <p:nvSpPr>
          <p:cNvPr id="27" name="椭圆 26">
            <a:extLst>
              <a:ext uri="{FF2B5EF4-FFF2-40B4-BE49-F238E27FC236}">
                <a16:creationId xmlns:a16="http://schemas.microsoft.com/office/drawing/2014/main" id="{D1F6A7AC-27FF-47A6-8677-21ADDA99064E}"/>
              </a:ext>
            </a:extLst>
          </p:cNvPr>
          <p:cNvSpPr/>
          <p:nvPr/>
        </p:nvSpPr>
        <p:spPr>
          <a:xfrm>
            <a:off x="10789110" y="555958"/>
            <a:ext cx="346434" cy="346434"/>
          </a:xfrm>
          <a:prstGeom prst="ellipse">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等线" panose="020F0502020204030204"/>
              <a:ea typeface="等线" panose="02010600030101010101" pitchFamily="2" charset="-122"/>
              <a:cs typeface="+mn-cs"/>
            </a:endParaRPr>
          </a:p>
        </p:txBody>
      </p:sp>
      <p:sp>
        <p:nvSpPr>
          <p:cNvPr id="28" name="文本框 27">
            <a:extLst>
              <a:ext uri="{FF2B5EF4-FFF2-40B4-BE49-F238E27FC236}">
                <a16:creationId xmlns:a16="http://schemas.microsoft.com/office/drawing/2014/main" id="{5DE1AD3B-AE05-4658-B42C-33660EEA5AB7}"/>
              </a:ext>
            </a:extLst>
          </p:cNvPr>
          <p:cNvSpPr txBox="1"/>
          <p:nvPr/>
        </p:nvSpPr>
        <p:spPr>
          <a:xfrm>
            <a:off x="894080" y="6138775"/>
            <a:ext cx="4974439" cy="2308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900" b="0" i="0" u="none" strike="noStrike" kern="1200" cap="none" spc="0" normalizeH="0" baseline="0" noProof="0" dirty="0">
                <a:ln>
                  <a:noFill/>
                </a:ln>
                <a:solidFill>
                  <a:prstClr val="black">
                    <a:lumMod val="75000"/>
                    <a:lumOff val="25000"/>
                  </a:prstClr>
                </a:solidFill>
                <a:effectLst/>
                <a:uLnTx/>
                <a:uFillTx/>
                <a:latin typeface="宋体" panose="02010600030101010101" pitchFamily="2" charset="-122"/>
                <a:ea typeface="宋体" panose="02010600030101010101" pitchFamily="2" charset="-122"/>
                <a:cs typeface="+mn-cs"/>
              </a:rPr>
              <a:t>数据来源：</a:t>
            </a:r>
            <a:r>
              <a:rPr kumimoji="0" lang="zh-CN" altLang="en-US" sz="900" b="0" i="0" u="none" strike="noStrike" kern="1200" cap="none" spc="0" normalizeH="0" baseline="0" noProof="0" dirty="0">
                <a:ln>
                  <a:noFill/>
                </a:ln>
                <a:solidFill>
                  <a:prstClr val="black">
                    <a:lumMod val="50000"/>
                    <a:lumOff val="50000"/>
                  </a:prstClr>
                </a:solidFill>
                <a:effectLst/>
                <a:uLnTx/>
                <a:uFillTx/>
                <a:latin typeface="宋体" panose="02010600030101010101" pitchFamily="2" charset="-122"/>
                <a:ea typeface="宋体" panose="02010600030101010101" pitchFamily="2" charset="-122"/>
                <a:cs typeface="+mn-cs"/>
              </a:rPr>
              <a:t>北京大忽悠咨询公司</a:t>
            </a:r>
            <a:r>
              <a:rPr kumimoji="0" lang="en-US" altLang="zh-CN" sz="900" b="0" i="0" u="none" strike="noStrike" kern="1200" cap="none" spc="0" normalizeH="0" baseline="0" noProof="0" dirty="0">
                <a:ln>
                  <a:noFill/>
                </a:ln>
                <a:solidFill>
                  <a:prstClr val="black">
                    <a:lumMod val="50000"/>
                    <a:lumOff val="50000"/>
                  </a:prstClr>
                </a:solidFill>
                <a:effectLst/>
                <a:uLnTx/>
                <a:uFillTx/>
                <a:latin typeface="宋体" panose="02010600030101010101" pitchFamily="2" charset="-122"/>
                <a:ea typeface="宋体" panose="02010600030101010101" pitchFamily="2" charset="-122"/>
                <a:cs typeface="+mn-cs"/>
              </a:rPr>
              <a:t>.</a:t>
            </a:r>
            <a:r>
              <a:rPr kumimoji="0" lang="zh-CN" altLang="en-US" sz="900" b="0" i="0" u="none" strike="noStrike" kern="1200" cap="none" spc="0" normalizeH="0" baseline="0" noProof="0" dirty="0">
                <a:ln>
                  <a:noFill/>
                </a:ln>
                <a:solidFill>
                  <a:prstClr val="black">
                    <a:lumMod val="50000"/>
                    <a:lumOff val="50000"/>
                  </a:prstClr>
                </a:solidFill>
                <a:effectLst/>
                <a:uLnTx/>
                <a:uFillTx/>
                <a:latin typeface="宋体" panose="02010600030101010101" pitchFamily="2" charset="-122"/>
                <a:ea typeface="宋体" panose="02010600030101010101" pitchFamily="2" charset="-122"/>
                <a:cs typeface="+mn-cs"/>
              </a:rPr>
              <a:t>内部数据：</a:t>
            </a:r>
            <a:r>
              <a:rPr kumimoji="0" lang="en-US" altLang="zh-CN" sz="900" b="0" i="0" u="none" strike="noStrike" kern="1200" cap="none" spc="0" normalizeH="0" baseline="0" noProof="0" dirty="0">
                <a:ln>
                  <a:noFill/>
                </a:ln>
                <a:solidFill>
                  <a:prstClr val="black">
                    <a:lumMod val="50000"/>
                    <a:lumOff val="50000"/>
                  </a:prstClr>
                </a:solidFill>
                <a:effectLst/>
                <a:uLnTx/>
                <a:uFillTx/>
                <a:latin typeface="宋体" panose="02010600030101010101" pitchFamily="2" charset="-122"/>
                <a:ea typeface="宋体" panose="02010600030101010101" pitchFamily="2" charset="-122"/>
                <a:cs typeface="+mn-cs"/>
              </a:rPr>
              <a:t> 2017</a:t>
            </a:r>
            <a:r>
              <a:rPr kumimoji="0" lang="zh-CN" altLang="en-US" sz="900" b="0" i="0" u="none" strike="noStrike" kern="1200" cap="none" spc="0" normalizeH="0" baseline="0" noProof="0" dirty="0">
                <a:ln>
                  <a:noFill/>
                </a:ln>
                <a:solidFill>
                  <a:prstClr val="black">
                    <a:lumMod val="50000"/>
                    <a:lumOff val="50000"/>
                  </a:prstClr>
                </a:solidFill>
                <a:effectLst/>
                <a:uLnTx/>
                <a:uFillTx/>
                <a:latin typeface="宋体" panose="02010600030101010101" pitchFamily="2" charset="-122"/>
                <a:ea typeface="宋体" panose="02010600030101010101" pitchFamily="2" charset="-122"/>
                <a:cs typeface="+mn-cs"/>
              </a:rPr>
              <a:t>年</a:t>
            </a:r>
            <a:r>
              <a:rPr kumimoji="0" lang="en-US" altLang="zh-CN" sz="900" b="0" i="0" u="none" strike="noStrike" kern="1200" cap="none" spc="0" normalizeH="0" baseline="0" noProof="0" dirty="0">
                <a:ln>
                  <a:noFill/>
                </a:ln>
                <a:solidFill>
                  <a:prstClr val="black">
                    <a:lumMod val="50000"/>
                    <a:lumOff val="50000"/>
                  </a:prstClr>
                </a:solidFill>
                <a:effectLst/>
                <a:uLnTx/>
                <a:uFillTx/>
                <a:latin typeface="宋体" panose="02010600030101010101" pitchFamily="2" charset="-122"/>
                <a:ea typeface="宋体" panose="02010600030101010101" pitchFamily="2" charset="-122"/>
                <a:cs typeface="+mn-cs"/>
              </a:rPr>
              <a:t>TMT</a:t>
            </a:r>
            <a:r>
              <a:rPr kumimoji="0" lang="zh-CN" altLang="en-US" sz="900" b="0" i="0" u="none" strike="noStrike" kern="1200" cap="none" spc="0" normalizeH="0" baseline="0" noProof="0" dirty="0">
                <a:ln>
                  <a:noFill/>
                </a:ln>
                <a:solidFill>
                  <a:prstClr val="black">
                    <a:lumMod val="50000"/>
                    <a:lumOff val="50000"/>
                  </a:prstClr>
                </a:solidFill>
                <a:effectLst/>
                <a:uLnTx/>
                <a:uFillTx/>
                <a:latin typeface="宋体" panose="02010600030101010101" pitchFamily="2" charset="-122"/>
                <a:ea typeface="宋体" panose="02010600030101010101" pitchFamily="2" charset="-122"/>
                <a:cs typeface="+mn-cs"/>
              </a:rPr>
              <a:t>产业调查结果</a:t>
            </a:r>
            <a:r>
              <a:rPr kumimoji="0" lang="en-US" altLang="zh-CN" sz="900" b="0" i="0" u="none" strike="noStrike" kern="1200" cap="none" spc="0" normalizeH="0" baseline="0" noProof="0" dirty="0">
                <a:ln>
                  <a:noFill/>
                </a:ln>
                <a:solidFill>
                  <a:prstClr val="black">
                    <a:lumMod val="50000"/>
                    <a:lumOff val="50000"/>
                  </a:prstClr>
                </a:solidFill>
                <a:effectLst/>
                <a:uLnTx/>
                <a:uFillTx/>
                <a:latin typeface="宋体" panose="02010600030101010101" pitchFamily="2" charset="-122"/>
                <a:ea typeface="宋体" panose="02010600030101010101" pitchFamily="2" charset="-122"/>
                <a:cs typeface="+mn-cs"/>
              </a:rPr>
              <a:t>. </a:t>
            </a:r>
            <a:r>
              <a:rPr kumimoji="0" lang="zh-CN" altLang="en-US" sz="900" b="0" i="0" u="none" strike="noStrike" kern="1200" cap="none" spc="0" normalizeH="0" baseline="0" noProof="0" dirty="0">
                <a:ln>
                  <a:noFill/>
                </a:ln>
                <a:solidFill>
                  <a:prstClr val="black">
                    <a:lumMod val="50000"/>
                    <a:lumOff val="50000"/>
                  </a:prstClr>
                </a:solidFill>
                <a:effectLst/>
                <a:uLnTx/>
                <a:uFillTx/>
                <a:latin typeface="宋体" panose="02010600030101010101" pitchFamily="2" charset="-122"/>
                <a:ea typeface="宋体" panose="02010600030101010101" pitchFamily="2" charset="-122"/>
                <a:cs typeface="+mn-cs"/>
              </a:rPr>
              <a:t>手机游戏产业篇</a:t>
            </a:r>
            <a:r>
              <a:rPr kumimoji="0" lang="en-US" altLang="zh-CN" sz="900" b="0" i="0" u="none" strike="noStrike" kern="1200" cap="none" spc="0" normalizeH="0" baseline="0" noProof="0" dirty="0">
                <a:ln>
                  <a:noFill/>
                </a:ln>
                <a:solidFill>
                  <a:prstClr val="black">
                    <a:lumMod val="50000"/>
                    <a:lumOff val="50000"/>
                  </a:prstClr>
                </a:solidFill>
                <a:effectLst/>
                <a:uLnTx/>
                <a:uFillTx/>
                <a:latin typeface="宋体" panose="02010600030101010101" pitchFamily="2" charset="-122"/>
                <a:ea typeface="宋体" panose="02010600030101010101" pitchFamily="2" charset="-122"/>
                <a:cs typeface="+mn-cs"/>
              </a:rPr>
              <a:t>. 2018</a:t>
            </a:r>
            <a:endParaRPr kumimoji="0" lang="zh-CN" altLang="en-US" sz="900" b="0" i="0" u="none" strike="noStrike" kern="1200" cap="none" spc="0" normalizeH="0" baseline="0" noProof="0" dirty="0">
              <a:ln>
                <a:noFill/>
              </a:ln>
              <a:solidFill>
                <a:prstClr val="black">
                  <a:lumMod val="50000"/>
                  <a:lumOff val="50000"/>
                </a:prstClr>
              </a:solidFill>
              <a:effectLst/>
              <a:uLnTx/>
              <a:uFillTx/>
              <a:latin typeface="宋体" panose="02010600030101010101" pitchFamily="2" charset="-122"/>
              <a:ea typeface="宋体" panose="02010600030101010101" pitchFamily="2" charset="-122"/>
              <a:cs typeface="+mn-cs"/>
            </a:endParaRPr>
          </a:p>
        </p:txBody>
      </p:sp>
      <p:sp>
        <p:nvSpPr>
          <p:cNvPr id="29" name="文本框 28">
            <a:extLst>
              <a:ext uri="{FF2B5EF4-FFF2-40B4-BE49-F238E27FC236}">
                <a16:creationId xmlns:a16="http://schemas.microsoft.com/office/drawing/2014/main" id="{303F4E7D-B923-4344-959E-EC10E61EF400}"/>
              </a:ext>
            </a:extLst>
          </p:cNvPr>
          <p:cNvSpPr txBox="1"/>
          <p:nvPr/>
        </p:nvSpPr>
        <p:spPr>
          <a:xfrm>
            <a:off x="10043217" y="6103870"/>
            <a:ext cx="1396536" cy="253916"/>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1050" b="0" i="0" u="none" strike="noStrike" kern="1200" cap="none" spc="0" normalizeH="0" baseline="0" noProof="0" dirty="0">
                <a:ln>
                  <a:noFill/>
                </a:ln>
                <a:solidFill>
                  <a:prstClr val="black">
                    <a:lumMod val="75000"/>
                    <a:lumOff val="25000"/>
                  </a:prstClr>
                </a:solidFill>
                <a:effectLst/>
                <a:uLnTx/>
                <a:uFillTx/>
                <a:latin typeface="微软雅黑" panose="020B0503020204020204" pitchFamily="34" charset="-122"/>
                <a:ea typeface="微软雅黑" panose="020B0503020204020204" pitchFamily="34" charset="-122"/>
                <a:cs typeface="+mn-cs"/>
              </a:rPr>
              <a:t>北京大忽悠咨询公司</a:t>
            </a:r>
          </a:p>
        </p:txBody>
      </p:sp>
      <p:sp>
        <p:nvSpPr>
          <p:cNvPr id="30" name="文本框 29">
            <a:extLst>
              <a:ext uri="{FF2B5EF4-FFF2-40B4-BE49-F238E27FC236}">
                <a16:creationId xmlns:a16="http://schemas.microsoft.com/office/drawing/2014/main" id="{5A9EA04D-BB52-4439-994A-E46E03681722}"/>
              </a:ext>
            </a:extLst>
          </p:cNvPr>
          <p:cNvSpPr txBox="1"/>
          <p:nvPr/>
        </p:nvSpPr>
        <p:spPr>
          <a:xfrm>
            <a:off x="11530387" y="6580444"/>
            <a:ext cx="556563" cy="253916"/>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1050" b="0" i="0" u="none" strike="noStrike" kern="1200" cap="none" spc="0" normalizeH="0" baseline="0" noProof="0" dirty="0">
                <a:ln>
                  <a:noFill/>
                </a:ln>
                <a:solidFill>
                  <a:prstClr val="black">
                    <a:lumMod val="75000"/>
                    <a:lumOff val="25000"/>
                  </a:prstClr>
                </a:solidFill>
                <a:effectLst/>
                <a:uLnTx/>
                <a:uFillTx/>
                <a:latin typeface="微软雅黑" panose="020B0503020204020204" pitchFamily="34" charset="-122"/>
                <a:ea typeface="微软雅黑" panose="020B0503020204020204" pitchFamily="34" charset="-122"/>
                <a:cs typeface="+mn-cs"/>
              </a:rPr>
              <a:t>27/69</a:t>
            </a:r>
            <a:endParaRPr kumimoji="0" lang="zh-CN" altLang="en-US" sz="1050" b="0" i="0" u="none" strike="noStrike" kern="1200" cap="none" spc="0" normalizeH="0" baseline="0" noProof="0" dirty="0">
              <a:ln>
                <a:noFill/>
              </a:ln>
              <a:solidFill>
                <a:prstClr val="black">
                  <a:lumMod val="75000"/>
                  <a:lumOff val="25000"/>
                </a:prstClr>
              </a:solidFill>
              <a:effectLst/>
              <a:uLnTx/>
              <a:uFillTx/>
              <a:latin typeface="微软雅黑" panose="020B0503020204020204" pitchFamily="34" charset="-122"/>
              <a:ea typeface="微软雅黑" panose="020B0503020204020204" pitchFamily="34" charset="-122"/>
              <a:cs typeface="+mn-cs"/>
            </a:endParaRPr>
          </a:p>
        </p:txBody>
      </p:sp>
      <p:sp>
        <p:nvSpPr>
          <p:cNvPr id="32" name="文本框 31">
            <a:extLst>
              <a:ext uri="{FF2B5EF4-FFF2-40B4-BE49-F238E27FC236}">
                <a16:creationId xmlns:a16="http://schemas.microsoft.com/office/drawing/2014/main" id="{8F227CF3-05BA-417D-8CE1-79F90D927CB4}"/>
              </a:ext>
            </a:extLst>
          </p:cNvPr>
          <p:cNvSpPr txBox="1"/>
          <p:nvPr/>
        </p:nvSpPr>
        <p:spPr>
          <a:xfrm>
            <a:off x="1932742" y="5218217"/>
            <a:ext cx="2249334" cy="253916"/>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1050" b="0" i="0" u="none" strike="noStrike" kern="1200" cap="none" spc="0" normalizeH="0" baseline="0" noProof="0" dirty="0">
                <a:ln>
                  <a:noFill/>
                </a:ln>
                <a:solidFill>
                  <a:prstClr val="black">
                    <a:lumMod val="75000"/>
                    <a:lumOff val="25000"/>
                  </a:prstClr>
                </a:solidFill>
                <a:effectLst/>
                <a:uLnTx/>
                <a:uFillTx/>
                <a:latin typeface="微软雅黑" panose="020B0503020204020204" pitchFamily="34" charset="-122"/>
                <a:ea typeface="微软雅黑" panose="020B0503020204020204" pitchFamily="34" charset="-122"/>
                <a:cs typeface="+mn-cs"/>
              </a:rPr>
              <a:t>2017</a:t>
            </a:r>
            <a:r>
              <a:rPr kumimoji="0" lang="zh-CN" altLang="en-US" sz="1050" b="0" i="0" u="none" strike="noStrike" kern="1200" cap="none" spc="0" normalizeH="0" baseline="0" noProof="0" dirty="0">
                <a:ln>
                  <a:noFill/>
                </a:ln>
                <a:solidFill>
                  <a:prstClr val="black">
                    <a:lumMod val="75000"/>
                    <a:lumOff val="25000"/>
                  </a:prstClr>
                </a:solidFill>
                <a:effectLst/>
                <a:uLnTx/>
                <a:uFillTx/>
                <a:latin typeface="微软雅黑" panose="020B0503020204020204" pitchFamily="34" charset="-122"/>
                <a:ea typeface="微软雅黑" panose="020B0503020204020204" pitchFamily="34" charset="-122"/>
                <a:cs typeface="+mn-cs"/>
              </a:rPr>
              <a:t>年手机游戏用户游戏时长调查</a:t>
            </a:r>
          </a:p>
        </p:txBody>
      </p:sp>
      <p:graphicFrame>
        <p:nvGraphicFramePr>
          <p:cNvPr id="9" name="图表 8">
            <a:extLst>
              <a:ext uri="{FF2B5EF4-FFF2-40B4-BE49-F238E27FC236}">
                <a16:creationId xmlns:a16="http://schemas.microsoft.com/office/drawing/2014/main" id="{1C46CA0E-6DDE-4732-8141-3FCC594D1DC1}"/>
              </a:ext>
            </a:extLst>
          </p:cNvPr>
          <p:cNvGraphicFramePr/>
          <p:nvPr>
            <p:extLst>
              <p:ext uri="{D42A27DB-BD31-4B8C-83A1-F6EECF244321}">
                <p14:modId xmlns:p14="http://schemas.microsoft.com/office/powerpoint/2010/main" val="3908449345"/>
              </p:ext>
            </p:extLst>
          </p:nvPr>
        </p:nvGraphicFramePr>
        <p:xfrm>
          <a:off x="685409" y="1707985"/>
          <a:ext cx="4874391" cy="324959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6151273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a:extLst>
              <a:ext uri="{FF2B5EF4-FFF2-40B4-BE49-F238E27FC236}">
                <a16:creationId xmlns:a16="http://schemas.microsoft.com/office/drawing/2014/main" id="{EEE651B7-7E7B-4A8F-A6CF-48D44DBB602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182716" cy="6867069"/>
          </a:xfrm>
          <a:prstGeom prst="rect">
            <a:avLst/>
          </a:prstGeom>
        </p:spPr>
      </p:pic>
      <p:sp>
        <p:nvSpPr>
          <p:cNvPr id="7" name="矩形 6">
            <a:extLst>
              <a:ext uri="{FF2B5EF4-FFF2-40B4-BE49-F238E27FC236}">
                <a16:creationId xmlns:a16="http://schemas.microsoft.com/office/drawing/2014/main" id="{06262633-DA66-452D-9227-915189D72371}"/>
              </a:ext>
            </a:extLst>
          </p:cNvPr>
          <p:cNvSpPr/>
          <p:nvPr/>
        </p:nvSpPr>
        <p:spPr>
          <a:xfrm>
            <a:off x="7933267" y="3105834"/>
            <a:ext cx="3454399" cy="646331"/>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1800" b="0" i="0" u="none" strike="noStrike" kern="1200" cap="none" spc="0" normalizeH="0" baseline="0" noProof="0" dirty="0">
                <a:ln>
                  <a:noFill/>
                </a:ln>
                <a:solidFill>
                  <a:prstClr val="black"/>
                </a:solidFill>
                <a:effectLst/>
                <a:uLnTx/>
                <a:uFillTx/>
                <a:latin typeface="等线" panose="020F0502020204030204"/>
                <a:ea typeface="等线" panose="02010600030101010101" pitchFamily="2" charset="-122"/>
                <a:cs typeface="+mn-cs"/>
              </a:rPr>
              <a:t>VI</a:t>
            </a:r>
            <a:r>
              <a:rPr kumimoji="0" lang="zh-CN" altLang="en-US" sz="1800" b="0" i="0" u="none" strike="noStrike" kern="1200" cap="none" spc="0" normalizeH="0" baseline="0" noProof="0" dirty="0">
                <a:ln>
                  <a:noFill/>
                </a:ln>
                <a:solidFill>
                  <a:prstClr val="black"/>
                </a:solidFill>
                <a:effectLst/>
                <a:uLnTx/>
                <a:uFillTx/>
                <a:latin typeface="等线" panose="020F0502020204030204"/>
                <a:ea typeface="等线" panose="02010600030101010101" pitchFamily="2" charset="-122"/>
                <a:cs typeface="+mn-cs"/>
              </a:rPr>
              <a:t>全称</a:t>
            </a:r>
            <a:r>
              <a:rPr kumimoji="0" lang="en-US" altLang="zh-CN" sz="1800" b="0" i="0" u="none" strike="noStrike" kern="1200" cap="none" spc="0" normalizeH="0" baseline="0" noProof="0" dirty="0">
                <a:ln>
                  <a:noFill/>
                </a:ln>
                <a:solidFill>
                  <a:prstClr val="black"/>
                </a:solidFill>
                <a:effectLst/>
                <a:uLnTx/>
                <a:uFillTx/>
                <a:latin typeface="等线" panose="020F0502020204030204"/>
                <a:ea typeface="等线" panose="02010600030101010101" pitchFamily="2" charset="-122"/>
                <a:cs typeface="+mn-cs"/>
              </a:rPr>
              <a:t>Visual Identity, </a:t>
            </a:r>
            <a:r>
              <a:rPr kumimoji="0" lang="zh-CN" altLang="en-US" sz="1800" b="0" i="0" u="none" strike="noStrike" kern="1200" cap="none" spc="0" normalizeH="0" baseline="0" noProof="0" dirty="0">
                <a:ln>
                  <a:noFill/>
                </a:ln>
                <a:solidFill>
                  <a:prstClr val="black"/>
                </a:solidFill>
                <a:effectLst/>
                <a:uLnTx/>
                <a:uFillTx/>
                <a:latin typeface="等线" panose="020F0502020204030204"/>
                <a:ea typeface="等线" panose="02010600030101010101" pitchFamily="2" charset="-122"/>
                <a:cs typeface="+mn-cs"/>
              </a:rPr>
              <a:t>即企业</a:t>
            </a:r>
            <a:r>
              <a:rPr kumimoji="0" lang="en-US" altLang="zh-CN" sz="1800" b="0" i="0" u="none" strike="noStrike" kern="1200" cap="none" spc="0" normalizeH="0" baseline="0" noProof="0" dirty="0">
                <a:ln>
                  <a:noFill/>
                </a:ln>
                <a:solidFill>
                  <a:prstClr val="black"/>
                </a:solidFill>
                <a:effectLst/>
                <a:uLnTx/>
                <a:uFillTx/>
                <a:latin typeface="等线" panose="020F0502020204030204"/>
                <a:ea typeface="等线" panose="02010600030101010101" pitchFamily="2" charset="-122"/>
                <a:cs typeface="+mn-cs"/>
              </a:rPr>
              <a:t>VI</a:t>
            </a:r>
            <a:r>
              <a:rPr kumimoji="0" lang="zh-CN" altLang="en-US" sz="1800" b="0" i="0" u="none" strike="noStrike" kern="1200" cap="none" spc="0" normalizeH="0" baseline="0" noProof="0" dirty="0">
                <a:ln>
                  <a:noFill/>
                </a:ln>
                <a:solidFill>
                  <a:prstClr val="black"/>
                </a:solidFill>
                <a:effectLst/>
                <a:uLnTx/>
                <a:uFillTx/>
                <a:latin typeface="等线" panose="020F0502020204030204"/>
                <a:ea typeface="等线" panose="02010600030101010101" pitchFamily="2" charset="-122"/>
                <a:cs typeface="+mn-cs"/>
              </a:rPr>
              <a:t>视觉设计，通译为视觉识别系统</a:t>
            </a:r>
          </a:p>
        </p:txBody>
      </p:sp>
      <p:sp>
        <p:nvSpPr>
          <p:cNvPr id="10" name="矩形 9">
            <a:extLst>
              <a:ext uri="{FF2B5EF4-FFF2-40B4-BE49-F238E27FC236}">
                <a16:creationId xmlns:a16="http://schemas.microsoft.com/office/drawing/2014/main" id="{D2594AFE-C865-4357-BD60-1AAE0344FDD8}"/>
              </a:ext>
            </a:extLst>
          </p:cNvPr>
          <p:cNvSpPr/>
          <p:nvPr/>
        </p:nvSpPr>
        <p:spPr>
          <a:xfrm>
            <a:off x="7933267" y="2521059"/>
            <a:ext cx="855134" cy="584775"/>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3200" b="0" i="0" u="none" strike="noStrike" kern="1200" cap="none" spc="0" normalizeH="0" baseline="0" noProof="0" dirty="0">
                <a:ln>
                  <a:noFill/>
                </a:ln>
                <a:solidFill>
                  <a:prstClr val="black"/>
                </a:solidFill>
                <a:effectLst/>
                <a:uLnTx/>
                <a:uFillTx/>
                <a:latin typeface="思源黑体 CN Bold" panose="020B0800000000000000" pitchFamily="34" charset="-122"/>
                <a:ea typeface="思源黑体 CN Bold" panose="020B0800000000000000" pitchFamily="34" charset="-122"/>
                <a:cs typeface="+mn-cs"/>
              </a:rPr>
              <a:t>VI</a:t>
            </a:r>
            <a:endParaRPr kumimoji="0" lang="zh-CN" altLang="en-US" sz="3200" b="0" i="0" u="none" strike="noStrike" kern="1200" cap="none" spc="0" normalizeH="0" baseline="0" noProof="0" dirty="0">
              <a:ln>
                <a:noFill/>
              </a:ln>
              <a:solidFill>
                <a:prstClr val="black"/>
              </a:solidFill>
              <a:effectLst/>
              <a:uLnTx/>
              <a:uFillTx/>
              <a:latin typeface="思源黑体 CN Bold" panose="020B0800000000000000" pitchFamily="34" charset="-122"/>
              <a:ea typeface="思源黑体 CN Bold" panose="020B0800000000000000" pitchFamily="34" charset="-122"/>
              <a:cs typeface="+mn-cs"/>
            </a:endParaRPr>
          </a:p>
        </p:txBody>
      </p:sp>
    </p:spTree>
    <p:extLst>
      <p:ext uri="{BB962C8B-B14F-4D97-AF65-F5344CB8AC3E}">
        <p14:creationId xmlns:p14="http://schemas.microsoft.com/office/powerpoint/2010/main" val="7560388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a:extLst>
              <a:ext uri="{FF2B5EF4-FFF2-40B4-BE49-F238E27FC236}">
                <a16:creationId xmlns:a16="http://schemas.microsoft.com/office/drawing/2014/main" id="{7587EC2B-389F-4F80-A548-D9F37359F33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80734" y="0"/>
            <a:ext cx="6847465" cy="6858000"/>
          </a:xfrm>
          <a:prstGeom prst="rect">
            <a:avLst/>
          </a:prstGeom>
        </p:spPr>
      </p:pic>
    </p:spTree>
    <p:extLst>
      <p:ext uri="{BB962C8B-B14F-4D97-AF65-F5344CB8AC3E}">
        <p14:creationId xmlns:p14="http://schemas.microsoft.com/office/powerpoint/2010/main" val="30344167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a:extLst>
              <a:ext uri="{FF2B5EF4-FFF2-40B4-BE49-F238E27FC236}">
                <a16:creationId xmlns:a16="http://schemas.microsoft.com/office/drawing/2014/main" id="{D52DB0FE-B897-492A-B8CE-78E13B06176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0490" y="0"/>
            <a:ext cx="10291020" cy="6858000"/>
          </a:xfrm>
          <a:prstGeom prst="rect">
            <a:avLst/>
          </a:prstGeom>
        </p:spPr>
      </p:pic>
    </p:spTree>
    <p:extLst>
      <p:ext uri="{BB962C8B-B14F-4D97-AF65-F5344CB8AC3E}">
        <p14:creationId xmlns:p14="http://schemas.microsoft.com/office/powerpoint/2010/main" val="36585419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a:extLst>
              <a:ext uri="{FF2B5EF4-FFF2-40B4-BE49-F238E27FC236}">
                <a16:creationId xmlns:a16="http://schemas.microsoft.com/office/drawing/2014/main" id="{3A2C22B5-4D87-45E6-89B7-018AB133CCA2}"/>
              </a:ext>
            </a:extLst>
          </p:cNvPr>
          <p:cNvPicPr>
            <a:picLocks noChangeAspect="1"/>
          </p:cNvPicPr>
          <p:nvPr/>
        </p:nvPicPr>
        <p:blipFill rotWithShape="1">
          <a:blip r:embed="rId2">
            <a:extLst>
              <a:ext uri="{28A0092B-C50C-407E-A947-70E740481C1C}">
                <a14:useLocalDpi xmlns:a14="http://schemas.microsoft.com/office/drawing/2010/main" val="0"/>
              </a:ext>
            </a:extLst>
          </a:blip>
          <a:srcRect t="53872"/>
          <a:stretch/>
        </p:blipFill>
        <p:spPr>
          <a:xfrm>
            <a:off x="6096000" y="2115591"/>
            <a:ext cx="2699687" cy="4544290"/>
          </a:xfrm>
          <a:prstGeom prst="rect">
            <a:avLst/>
          </a:prstGeom>
        </p:spPr>
      </p:pic>
      <p:pic>
        <p:nvPicPr>
          <p:cNvPr id="8" name="图片 7">
            <a:extLst>
              <a:ext uri="{FF2B5EF4-FFF2-40B4-BE49-F238E27FC236}">
                <a16:creationId xmlns:a16="http://schemas.microsoft.com/office/drawing/2014/main" id="{3A1E3A89-5EF9-4E77-A978-5348308E0003}"/>
              </a:ext>
            </a:extLst>
          </p:cNvPr>
          <p:cNvPicPr>
            <a:picLocks noChangeAspect="1"/>
          </p:cNvPicPr>
          <p:nvPr/>
        </p:nvPicPr>
        <p:blipFill rotWithShape="1">
          <a:blip r:embed="rId2">
            <a:extLst>
              <a:ext uri="{28A0092B-C50C-407E-A947-70E740481C1C}">
                <a14:useLocalDpi xmlns:a14="http://schemas.microsoft.com/office/drawing/2010/main" val="0"/>
              </a:ext>
            </a:extLst>
          </a:blip>
          <a:srcRect b="46128"/>
          <a:stretch/>
        </p:blipFill>
        <p:spPr>
          <a:xfrm>
            <a:off x="2586182" y="304800"/>
            <a:ext cx="3232728" cy="6355081"/>
          </a:xfrm>
          <a:prstGeom prst="rect">
            <a:avLst/>
          </a:prstGeom>
        </p:spPr>
      </p:pic>
    </p:spTree>
    <p:extLst>
      <p:ext uri="{BB962C8B-B14F-4D97-AF65-F5344CB8AC3E}">
        <p14:creationId xmlns:p14="http://schemas.microsoft.com/office/powerpoint/2010/main" val="140059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a:extLst>
              <a:ext uri="{FF2B5EF4-FFF2-40B4-BE49-F238E27FC236}">
                <a16:creationId xmlns:a16="http://schemas.microsoft.com/office/drawing/2014/main" id="{CE8D219D-DD8E-4571-BEBD-A93542F2E0F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0" y="554568"/>
            <a:ext cx="3437467" cy="2578100"/>
          </a:xfrm>
          <a:prstGeom prst="rect">
            <a:avLst/>
          </a:prstGeom>
        </p:spPr>
      </p:pic>
      <p:pic>
        <p:nvPicPr>
          <p:cNvPr id="11" name="图片 10">
            <a:extLst>
              <a:ext uri="{FF2B5EF4-FFF2-40B4-BE49-F238E27FC236}">
                <a16:creationId xmlns:a16="http://schemas.microsoft.com/office/drawing/2014/main" id="{E274558F-032D-43D9-BD1D-601FA4FC7EB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0" y="554568"/>
            <a:ext cx="3437467" cy="2578100"/>
          </a:xfrm>
          <a:prstGeom prst="rect">
            <a:avLst/>
          </a:prstGeom>
        </p:spPr>
      </p:pic>
      <p:pic>
        <p:nvPicPr>
          <p:cNvPr id="13" name="图片 12">
            <a:extLst>
              <a:ext uri="{FF2B5EF4-FFF2-40B4-BE49-F238E27FC236}">
                <a16:creationId xmlns:a16="http://schemas.microsoft.com/office/drawing/2014/main" id="{107EA647-26BA-4383-9396-2C2E9978EDD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55266" y="3429000"/>
            <a:ext cx="3437468" cy="2578101"/>
          </a:xfrm>
          <a:prstGeom prst="rect">
            <a:avLst/>
          </a:prstGeom>
        </p:spPr>
      </p:pic>
      <p:pic>
        <p:nvPicPr>
          <p:cNvPr id="3" name="图片 2">
            <a:extLst>
              <a:ext uri="{FF2B5EF4-FFF2-40B4-BE49-F238E27FC236}">
                <a16:creationId xmlns:a16="http://schemas.microsoft.com/office/drawing/2014/main" id="{8D679F1E-3B6A-41E8-8B68-F8287CF5440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286000" y="3429000"/>
            <a:ext cx="3333565" cy="2500175"/>
          </a:xfrm>
          <a:prstGeom prst="rect">
            <a:avLst/>
          </a:prstGeom>
        </p:spPr>
      </p:pic>
    </p:spTree>
    <p:extLst>
      <p:ext uri="{BB962C8B-B14F-4D97-AF65-F5344CB8AC3E}">
        <p14:creationId xmlns:p14="http://schemas.microsoft.com/office/powerpoint/2010/main" val="33501387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F342B41B-2998-479E-98CC-62307BDD50CA}"/>
              </a:ext>
            </a:extLst>
          </p:cNvPr>
          <p:cNvSpPr txBox="1"/>
          <p:nvPr/>
        </p:nvSpPr>
        <p:spPr>
          <a:xfrm>
            <a:off x="709187" y="769545"/>
            <a:ext cx="6162264" cy="369332"/>
          </a:xfrm>
          <a:prstGeom prst="rect">
            <a:avLst/>
          </a:prstGeom>
          <a:noFill/>
        </p:spPr>
        <p:txBody>
          <a:bodyPr wrap="none" rtlCol="0">
            <a:spAutoFit/>
          </a:bodyPr>
          <a:lstStyle/>
          <a:p>
            <a:r>
              <a:rPr lang="zh-CN" altLang="en-US" dirty="0">
                <a:latin typeface="华文中宋" panose="02010600040101010101" pitchFamily="2" charset="-122"/>
                <a:ea typeface="华文中宋" panose="02010600040101010101" pitchFamily="2" charset="-122"/>
              </a:rPr>
              <a:t>如果你的公司没有</a:t>
            </a:r>
            <a:r>
              <a:rPr lang="en-US" altLang="zh-CN" dirty="0">
                <a:latin typeface="华文中宋" panose="02010600040101010101" pitchFamily="2" charset="-122"/>
                <a:ea typeface="华文中宋" panose="02010600040101010101" pitchFamily="2" charset="-122"/>
              </a:rPr>
              <a:t>PPT</a:t>
            </a:r>
            <a:r>
              <a:rPr lang="zh-CN" altLang="en-US" dirty="0">
                <a:latin typeface="华文中宋" panose="02010600040101010101" pitchFamily="2" charset="-122"/>
                <a:ea typeface="华文中宋" panose="02010600040101010101" pitchFamily="2" charset="-122"/>
              </a:rPr>
              <a:t>的</a:t>
            </a:r>
            <a:r>
              <a:rPr lang="en-US" altLang="zh-CN" dirty="0">
                <a:latin typeface="华文中宋" panose="02010600040101010101" pitchFamily="2" charset="-122"/>
                <a:ea typeface="华文中宋" panose="02010600040101010101" pitchFamily="2" charset="-122"/>
              </a:rPr>
              <a:t>VI</a:t>
            </a:r>
            <a:r>
              <a:rPr lang="zh-CN" altLang="en-US" dirty="0">
                <a:latin typeface="华文中宋" panose="02010600040101010101" pitchFamily="2" charset="-122"/>
                <a:ea typeface="华文中宋" panose="02010600040101010101" pitchFamily="2" charset="-122"/>
              </a:rPr>
              <a:t>植入，使用以下方式进行处理：</a:t>
            </a:r>
          </a:p>
        </p:txBody>
      </p:sp>
      <p:sp>
        <p:nvSpPr>
          <p:cNvPr id="18" name="文本框 17">
            <a:extLst>
              <a:ext uri="{FF2B5EF4-FFF2-40B4-BE49-F238E27FC236}">
                <a16:creationId xmlns:a16="http://schemas.microsoft.com/office/drawing/2014/main" id="{A6C0A2BA-6106-4C14-9C67-548E6939520B}"/>
              </a:ext>
            </a:extLst>
          </p:cNvPr>
          <p:cNvSpPr txBox="1"/>
          <p:nvPr/>
        </p:nvSpPr>
        <p:spPr>
          <a:xfrm>
            <a:off x="733330" y="1403287"/>
            <a:ext cx="11089895" cy="646331"/>
          </a:xfrm>
          <a:prstGeom prst="rect">
            <a:avLst/>
          </a:prstGeom>
          <a:noFill/>
        </p:spPr>
        <p:txBody>
          <a:bodyPr wrap="none" rtlCol="0">
            <a:spAutoFit/>
          </a:bodyPr>
          <a:lstStyle/>
          <a:p>
            <a:r>
              <a:rPr lang="en-US" altLang="zh-CN" dirty="0">
                <a:latin typeface="华文中宋" panose="02010600040101010101" pitchFamily="2" charset="-122"/>
                <a:ea typeface="华文中宋" panose="02010600040101010101" pitchFamily="2" charset="-122"/>
              </a:rPr>
              <a:t>1 </a:t>
            </a:r>
            <a:r>
              <a:rPr lang="zh-CN" altLang="en-US" dirty="0">
                <a:latin typeface="华文中宋" panose="02010600040101010101" pitchFamily="2" charset="-122"/>
                <a:ea typeface="华文中宋" panose="02010600040101010101" pitchFamily="2" charset="-122"/>
              </a:rPr>
              <a:t>确认企业</a:t>
            </a:r>
            <a:r>
              <a:rPr lang="en-US" altLang="zh-CN" dirty="0">
                <a:latin typeface="华文中宋" panose="02010600040101010101" pitchFamily="2" charset="-122"/>
                <a:ea typeface="华文中宋" panose="02010600040101010101" pitchFamily="2" charset="-122"/>
              </a:rPr>
              <a:t>VI</a:t>
            </a:r>
            <a:r>
              <a:rPr lang="zh-CN" altLang="en-US" dirty="0">
                <a:latin typeface="华文中宋" panose="02010600040101010101" pitchFamily="2" charset="-122"/>
                <a:ea typeface="华文中宋" panose="02010600040101010101" pitchFamily="2" charset="-122"/>
              </a:rPr>
              <a:t>的标准色（一般是</a:t>
            </a:r>
            <a:r>
              <a:rPr lang="en-US" altLang="zh-CN" dirty="0">
                <a:latin typeface="华文中宋" panose="02010600040101010101" pitchFamily="2" charset="-122"/>
                <a:ea typeface="华文中宋" panose="02010600040101010101" pitchFamily="2" charset="-122"/>
              </a:rPr>
              <a:t>Logo</a:t>
            </a:r>
            <a:r>
              <a:rPr lang="zh-CN" altLang="en-US" dirty="0">
                <a:latin typeface="华文中宋" panose="02010600040101010101" pitchFamily="2" charset="-122"/>
                <a:ea typeface="华文中宋" panose="02010600040101010101" pitchFamily="2" charset="-122"/>
              </a:rPr>
              <a:t>的主色调），取色，如果纯度太高考虑适当降低，以该颜色为中间调，</a:t>
            </a:r>
            <a:endParaRPr lang="en-US" altLang="zh-CN" dirty="0">
              <a:latin typeface="华文中宋" panose="02010600040101010101" pitchFamily="2" charset="-122"/>
              <a:ea typeface="华文中宋" panose="02010600040101010101" pitchFamily="2" charset="-122"/>
            </a:endParaRPr>
          </a:p>
          <a:p>
            <a:r>
              <a:rPr lang="zh-CN" altLang="en-US" dirty="0">
                <a:latin typeface="华文中宋" panose="02010600040101010101" pitchFamily="2" charset="-122"/>
                <a:ea typeface="华文中宋" panose="02010600040101010101" pitchFamily="2" charset="-122"/>
              </a:rPr>
              <a:t>找到亮部和暗部颜色</a:t>
            </a:r>
          </a:p>
        </p:txBody>
      </p:sp>
      <p:pic>
        <p:nvPicPr>
          <p:cNvPr id="28" name="图片 27">
            <a:extLst>
              <a:ext uri="{FF2B5EF4-FFF2-40B4-BE49-F238E27FC236}">
                <a16:creationId xmlns:a16="http://schemas.microsoft.com/office/drawing/2014/main" id="{B7DE81DB-D35F-4A04-B594-F2FB208C25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66203" y="2424864"/>
            <a:ext cx="3425340" cy="3430610"/>
          </a:xfrm>
          <a:prstGeom prst="rect">
            <a:avLst/>
          </a:prstGeom>
        </p:spPr>
      </p:pic>
      <p:sp>
        <p:nvSpPr>
          <p:cNvPr id="4" name="矩形 3">
            <a:extLst>
              <a:ext uri="{FF2B5EF4-FFF2-40B4-BE49-F238E27FC236}">
                <a16:creationId xmlns:a16="http://schemas.microsoft.com/office/drawing/2014/main" id="{8F3CAA26-0137-482E-80E1-52476F1784B7}"/>
              </a:ext>
            </a:extLst>
          </p:cNvPr>
          <p:cNvSpPr/>
          <p:nvPr/>
        </p:nvSpPr>
        <p:spPr>
          <a:xfrm>
            <a:off x="6348948" y="4075545"/>
            <a:ext cx="3109088" cy="801255"/>
          </a:xfrm>
          <a:prstGeom prst="rect">
            <a:avLst/>
          </a:prstGeom>
          <a:solidFill>
            <a:srgbClr val="C131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a:t>中间调</a:t>
            </a:r>
          </a:p>
        </p:txBody>
      </p:sp>
      <p:sp>
        <p:nvSpPr>
          <p:cNvPr id="29" name="矩形 28">
            <a:extLst>
              <a:ext uri="{FF2B5EF4-FFF2-40B4-BE49-F238E27FC236}">
                <a16:creationId xmlns:a16="http://schemas.microsoft.com/office/drawing/2014/main" id="{CFD5E176-792F-449D-A42F-92AB682C6C55}"/>
              </a:ext>
            </a:extLst>
          </p:cNvPr>
          <p:cNvSpPr/>
          <p:nvPr/>
        </p:nvSpPr>
        <p:spPr>
          <a:xfrm>
            <a:off x="6348948" y="3274290"/>
            <a:ext cx="3109088" cy="801255"/>
          </a:xfrm>
          <a:prstGeom prst="rect">
            <a:avLst/>
          </a:prstGeom>
          <a:solidFill>
            <a:srgbClr val="E79D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a:t>亮部</a:t>
            </a:r>
          </a:p>
        </p:txBody>
      </p:sp>
      <p:sp>
        <p:nvSpPr>
          <p:cNvPr id="30" name="矩形 29">
            <a:extLst>
              <a:ext uri="{FF2B5EF4-FFF2-40B4-BE49-F238E27FC236}">
                <a16:creationId xmlns:a16="http://schemas.microsoft.com/office/drawing/2014/main" id="{A00CEFBC-A2BA-49EF-8C3C-3A818F9B8BF2}"/>
              </a:ext>
            </a:extLst>
          </p:cNvPr>
          <p:cNvSpPr/>
          <p:nvPr/>
        </p:nvSpPr>
        <p:spPr>
          <a:xfrm>
            <a:off x="6348948" y="4876800"/>
            <a:ext cx="3109088" cy="801255"/>
          </a:xfrm>
          <a:prstGeom prst="rect">
            <a:avLst/>
          </a:prstGeom>
          <a:solidFill>
            <a:srgbClr val="8236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a:t>暗部</a:t>
            </a:r>
          </a:p>
        </p:txBody>
      </p:sp>
      <p:sp>
        <p:nvSpPr>
          <p:cNvPr id="31" name="矩形 30">
            <a:extLst>
              <a:ext uri="{FF2B5EF4-FFF2-40B4-BE49-F238E27FC236}">
                <a16:creationId xmlns:a16="http://schemas.microsoft.com/office/drawing/2014/main" id="{94F5613A-9780-4C21-B4BF-2D5B656FD748}"/>
              </a:ext>
            </a:extLst>
          </p:cNvPr>
          <p:cNvSpPr/>
          <p:nvPr/>
        </p:nvSpPr>
        <p:spPr>
          <a:xfrm>
            <a:off x="6348948" y="2473035"/>
            <a:ext cx="3109088" cy="801255"/>
          </a:xfrm>
          <a:prstGeom prst="rect">
            <a:avLst/>
          </a:prstGeom>
          <a:solidFill>
            <a:srgbClr val="FBEF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a:t>高光</a:t>
            </a:r>
          </a:p>
        </p:txBody>
      </p:sp>
    </p:spTree>
    <p:extLst>
      <p:ext uri="{BB962C8B-B14F-4D97-AF65-F5344CB8AC3E}">
        <p14:creationId xmlns:p14="http://schemas.microsoft.com/office/powerpoint/2010/main" val="41401197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F342B41B-2998-479E-98CC-62307BDD50CA}"/>
              </a:ext>
            </a:extLst>
          </p:cNvPr>
          <p:cNvSpPr txBox="1"/>
          <p:nvPr/>
        </p:nvSpPr>
        <p:spPr>
          <a:xfrm>
            <a:off x="699951" y="538636"/>
            <a:ext cx="6162264" cy="369332"/>
          </a:xfrm>
          <a:prstGeom prst="rect">
            <a:avLst/>
          </a:prstGeom>
          <a:noFill/>
        </p:spPr>
        <p:txBody>
          <a:bodyPr wrap="none" rtlCol="0">
            <a:spAutoFit/>
          </a:bodyPr>
          <a:lstStyle/>
          <a:p>
            <a:r>
              <a:rPr lang="zh-CN" altLang="en-US" dirty="0">
                <a:latin typeface="华文中宋" panose="02010600040101010101" pitchFamily="2" charset="-122"/>
                <a:ea typeface="华文中宋" panose="02010600040101010101" pitchFamily="2" charset="-122"/>
              </a:rPr>
              <a:t>如果你的公司没有</a:t>
            </a:r>
            <a:r>
              <a:rPr lang="en-US" altLang="zh-CN" dirty="0">
                <a:latin typeface="华文中宋" panose="02010600040101010101" pitchFamily="2" charset="-122"/>
                <a:ea typeface="华文中宋" panose="02010600040101010101" pitchFamily="2" charset="-122"/>
              </a:rPr>
              <a:t>PPT</a:t>
            </a:r>
            <a:r>
              <a:rPr lang="zh-CN" altLang="en-US" dirty="0">
                <a:latin typeface="华文中宋" panose="02010600040101010101" pitchFamily="2" charset="-122"/>
                <a:ea typeface="华文中宋" panose="02010600040101010101" pitchFamily="2" charset="-122"/>
              </a:rPr>
              <a:t>的</a:t>
            </a:r>
            <a:r>
              <a:rPr lang="en-US" altLang="zh-CN" dirty="0">
                <a:latin typeface="华文中宋" panose="02010600040101010101" pitchFamily="2" charset="-122"/>
                <a:ea typeface="华文中宋" panose="02010600040101010101" pitchFamily="2" charset="-122"/>
              </a:rPr>
              <a:t>VI</a:t>
            </a:r>
            <a:r>
              <a:rPr lang="zh-CN" altLang="en-US" dirty="0">
                <a:latin typeface="华文中宋" panose="02010600040101010101" pitchFamily="2" charset="-122"/>
                <a:ea typeface="华文中宋" panose="02010600040101010101" pitchFamily="2" charset="-122"/>
              </a:rPr>
              <a:t>植入，使用以下方式进行处理：</a:t>
            </a:r>
          </a:p>
        </p:txBody>
      </p:sp>
      <p:sp>
        <p:nvSpPr>
          <p:cNvPr id="18" name="文本框 17">
            <a:extLst>
              <a:ext uri="{FF2B5EF4-FFF2-40B4-BE49-F238E27FC236}">
                <a16:creationId xmlns:a16="http://schemas.microsoft.com/office/drawing/2014/main" id="{A6C0A2BA-6106-4C14-9C67-548E6939520B}"/>
              </a:ext>
            </a:extLst>
          </p:cNvPr>
          <p:cNvSpPr txBox="1"/>
          <p:nvPr/>
        </p:nvSpPr>
        <p:spPr>
          <a:xfrm>
            <a:off x="699951" y="1144669"/>
            <a:ext cx="7538886" cy="3782767"/>
          </a:xfrm>
          <a:prstGeom prst="rect">
            <a:avLst/>
          </a:prstGeom>
          <a:noFill/>
        </p:spPr>
        <p:txBody>
          <a:bodyPr wrap="square" rtlCol="0">
            <a:spAutoFit/>
          </a:bodyPr>
          <a:lstStyle/>
          <a:p>
            <a:pPr>
              <a:lnSpc>
                <a:spcPct val="150000"/>
              </a:lnSpc>
            </a:pPr>
            <a:r>
              <a:rPr lang="en-US" altLang="zh-CN" dirty="0">
                <a:latin typeface="华文中宋" panose="02010600040101010101" pitchFamily="2" charset="-122"/>
                <a:ea typeface="华文中宋" panose="02010600040101010101" pitchFamily="2" charset="-122"/>
              </a:rPr>
              <a:t>2 </a:t>
            </a:r>
            <a:r>
              <a:rPr lang="zh-CN" altLang="en-US" dirty="0">
                <a:latin typeface="华文中宋" panose="02010600040101010101" pitchFamily="2" charset="-122"/>
                <a:ea typeface="华文中宋" panose="02010600040101010101" pitchFamily="2" charset="-122"/>
              </a:rPr>
              <a:t>根据这些颜色对</a:t>
            </a:r>
            <a:r>
              <a:rPr lang="en-US" altLang="zh-CN" dirty="0">
                <a:latin typeface="华文中宋" panose="02010600040101010101" pitchFamily="2" charset="-122"/>
                <a:ea typeface="华文中宋" panose="02010600040101010101" pitchFamily="2" charset="-122"/>
              </a:rPr>
              <a:t>PPT</a:t>
            </a:r>
            <a:r>
              <a:rPr lang="zh-CN" altLang="en-US" dirty="0">
                <a:latin typeface="华文中宋" panose="02010600040101010101" pitchFamily="2" charset="-122"/>
                <a:ea typeface="华文中宋" panose="02010600040101010101" pitchFamily="2" charset="-122"/>
              </a:rPr>
              <a:t>内容进行统一，上色范畴包括并不限于以下内容：</a:t>
            </a:r>
            <a:endParaRPr lang="en-US" altLang="zh-CN" dirty="0">
              <a:latin typeface="华文中宋" panose="02010600040101010101" pitchFamily="2" charset="-122"/>
              <a:ea typeface="华文中宋" panose="02010600040101010101" pitchFamily="2" charset="-122"/>
            </a:endParaRPr>
          </a:p>
          <a:p>
            <a:pPr>
              <a:lnSpc>
                <a:spcPct val="150000"/>
              </a:lnSpc>
            </a:pPr>
            <a:r>
              <a:rPr lang="en-US" altLang="zh-CN" dirty="0">
                <a:latin typeface="华文中宋" panose="02010600040101010101" pitchFamily="2" charset="-122"/>
                <a:ea typeface="华文中宋" panose="02010600040101010101" pitchFamily="2" charset="-122"/>
              </a:rPr>
              <a:t>2.1 </a:t>
            </a:r>
            <a:r>
              <a:rPr lang="zh-CN" altLang="en-US" dirty="0">
                <a:latin typeface="华文中宋" panose="02010600040101010101" pitchFamily="2" charset="-122"/>
                <a:ea typeface="华文中宋" panose="02010600040101010101" pitchFamily="2" charset="-122"/>
              </a:rPr>
              <a:t>文字</a:t>
            </a:r>
            <a:endParaRPr lang="en-US" altLang="zh-CN" dirty="0">
              <a:latin typeface="华文中宋" panose="02010600040101010101" pitchFamily="2" charset="-122"/>
              <a:ea typeface="华文中宋" panose="02010600040101010101" pitchFamily="2" charset="-122"/>
            </a:endParaRPr>
          </a:p>
          <a:p>
            <a:pPr>
              <a:lnSpc>
                <a:spcPct val="150000"/>
              </a:lnSpc>
            </a:pPr>
            <a:r>
              <a:rPr lang="zh-CN" altLang="en-US" dirty="0">
                <a:latin typeface="华文中宋" panose="02010600040101010101" pitchFamily="2" charset="-122"/>
                <a:ea typeface="华文中宋" panose="02010600040101010101" pitchFamily="2" charset="-122"/>
              </a:rPr>
              <a:t>部分标题、关键字、段落符；</a:t>
            </a:r>
            <a:endParaRPr lang="en-US" altLang="zh-CN" dirty="0">
              <a:latin typeface="华文中宋" panose="02010600040101010101" pitchFamily="2" charset="-122"/>
              <a:ea typeface="华文中宋" panose="02010600040101010101" pitchFamily="2" charset="-122"/>
            </a:endParaRPr>
          </a:p>
          <a:p>
            <a:pPr>
              <a:lnSpc>
                <a:spcPct val="150000"/>
              </a:lnSpc>
            </a:pPr>
            <a:r>
              <a:rPr lang="en-US" altLang="zh-CN" dirty="0">
                <a:latin typeface="华文中宋" panose="02010600040101010101" pitchFamily="2" charset="-122"/>
                <a:ea typeface="华文中宋" panose="02010600040101010101" pitchFamily="2" charset="-122"/>
              </a:rPr>
              <a:t>2.2 </a:t>
            </a:r>
            <a:r>
              <a:rPr lang="zh-CN" altLang="en-US" dirty="0">
                <a:latin typeface="华文中宋" panose="02010600040101010101" pitchFamily="2" charset="-122"/>
                <a:ea typeface="华文中宋" panose="02010600040101010101" pitchFamily="2" charset="-122"/>
              </a:rPr>
              <a:t>形状</a:t>
            </a:r>
            <a:endParaRPr lang="en-US" altLang="zh-CN" dirty="0">
              <a:latin typeface="华文中宋" panose="02010600040101010101" pitchFamily="2" charset="-122"/>
              <a:ea typeface="华文中宋" panose="02010600040101010101" pitchFamily="2" charset="-122"/>
            </a:endParaRPr>
          </a:p>
          <a:p>
            <a:pPr>
              <a:lnSpc>
                <a:spcPct val="150000"/>
              </a:lnSpc>
            </a:pPr>
            <a:r>
              <a:rPr lang="zh-CN" altLang="en-US" dirty="0">
                <a:latin typeface="华文中宋" panose="02010600040101010101" pitchFamily="2" charset="-122"/>
                <a:ea typeface="华文中宋" panose="02010600040101010101" pitchFamily="2" charset="-122"/>
              </a:rPr>
              <a:t>文字框、流程图文字框、矢量图标、关系图形状及其他插入的形状；</a:t>
            </a:r>
            <a:endParaRPr lang="en-US" altLang="zh-CN" dirty="0">
              <a:latin typeface="华文中宋" panose="02010600040101010101" pitchFamily="2" charset="-122"/>
              <a:ea typeface="华文中宋" panose="02010600040101010101" pitchFamily="2" charset="-122"/>
            </a:endParaRPr>
          </a:p>
          <a:p>
            <a:pPr>
              <a:lnSpc>
                <a:spcPct val="150000"/>
              </a:lnSpc>
            </a:pPr>
            <a:r>
              <a:rPr lang="en-US" altLang="zh-CN" dirty="0">
                <a:latin typeface="华文中宋" panose="02010600040101010101" pitchFamily="2" charset="-122"/>
                <a:ea typeface="华文中宋" panose="02010600040101010101" pitchFamily="2" charset="-122"/>
              </a:rPr>
              <a:t>2.3 </a:t>
            </a:r>
            <a:r>
              <a:rPr lang="zh-CN" altLang="en-US" dirty="0">
                <a:latin typeface="华文中宋" panose="02010600040101010101" pitchFamily="2" charset="-122"/>
                <a:ea typeface="华文中宋" panose="02010600040101010101" pitchFamily="2" charset="-122"/>
              </a:rPr>
              <a:t>图表</a:t>
            </a:r>
            <a:endParaRPr lang="en-US" altLang="zh-CN" dirty="0">
              <a:latin typeface="华文中宋" panose="02010600040101010101" pitchFamily="2" charset="-122"/>
              <a:ea typeface="华文中宋" panose="02010600040101010101" pitchFamily="2" charset="-122"/>
            </a:endParaRPr>
          </a:p>
          <a:p>
            <a:pPr>
              <a:lnSpc>
                <a:spcPct val="150000"/>
              </a:lnSpc>
            </a:pPr>
            <a:r>
              <a:rPr lang="zh-CN" altLang="en-US" dirty="0">
                <a:latin typeface="华文中宋" panose="02010600040101010101" pitchFamily="2" charset="-122"/>
                <a:ea typeface="华文中宋" panose="02010600040101010101" pitchFamily="2" charset="-122"/>
              </a:rPr>
              <a:t>柱状图主体，饼图的主要扇区；</a:t>
            </a:r>
            <a:endParaRPr lang="en-US" altLang="zh-CN" dirty="0">
              <a:latin typeface="华文中宋" panose="02010600040101010101" pitchFamily="2" charset="-122"/>
              <a:ea typeface="华文中宋" panose="02010600040101010101" pitchFamily="2" charset="-122"/>
            </a:endParaRPr>
          </a:p>
          <a:p>
            <a:pPr>
              <a:lnSpc>
                <a:spcPct val="150000"/>
              </a:lnSpc>
            </a:pPr>
            <a:endParaRPr lang="en-US" altLang="zh-CN" dirty="0">
              <a:latin typeface="华文中宋" panose="02010600040101010101" pitchFamily="2" charset="-122"/>
              <a:ea typeface="华文中宋" panose="02010600040101010101" pitchFamily="2" charset="-122"/>
            </a:endParaRPr>
          </a:p>
          <a:p>
            <a:pPr>
              <a:lnSpc>
                <a:spcPct val="150000"/>
              </a:lnSpc>
            </a:pPr>
            <a:r>
              <a:rPr lang="en-US" altLang="zh-CN" dirty="0">
                <a:latin typeface="华文中宋" panose="02010600040101010101" pitchFamily="2" charset="-122"/>
                <a:ea typeface="华文中宋" panose="02010600040101010101" pitchFamily="2" charset="-122"/>
              </a:rPr>
              <a:t>3 </a:t>
            </a:r>
            <a:r>
              <a:rPr lang="zh-CN" altLang="en-US" dirty="0">
                <a:latin typeface="华文中宋" panose="02010600040101010101" pitchFamily="2" charset="-122"/>
                <a:ea typeface="华文中宋" panose="02010600040101010101" pitchFamily="2" charset="-122"/>
              </a:rPr>
              <a:t>根据主色调，调整其他颜色</a:t>
            </a:r>
          </a:p>
        </p:txBody>
      </p:sp>
    </p:spTree>
    <p:extLst>
      <p:ext uri="{BB962C8B-B14F-4D97-AF65-F5344CB8AC3E}">
        <p14:creationId xmlns:p14="http://schemas.microsoft.com/office/powerpoint/2010/main" val="39847680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graphicFrame>
        <p:nvGraphicFramePr>
          <p:cNvPr id="3" name="图表 2">
            <a:extLst>
              <a:ext uri="{FF2B5EF4-FFF2-40B4-BE49-F238E27FC236}">
                <a16:creationId xmlns:a16="http://schemas.microsoft.com/office/drawing/2014/main" id="{3F562E9A-EA75-4525-877E-41F2EA07CA21}"/>
              </a:ext>
            </a:extLst>
          </p:cNvPr>
          <p:cNvGraphicFramePr/>
          <p:nvPr>
            <p:extLst>
              <p:ext uri="{D42A27DB-BD31-4B8C-83A1-F6EECF244321}">
                <p14:modId xmlns:p14="http://schemas.microsoft.com/office/powerpoint/2010/main" val="1815568098"/>
              </p:ext>
            </p:extLst>
          </p:nvPr>
        </p:nvGraphicFramePr>
        <p:xfrm>
          <a:off x="783935" y="1304929"/>
          <a:ext cx="4969165" cy="4960500"/>
        </p:xfrm>
        <a:graphic>
          <a:graphicData uri="http://schemas.openxmlformats.org/drawingml/2006/chart">
            <c:chart xmlns:c="http://schemas.openxmlformats.org/drawingml/2006/chart" xmlns:r="http://schemas.openxmlformats.org/officeDocument/2006/relationships" r:id="rId2"/>
          </a:graphicData>
        </a:graphic>
      </p:graphicFrame>
      <p:sp>
        <p:nvSpPr>
          <p:cNvPr id="5" name="矩形 4">
            <a:extLst>
              <a:ext uri="{FF2B5EF4-FFF2-40B4-BE49-F238E27FC236}">
                <a16:creationId xmlns:a16="http://schemas.microsoft.com/office/drawing/2014/main" id="{37866EF9-6EF3-4A66-A9C2-CD8CFE4C422C}"/>
              </a:ext>
            </a:extLst>
          </p:cNvPr>
          <p:cNvSpPr/>
          <p:nvPr/>
        </p:nvSpPr>
        <p:spPr>
          <a:xfrm>
            <a:off x="6161134" y="1272113"/>
            <a:ext cx="5173613" cy="2552686"/>
          </a:xfrm>
          <a:prstGeom prst="rect">
            <a:avLst/>
          </a:prstGeom>
        </p:spPr>
        <p:txBody>
          <a:bodyPr wrap="square">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altLang="zh-CN" sz="2000" b="0" i="0" u="none" strike="noStrike" kern="1200" cap="none" spc="0" normalizeH="0" baseline="0" noProof="0" dirty="0">
                <a:ln>
                  <a:noFill/>
                </a:ln>
                <a:solidFill>
                  <a:prstClr val="black">
                    <a:lumMod val="85000"/>
                    <a:lumOff val="15000"/>
                  </a:prstClr>
                </a:solidFill>
                <a:effectLst/>
                <a:uLnTx/>
                <a:uFillTx/>
                <a:latin typeface="微软雅黑" panose="020B0503020204020204" pitchFamily="34" charset="-122"/>
                <a:ea typeface="微软雅黑" panose="020B0503020204020204" pitchFamily="34" charset="-122"/>
                <a:cs typeface="+mn-cs"/>
              </a:rPr>
              <a:t>2017</a:t>
            </a:r>
            <a:r>
              <a:rPr kumimoji="0" lang="zh-CN" altLang="en-US" sz="2000" b="0" i="0" u="none" strike="noStrike" kern="1200" cap="none" spc="0" normalizeH="0" baseline="0" noProof="0" dirty="0">
                <a:ln>
                  <a:noFill/>
                </a:ln>
                <a:solidFill>
                  <a:prstClr val="black">
                    <a:lumMod val="85000"/>
                    <a:lumOff val="15000"/>
                  </a:prstClr>
                </a:solidFill>
                <a:effectLst/>
                <a:uLnTx/>
                <a:uFillTx/>
                <a:latin typeface="微软雅黑" panose="020B0503020204020204" pitchFamily="34" charset="-122"/>
                <a:ea typeface="微软雅黑" panose="020B0503020204020204" pitchFamily="34" charset="-122"/>
                <a:cs typeface="+mn-cs"/>
              </a:rPr>
              <a:t>年的主要调查结果</a:t>
            </a:r>
            <a:endParaRPr kumimoji="0" lang="en-US" altLang="zh-CN" sz="2000" b="0" i="0" u="none" strike="noStrike" kern="1200" cap="none" spc="0" normalizeH="0" baseline="0" noProof="0" dirty="0">
              <a:ln>
                <a:noFill/>
              </a:ln>
              <a:solidFill>
                <a:prstClr val="black">
                  <a:lumMod val="85000"/>
                  <a:lumOff val="15000"/>
                </a:prstClr>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200" b="0" i="0" u="none" strike="noStrike" kern="1200" cap="none" spc="0" normalizeH="0" baseline="0" noProof="0" dirty="0">
                <a:ln>
                  <a:noFill/>
                </a:ln>
                <a:solidFill>
                  <a:prstClr val="black">
                    <a:lumMod val="65000"/>
                    <a:lumOff val="35000"/>
                  </a:prstClr>
                </a:solidFill>
                <a:effectLst/>
                <a:uLnTx/>
                <a:uFillTx/>
                <a:latin typeface="微软雅黑" panose="020B0503020204020204" pitchFamily="34" charset="-122"/>
                <a:ea typeface="微软雅黑" panose="020B0503020204020204" pitchFamily="34" charset="-122"/>
                <a:cs typeface="+mn-cs"/>
              </a:rPr>
              <a:t>我们没有发现任何 </a:t>
            </a:r>
            <a:r>
              <a:rPr kumimoji="0" lang="en-US" altLang="zh-CN" sz="1200" b="0" i="0" u="none" strike="noStrike" kern="1200" cap="none" spc="0" normalizeH="0" baseline="0" noProof="0" dirty="0">
                <a:ln>
                  <a:noFill/>
                </a:ln>
                <a:solidFill>
                  <a:prstClr val="black">
                    <a:lumMod val="65000"/>
                    <a:lumOff val="35000"/>
                  </a:prstClr>
                </a:solidFill>
                <a:effectLst/>
                <a:uLnTx/>
                <a:uFillTx/>
                <a:latin typeface="微软雅黑" panose="020B0503020204020204" pitchFamily="34" charset="-122"/>
                <a:ea typeface="微软雅黑" panose="020B0503020204020204" pitchFamily="34" charset="-122"/>
                <a:cs typeface="+mn-cs"/>
              </a:rPr>
              <a:t>KPI </a:t>
            </a:r>
            <a:r>
              <a:rPr kumimoji="0" lang="zh-CN" altLang="en-US" sz="1200" b="0" i="0" u="none" strike="noStrike" kern="1200" cap="none" spc="0" normalizeH="0" baseline="0" noProof="0" dirty="0">
                <a:ln>
                  <a:noFill/>
                </a:ln>
                <a:solidFill>
                  <a:prstClr val="black">
                    <a:lumMod val="65000"/>
                    <a:lumOff val="35000"/>
                  </a:prstClr>
                </a:solidFill>
                <a:effectLst/>
                <a:uLnTx/>
                <a:uFillTx/>
                <a:latin typeface="微软雅黑" panose="020B0503020204020204" pitchFamily="34" charset="-122"/>
                <a:ea typeface="微软雅黑" panose="020B0503020204020204" pitchFamily="34" charset="-122"/>
                <a:cs typeface="+mn-cs"/>
              </a:rPr>
              <a:t>可以确认休闲游戏是否比其它游戏</a:t>
            </a:r>
            <a:r>
              <a:rPr kumimoji="0" lang="zh-CN" altLang="en-US" sz="1400" b="1" i="0" u="none" strike="noStrike" kern="1200" cap="none" spc="0" normalizeH="0" baseline="0" noProof="0" dirty="0">
                <a:ln>
                  <a:noFill/>
                </a:ln>
                <a:solidFill>
                  <a:srgbClr val="C1312D"/>
                </a:solidFill>
                <a:effectLst/>
                <a:uLnTx/>
                <a:uFillTx/>
                <a:latin typeface="微软雅黑" panose="020B0503020204020204" pitchFamily="34" charset="-122"/>
                <a:ea typeface="微软雅黑" panose="020B0503020204020204" pitchFamily="34" charset="-122"/>
                <a:cs typeface="+mn-cs"/>
              </a:rPr>
              <a:t>表现更好</a:t>
            </a:r>
            <a:r>
              <a:rPr kumimoji="0" lang="zh-CN" altLang="en-US" sz="1200" b="0" i="0" u="none" strike="noStrike" kern="1200" cap="none" spc="0" normalizeH="0" baseline="0" noProof="0" dirty="0">
                <a:ln>
                  <a:noFill/>
                </a:ln>
                <a:solidFill>
                  <a:prstClr val="black">
                    <a:lumMod val="65000"/>
                    <a:lumOff val="35000"/>
                  </a:prstClr>
                </a:solidFill>
                <a:effectLst/>
                <a:uLnTx/>
                <a:uFillTx/>
                <a:latin typeface="微软雅黑" panose="020B0503020204020204" pitchFamily="34" charset="-122"/>
                <a:ea typeface="微软雅黑" panose="020B0503020204020204" pitchFamily="34" charset="-122"/>
                <a:cs typeface="+mn-cs"/>
              </a:rPr>
              <a:t>。首先， 考虑你的游戏是否在特定的游戏类型中表现出众并充分利用你的核心受众。 </a:t>
            </a:r>
            <a:endParaRPr kumimoji="0" lang="en-US" altLang="zh-CN" sz="1200" b="0" i="0" u="none" strike="noStrike" kern="1200" cap="none" spc="0" normalizeH="0" baseline="0" noProof="0" dirty="0">
              <a:ln>
                <a:noFill/>
              </a:ln>
              <a:solidFill>
                <a:prstClr val="black">
                  <a:lumMod val="65000"/>
                  <a:lumOff val="35000"/>
                </a:prstClr>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en-US" altLang="zh-CN" sz="1200" b="0" i="0" u="none" strike="noStrike" kern="1200" cap="none" spc="0" normalizeH="0" baseline="0" noProof="0" dirty="0">
              <a:ln>
                <a:noFill/>
              </a:ln>
              <a:solidFill>
                <a:prstClr val="black">
                  <a:lumMod val="65000"/>
                  <a:lumOff val="35000"/>
                </a:prstClr>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200" b="0" i="0" u="none" strike="noStrike" kern="1200" cap="none" spc="0" normalizeH="0" baseline="0" noProof="0" dirty="0">
                <a:ln>
                  <a:noFill/>
                </a:ln>
                <a:solidFill>
                  <a:prstClr val="black">
                    <a:lumMod val="65000"/>
                    <a:lumOff val="35000"/>
                  </a:prstClr>
                </a:solidFill>
                <a:effectLst/>
                <a:uLnTx/>
                <a:uFillTx/>
                <a:latin typeface="微软雅黑" panose="020B0503020204020204" pitchFamily="34" charset="-122"/>
                <a:ea typeface="微软雅黑" panose="020B0503020204020204" pitchFamily="34" charset="-122"/>
                <a:cs typeface="+mn-cs"/>
              </a:rPr>
              <a:t>我们没有发现任何 </a:t>
            </a:r>
            <a:r>
              <a:rPr kumimoji="0" lang="en-US" altLang="zh-CN" sz="1200" b="0" i="0" u="none" strike="noStrike" kern="1200" cap="none" spc="0" normalizeH="0" baseline="0" noProof="0" dirty="0">
                <a:ln>
                  <a:noFill/>
                </a:ln>
                <a:solidFill>
                  <a:prstClr val="black">
                    <a:lumMod val="65000"/>
                    <a:lumOff val="35000"/>
                  </a:prstClr>
                </a:solidFill>
                <a:effectLst/>
                <a:uLnTx/>
                <a:uFillTx/>
                <a:latin typeface="微软雅黑" panose="020B0503020204020204" pitchFamily="34" charset="-122"/>
                <a:ea typeface="微软雅黑" panose="020B0503020204020204" pitchFamily="34" charset="-122"/>
                <a:cs typeface="+mn-cs"/>
              </a:rPr>
              <a:t>KPI </a:t>
            </a:r>
            <a:r>
              <a:rPr kumimoji="0" lang="zh-CN" altLang="en-US" sz="1200" b="0" i="0" u="none" strike="noStrike" kern="1200" cap="none" spc="0" normalizeH="0" baseline="0" noProof="0" dirty="0">
                <a:ln>
                  <a:noFill/>
                </a:ln>
                <a:solidFill>
                  <a:prstClr val="black">
                    <a:lumMod val="65000"/>
                    <a:lumOff val="35000"/>
                  </a:prstClr>
                </a:solidFill>
                <a:effectLst/>
                <a:uLnTx/>
                <a:uFillTx/>
                <a:latin typeface="微软雅黑" panose="020B0503020204020204" pitchFamily="34" charset="-122"/>
                <a:ea typeface="微软雅黑" panose="020B0503020204020204" pitchFamily="34" charset="-122"/>
                <a:cs typeface="+mn-cs"/>
              </a:rPr>
              <a:t>可以确认休闲游戏是否比其它游戏表现更好。首先， 考虑你的游戏是否在特定的游戏类型中表现出众，并充分利用你的核心受众。 </a:t>
            </a:r>
          </a:p>
        </p:txBody>
      </p:sp>
      <p:cxnSp>
        <p:nvCxnSpPr>
          <p:cNvPr id="6" name="直接连接符 5">
            <a:extLst>
              <a:ext uri="{FF2B5EF4-FFF2-40B4-BE49-F238E27FC236}">
                <a16:creationId xmlns:a16="http://schemas.microsoft.com/office/drawing/2014/main" id="{A0540FFE-A3AE-498A-AF0A-5954119E85DE}"/>
              </a:ext>
            </a:extLst>
          </p:cNvPr>
          <p:cNvCxnSpPr>
            <a:cxnSpLocks/>
          </p:cNvCxnSpPr>
          <p:nvPr/>
        </p:nvCxnSpPr>
        <p:spPr>
          <a:xfrm>
            <a:off x="5901898" y="1198491"/>
            <a:ext cx="0" cy="5124454"/>
          </a:xfrm>
          <a:prstGeom prst="line">
            <a:avLst/>
          </a:prstGeom>
        </p:spPr>
        <p:style>
          <a:lnRef idx="1">
            <a:schemeClr val="accent3"/>
          </a:lnRef>
          <a:fillRef idx="0">
            <a:schemeClr val="accent3"/>
          </a:fillRef>
          <a:effectRef idx="0">
            <a:schemeClr val="accent3"/>
          </a:effectRef>
          <a:fontRef idx="minor">
            <a:schemeClr val="tx1"/>
          </a:fontRef>
        </p:style>
      </p:cxnSp>
      <p:cxnSp>
        <p:nvCxnSpPr>
          <p:cNvPr id="9" name="直接连接符 8">
            <a:extLst>
              <a:ext uri="{FF2B5EF4-FFF2-40B4-BE49-F238E27FC236}">
                <a16:creationId xmlns:a16="http://schemas.microsoft.com/office/drawing/2014/main" id="{CFD2F7B6-9FE5-4FEE-8B37-04FD7C904176}"/>
              </a:ext>
            </a:extLst>
          </p:cNvPr>
          <p:cNvCxnSpPr/>
          <p:nvPr/>
        </p:nvCxnSpPr>
        <p:spPr>
          <a:xfrm>
            <a:off x="6161134" y="3677994"/>
            <a:ext cx="5324473" cy="0"/>
          </a:xfrm>
          <a:prstGeom prst="line">
            <a:avLst/>
          </a:prstGeom>
        </p:spPr>
        <p:style>
          <a:lnRef idx="1">
            <a:schemeClr val="accent3"/>
          </a:lnRef>
          <a:fillRef idx="0">
            <a:schemeClr val="accent3"/>
          </a:fillRef>
          <a:effectRef idx="0">
            <a:schemeClr val="accent3"/>
          </a:effectRef>
          <a:fontRef idx="minor">
            <a:schemeClr val="tx1"/>
          </a:fontRef>
        </p:style>
      </p:cxnSp>
      <p:sp>
        <p:nvSpPr>
          <p:cNvPr id="11" name="不完整圆 10">
            <a:extLst>
              <a:ext uri="{FF2B5EF4-FFF2-40B4-BE49-F238E27FC236}">
                <a16:creationId xmlns:a16="http://schemas.microsoft.com/office/drawing/2014/main" id="{D08065D2-6A42-4E48-A37D-BE7313738BD8}"/>
              </a:ext>
            </a:extLst>
          </p:cNvPr>
          <p:cNvSpPr/>
          <p:nvPr/>
        </p:nvSpPr>
        <p:spPr>
          <a:xfrm>
            <a:off x="9716662" y="4090130"/>
            <a:ext cx="990595" cy="990595"/>
          </a:xfrm>
          <a:prstGeom prst="pie">
            <a:avLst>
              <a:gd name="adj1" fmla="val 0"/>
              <a:gd name="adj2" fmla="val 19507496"/>
            </a:avLst>
          </a:prstGeom>
          <a:solidFill>
            <a:srgbClr val="E79D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
        <p:nvSpPr>
          <p:cNvPr id="14" name="不完整圆 13">
            <a:extLst>
              <a:ext uri="{FF2B5EF4-FFF2-40B4-BE49-F238E27FC236}">
                <a16:creationId xmlns:a16="http://schemas.microsoft.com/office/drawing/2014/main" id="{7CBE0B37-B279-42B0-9231-A6CAD474591D}"/>
              </a:ext>
            </a:extLst>
          </p:cNvPr>
          <p:cNvSpPr/>
          <p:nvPr/>
        </p:nvSpPr>
        <p:spPr>
          <a:xfrm>
            <a:off x="9802382" y="4071079"/>
            <a:ext cx="990595" cy="990595"/>
          </a:xfrm>
          <a:prstGeom prst="pie">
            <a:avLst>
              <a:gd name="adj1" fmla="val 19441094"/>
              <a:gd name="adj2" fmla="val 21580517"/>
            </a:avLst>
          </a:prstGeom>
          <a:solidFill>
            <a:srgbClr val="E79D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cxnSp>
        <p:nvCxnSpPr>
          <p:cNvPr id="19" name="直接连接符 18">
            <a:extLst>
              <a:ext uri="{FF2B5EF4-FFF2-40B4-BE49-F238E27FC236}">
                <a16:creationId xmlns:a16="http://schemas.microsoft.com/office/drawing/2014/main" id="{D2921571-6C6A-4D9C-94F9-E6200031319F}"/>
              </a:ext>
            </a:extLst>
          </p:cNvPr>
          <p:cNvCxnSpPr>
            <a:cxnSpLocks/>
          </p:cNvCxnSpPr>
          <p:nvPr/>
        </p:nvCxnSpPr>
        <p:spPr>
          <a:xfrm>
            <a:off x="932056" y="1027886"/>
            <a:ext cx="10598331" cy="0"/>
          </a:xfrm>
          <a:prstGeom prst="line">
            <a:avLst/>
          </a:prstGeom>
        </p:spPr>
        <p:style>
          <a:lnRef idx="1">
            <a:schemeClr val="accent3"/>
          </a:lnRef>
          <a:fillRef idx="0">
            <a:schemeClr val="accent3"/>
          </a:fillRef>
          <a:effectRef idx="0">
            <a:schemeClr val="accent3"/>
          </a:effectRef>
          <a:fontRef idx="minor">
            <a:schemeClr val="tx1"/>
          </a:fontRef>
        </p:style>
      </p:cxnSp>
      <p:cxnSp>
        <p:nvCxnSpPr>
          <p:cNvPr id="20" name="直接连接符 19">
            <a:extLst>
              <a:ext uri="{FF2B5EF4-FFF2-40B4-BE49-F238E27FC236}">
                <a16:creationId xmlns:a16="http://schemas.microsoft.com/office/drawing/2014/main" id="{B2C2E372-674C-4D61-95A7-EBEA8CA27597}"/>
              </a:ext>
            </a:extLst>
          </p:cNvPr>
          <p:cNvCxnSpPr>
            <a:cxnSpLocks/>
          </p:cNvCxnSpPr>
          <p:nvPr/>
        </p:nvCxnSpPr>
        <p:spPr>
          <a:xfrm>
            <a:off x="993822" y="6322945"/>
            <a:ext cx="10536565" cy="0"/>
          </a:xfrm>
          <a:prstGeom prst="line">
            <a:avLst/>
          </a:prstGeom>
        </p:spPr>
        <p:style>
          <a:lnRef idx="1">
            <a:schemeClr val="accent3"/>
          </a:lnRef>
          <a:fillRef idx="0">
            <a:schemeClr val="accent3"/>
          </a:fillRef>
          <a:effectRef idx="0">
            <a:schemeClr val="accent3"/>
          </a:effectRef>
          <a:fontRef idx="minor">
            <a:schemeClr val="tx1"/>
          </a:fontRef>
        </p:style>
      </p:cxnSp>
      <p:sp>
        <p:nvSpPr>
          <p:cNvPr id="21" name="文本框 20">
            <a:extLst>
              <a:ext uri="{FF2B5EF4-FFF2-40B4-BE49-F238E27FC236}">
                <a16:creationId xmlns:a16="http://schemas.microsoft.com/office/drawing/2014/main" id="{44CACF57-B697-4392-8015-089EF9D12585}"/>
              </a:ext>
            </a:extLst>
          </p:cNvPr>
          <p:cNvSpPr txBox="1"/>
          <p:nvPr/>
        </p:nvSpPr>
        <p:spPr>
          <a:xfrm>
            <a:off x="842880" y="536859"/>
            <a:ext cx="3679212"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2400" b="0" i="0" u="none" strike="noStrike" kern="1200" cap="none" spc="0" normalizeH="0" baseline="0" noProof="0" dirty="0">
                <a:ln>
                  <a:noFill/>
                </a:ln>
                <a:solidFill>
                  <a:prstClr val="black">
                    <a:lumMod val="85000"/>
                    <a:lumOff val="15000"/>
                  </a:prstClr>
                </a:solidFill>
                <a:effectLst/>
                <a:uLnTx/>
                <a:uFillTx/>
                <a:latin typeface="微软雅黑" panose="020B0503020204020204" pitchFamily="34" charset="-122"/>
                <a:ea typeface="微软雅黑" panose="020B0503020204020204" pitchFamily="34" charset="-122"/>
                <a:cs typeface="+mn-cs"/>
              </a:rPr>
              <a:t>2017</a:t>
            </a:r>
            <a:r>
              <a:rPr kumimoji="0" lang="zh-CN" altLang="en-US" sz="2400" b="0" i="0" u="none" strike="noStrike" kern="1200" cap="none" spc="0" normalizeH="0" baseline="0" noProof="0" dirty="0">
                <a:ln>
                  <a:noFill/>
                </a:ln>
                <a:solidFill>
                  <a:prstClr val="black">
                    <a:lumMod val="85000"/>
                    <a:lumOff val="15000"/>
                  </a:prstClr>
                </a:solidFill>
                <a:effectLst/>
                <a:uLnTx/>
                <a:uFillTx/>
                <a:latin typeface="微软雅黑" panose="020B0503020204020204" pitchFamily="34" charset="-122"/>
                <a:ea typeface="微软雅黑" panose="020B0503020204020204" pitchFamily="34" charset="-122"/>
                <a:cs typeface="+mn-cs"/>
              </a:rPr>
              <a:t>年游戏产业调查结果</a:t>
            </a:r>
          </a:p>
        </p:txBody>
      </p:sp>
      <p:sp>
        <p:nvSpPr>
          <p:cNvPr id="22" name="文本框 21">
            <a:extLst>
              <a:ext uri="{FF2B5EF4-FFF2-40B4-BE49-F238E27FC236}">
                <a16:creationId xmlns:a16="http://schemas.microsoft.com/office/drawing/2014/main" id="{E4D24816-401B-4C4D-B2E5-9D1631B03B31}"/>
              </a:ext>
            </a:extLst>
          </p:cNvPr>
          <p:cNvSpPr txBox="1"/>
          <p:nvPr/>
        </p:nvSpPr>
        <p:spPr>
          <a:xfrm>
            <a:off x="4426510" y="713298"/>
            <a:ext cx="3042821" cy="253916"/>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1050" b="0" i="0" u="none" strike="noStrike" kern="1200" cap="none" spc="0" normalizeH="0" baseline="0" noProof="0" dirty="0">
                <a:ln>
                  <a:noFill/>
                </a:ln>
                <a:solidFill>
                  <a:prstClr val="black">
                    <a:lumMod val="75000"/>
                    <a:lumOff val="25000"/>
                  </a:prstClr>
                </a:solidFill>
                <a:effectLst/>
                <a:uLnTx/>
                <a:uFillTx/>
                <a:latin typeface="等线" panose="020F0502020204030204"/>
                <a:ea typeface="等线" panose="02010600030101010101" pitchFamily="2" charset="-122"/>
                <a:cs typeface="+mn-cs"/>
              </a:rPr>
              <a:t>调查结果</a:t>
            </a:r>
            <a:r>
              <a:rPr kumimoji="0" lang="en-US" altLang="zh-CN" sz="1050" b="0" i="0" u="none" strike="noStrike" kern="1200" cap="none" spc="0" normalizeH="0" baseline="0" noProof="0" dirty="0">
                <a:ln>
                  <a:noFill/>
                </a:ln>
                <a:solidFill>
                  <a:prstClr val="black">
                    <a:lumMod val="75000"/>
                    <a:lumOff val="25000"/>
                  </a:prstClr>
                </a:solidFill>
                <a:effectLst/>
                <a:uLnTx/>
                <a:uFillTx/>
                <a:latin typeface="等线" panose="020F0502020204030204"/>
                <a:ea typeface="等线" panose="02010600030101010101" pitchFamily="2" charset="-122"/>
                <a:cs typeface="+mn-cs"/>
              </a:rPr>
              <a:t>&gt;TMT</a:t>
            </a:r>
            <a:r>
              <a:rPr kumimoji="0" lang="zh-CN" altLang="en-US" sz="1050" b="0" i="0" u="none" strike="noStrike" kern="1200" cap="none" spc="0" normalizeH="0" baseline="0" noProof="0" dirty="0">
                <a:ln>
                  <a:noFill/>
                </a:ln>
                <a:solidFill>
                  <a:prstClr val="black">
                    <a:lumMod val="75000"/>
                    <a:lumOff val="25000"/>
                  </a:prstClr>
                </a:solidFill>
                <a:effectLst/>
                <a:uLnTx/>
                <a:uFillTx/>
                <a:latin typeface="等线" panose="020F0502020204030204"/>
                <a:ea typeface="等线" panose="02010600030101010101" pitchFamily="2" charset="-122"/>
                <a:cs typeface="+mn-cs"/>
              </a:rPr>
              <a:t>产业调查结果</a:t>
            </a:r>
            <a:r>
              <a:rPr kumimoji="0" lang="en-US" altLang="zh-CN" sz="1050" b="0" i="0" u="none" strike="noStrike" kern="1200" cap="none" spc="0" normalizeH="0" baseline="0" noProof="0" dirty="0">
                <a:ln>
                  <a:noFill/>
                </a:ln>
                <a:solidFill>
                  <a:prstClr val="black">
                    <a:lumMod val="75000"/>
                    <a:lumOff val="25000"/>
                  </a:prstClr>
                </a:solidFill>
                <a:effectLst/>
                <a:uLnTx/>
                <a:uFillTx/>
                <a:latin typeface="等线" panose="020F0502020204030204"/>
                <a:ea typeface="等线" panose="02010600030101010101" pitchFamily="2" charset="-122"/>
                <a:cs typeface="+mn-cs"/>
              </a:rPr>
              <a:t>&gt;</a:t>
            </a:r>
            <a:r>
              <a:rPr kumimoji="0" lang="zh-CN" altLang="en-US" sz="1050" b="0" i="0" u="none" strike="noStrike" kern="1200" cap="none" spc="0" normalizeH="0" baseline="0" noProof="0" dirty="0">
                <a:ln>
                  <a:noFill/>
                </a:ln>
                <a:solidFill>
                  <a:prstClr val="black">
                    <a:lumMod val="75000"/>
                    <a:lumOff val="25000"/>
                  </a:prstClr>
                </a:solidFill>
                <a:effectLst/>
                <a:uLnTx/>
                <a:uFillTx/>
                <a:latin typeface="等线" panose="020F0502020204030204"/>
                <a:ea typeface="等线" panose="02010600030101010101" pitchFamily="2" charset="-122"/>
                <a:cs typeface="+mn-cs"/>
              </a:rPr>
              <a:t>游戏产业调查结果</a:t>
            </a:r>
          </a:p>
        </p:txBody>
      </p:sp>
      <p:sp>
        <p:nvSpPr>
          <p:cNvPr id="23" name="椭圆 22">
            <a:extLst>
              <a:ext uri="{FF2B5EF4-FFF2-40B4-BE49-F238E27FC236}">
                <a16:creationId xmlns:a16="http://schemas.microsoft.com/office/drawing/2014/main" id="{DE8AD93C-29A0-4991-BEC5-812E2105576C}"/>
              </a:ext>
            </a:extLst>
          </p:cNvPr>
          <p:cNvSpPr/>
          <p:nvPr/>
        </p:nvSpPr>
        <p:spPr>
          <a:xfrm>
            <a:off x="11183953" y="635194"/>
            <a:ext cx="346434" cy="346434"/>
          </a:xfrm>
          <a:prstGeom prst="ellipse">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等线" panose="020F0502020204030204"/>
              <a:ea typeface="等线" panose="02010600030101010101" pitchFamily="2" charset="-122"/>
              <a:cs typeface="+mn-cs"/>
            </a:endParaRPr>
          </a:p>
        </p:txBody>
      </p:sp>
      <p:sp>
        <p:nvSpPr>
          <p:cNvPr id="24" name="文本框 23">
            <a:extLst>
              <a:ext uri="{FF2B5EF4-FFF2-40B4-BE49-F238E27FC236}">
                <a16:creationId xmlns:a16="http://schemas.microsoft.com/office/drawing/2014/main" id="{5C3FA667-7B87-4FFD-8493-88A2DD8E217C}"/>
              </a:ext>
            </a:extLst>
          </p:cNvPr>
          <p:cNvSpPr txBox="1"/>
          <p:nvPr/>
        </p:nvSpPr>
        <p:spPr>
          <a:xfrm>
            <a:off x="894080" y="6357850"/>
            <a:ext cx="4974439" cy="2308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900" b="0" i="0" u="none" strike="noStrike" kern="1200" cap="none" spc="0" normalizeH="0" baseline="0" noProof="0" dirty="0">
                <a:ln>
                  <a:noFill/>
                </a:ln>
                <a:solidFill>
                  <a:prstClr val="black">
                    <a:lumMod val="75000"/>
                    <a:lumOff val="25000"/>
                  </a:prstClr>
                </a:solidFill>
                <a:effectLst/>
                <a:uLnTx/>
                <a:uFillTx/>
                <a:latin typeface="宋体" panose="02010600030101010101" pitchFamily="2" charset="-122"/>
                <a:ea typeface="宋体" panose="02010600030101010101" pitchFamily="2" charset="-122"/>
                <a:cs typeface="+mn-cs"/>
              </a:rPr>
              <a:t>数据来源：</a:t>
            </a:r>
            <a:r>
              <a:rPr kumimoji="0" lang="zh-CN" altLang="en-US" sz="900" b="0" i="0" u="none" strike="noStrike" kern="1200" cap="none" spc="0" normalizeH="0" baseline="0" noProof="0" dirty="0">
                <a:ln>
                  <a:noFill/>
                </a:ln>
                <a:solidFill>
                  <a:prstClr val="black">
                    <a:lumMod val="50000"/>
                    <a:lumOff val="50000"/>
                  </a:prstClr>
                </a:solidFill>
                <a:effectLst/>
                <a:uLnTx/>
                <a:uFillTx/>
                <a:latin typeface="宋体" panose="02010600030101010101" pitchFamily="2" charset="-122"/>
                <a:ea typeface="宋体" panose="02010600030101010101" pitchFamily="2" charset="-122"/>
                <a:cs typeface="+mn-cs"/>
              </a:rPr>
              <a:t>北京大忽悠咨询公司</a:t>
            </a:r>
            <a:r>
              <a:rPr kumimoji="0" lang="en-US" altLang="zh-CN" sz="900" b="0" i="0" u="none" strike="noStrike" kern="1200" cap="none" spc="0" normalizeH="0" baseline="0" noProof="0" dirty="0">
                <a:ln>
                  <a:noFill/>
                </a:ln>
                <a:solidFill>
                  <a:prstClr val="black">
                    <a:lumMod val="50000"/>
                    <a:lumOff val="50000"/>
                  </a:prstClr>
                </a:solidFill>
                <a:effectLst/>
                <a:uLnTx/>
                <a:uFillTx/>
                <a:latin typeface="宋体" panose="02010600030101010101" pitchFamily="2" charset="-122"/>
                <a:ea typeface="宋体" panose="02010600030101010101" pitchFamily="2" charset="-122"/>
                <a:cs typeface="+mn-cs"/>
              </a:rPr>
              <a:t>.</a:t>
            </a:r>
            <a:r>
              <a:rPr kumimoji="0" lang="zh-CN" altLang="en-US" sz="900" b="0" i="0" u="none" strike="noStrike" kern="1200" cap="none" spc="0" normalizeH="0" baseline="0" noProof="0" dirty="0">
                <a:ln>
                  <a:noFill/>
                </a:ln>
                <a:solidFill>
                  <a:prstClr val="black">
                    <a:lumMod val="50000"/>
                    <a:lumOff val="50000"/>
                  </a:prstClr>
                </a:solidFill>
                <a:effectLst/>
                <a:uLnTx/>
                <a:uFillTx/>
                <a:latin typeface="宋体" panose="02010600030101010101" pitchFamily="2" charset="-122"/>
                <a:ea typeface="宋体" panose="02010600030101010101" pitchFamily="2" charset="-122"/>
                <a:cs typeface="+mn-cs"/>
              </a:rPr>
              <a:t>内部数据：</a:t>
            </a:r>
            <a:r>
              <a:rPr kumimoji="0" lang="en-US" altLang="zh-CN" sz="900" b="0" i="0" u="none" strike="noStrike" kern="1200" cap="none" spc="0" normalizeH="0" baseline="0" noProof="0" dirty="0">
                <a:ln>
                  <a:noFill/>
                </a:ln>
                <a:solidFill>
                  <a:prstClr val="black">
                    <a:lumMod val="50000"/>
                    <a:lumOff val="50000"/>
                  </a:prstClr>
                </a:solidFill>
                <a:effectLst/>
                <a:uLnTx/>
                <a:uFillTx/>
                <a:latin typeface="宋体" panose="02010600030101010101" pitchFamily="2" charset="-122"/>
                <a:ea typeface="宋体" panose="02010600030101010101" pitchFamily="2" charset="-122"/>
                <a:cs typeface="+mn-cs"/>
              </a:rPr>
              <a:t> 2017</a:t>
            </a:r>
            <a:r>
              <a:rPr kumimoji="0" lang="zh-CN" altLang="en-US" sz="900" b="0" i="0" u="none" strike="noStrike" kern="1200" cap="none" spc="0" normalizeH="0" baseline="0" noProof="0" dirty="0">
                <a:ln>
                  <a:noFill/>
                </a:ln>
                <a:solidFill>
                  <a:prstClr val="black">
                    <a:lumMod val="50000"/>
                    <a:lumOff val="50000"/>
                  </a:prstClr>
                </a:solidFill>
                <a:effectLst/>
                <a:uLnTx/>
                <a:uFillTx/>
                <a:latin typeface="宋体" panose="02010600030101010101" pitchFamily="2" charset="-122"/>
                <a:ea typeface="宋体" panose="02010600030101010101" pitchFamily="2" charset="-122"/>
                <a:cs typeface="+mn-cs"/>
              </a:rPr>
              <a:t>年</a:t>
            </a:r>
            <a:r>
              <a:rPr kumimoji="0" lang="en-US" altLang="zh-CN" sz="900" b="0" i="0" u="none" strike="noStrike" kern="1200" cap="none" spc="0" normalizeH="0" baseline="0" noProof="0" dirty="0">
                <a:ln>
                  <a:noFill/>
                </a:ln>
                <a:solidFill>
                  <a:prstClr val="black">
                    <a:lumMod val="50000"/>
                    <a:lumOff val="50000"/>
                  </a:prstClr>
                </a:solidFill>
                <a:effectLst/>
                <a:uLnTx/>
                <a:uFillTx/>
                <a:latin typeface="宋体" panose="02010600030101010101" pitchFamily="2" charset="-122"/>
                <a:ea typeface="宋体" panose="02010600030101010101" pitchFamily="2" charset="-122"/>
                <a:cs typeface="+mn-cs"/>
              </a:rPr>
              <a:t>TMT</a:t>
            </a:r>
            <a:r>
              <a:rPr kumimoji="0" lang="zh-CN" altLang="en-US" sz="900" b="0" i="0" u="none" strike="noStrike" kern="1200" cap="none" spc="0" normalizeH="0" baseline="0" noProof="0" dirty="0">
                <a:ln>
                  <a:noFill/>
                </a:ln>
                <a:solidFill>
                  <a:prstClr val="black">
                    <a:lumMod val="50000"/>
                    <a:lumOff val="50000"/>
                  </a:prstClr>
                </a:solidFill>
                <a:effectLst/>
                <a:uLnTx/>
                <a:uFillTx/>
                <a:latin typeface="宋体" panose="02010600030101010101" pitchFamily="2" charset="-122"/>
                <a:ea typeface="宋体" panose="02010600030101010101" pitchFamily="2" charset="-122"/>
                <a:cs typeface="+mn-cs"/>
              </a:rPr>
              <a:t>产业调查结果</a:t>
            </a:r>
            <a:r>
              <a:rPr kumimoji="0" lang="en-US" altLang="zh-CN" sz="900" b="0" i="0" u="none" strike="noStrike" kern="1200" cap="none" spc="0" normalizeH="0" baseline="0" noProof="0" dirty="0">
                <a:ln>
                  <a:noFill/>
                </a:ln>
                <a:solidFill>
                  <a:prstClr val="black">
                    <a:lumMod val="50000"/>
                    <a:lumOff val="50000"/>
                  </a:prstClr>
                </a:solidFill>
                <a:effectLst/>
                <a:uLnTx/>
                <a:uFillTx/>
                <a:latin typeface="宋体" panose="02010600030101010101" pitchFamily="2" charset="-122"/>
                <a:ea typeface="宋体" panose="02010600030101010101" pitchFamily="2" charset="-122"/>
                <a:cs typeface="+mn-cs"/>
              </a:rPr>
              <a:t>. </a:t>
            </a:r>
            <a:r>
              <a:rPr kumimoji="0" lang="zh-CN" altLang="en-US" sz="900" b="0" i="0" u="none" strike="noStrike" kern="1200" cap="none" spc="0" normalizeH="0" baseline="0" noProof="0" dirty="0">
                <a:ln>
                  <a:noFill/>
                </a:ln>
                <a:solidFill>
                  <a:prstClr val="black">
                    <a:lumMod val="50000"/>
                    <a:lumOff val="50000"/>
                  </a:prstClr>
                </a:solidFill>
                <a:effectLst/>
                <a:uLnTx/>
                <a:uFillTx/>
                <a:latin typeface="宋体" panose="02010600030101010101" pitchFamily="2" charset="-122"/>
                <a:ea typeface="宋体" panose="02010600030101010101" pitchFamily="2" charset="-122"/>
                <a:cs typeface="+mn-cs"/>
              </a:rPr>
              <a:t>手机游戏产业篇</a:t>
            </a:r>
            <a:r>
              <a:rPr kumimoji="0" lang="en-US" altLang="zh-CN" sz="900" b="0" i="0" u="none" strike="noStrike" kern="1200" cap="none" spc="0" normalizeH="0" baseline="0" noProof="0" dirty="0">
                <a:ln>
                  <a:noFill/>
                </a:ln>
                <a:solidFill>
                  <a:prstClr val="black">
                    <a:lumMod val="50000"/>
                    <a:lumOff val="50000"/>
                  </a:prstClr>
                </a:solidFill>
                <a:effectLst/>
                <a:uLnTx/>
                <a:uFillTx/>
                <a:latin typeface="宋体" panose="02010600030101010101" pitchFamily="2" charset="-122"/>
                <a:ea typeface="宋体" panose="02010600030101010101" pitchFamily="2" charset="-122"/>
                <a:cs typeface="+mn-cs"/>
              </a:rPr>
              <a:t>. 2018</a:t>
            </a:r>
            <a:endParaRPr kumimoji="0" lang="zh-CN" altLang="en-US" sz="900" b="0" i="0" u="none" strike="noStrike" kern="1200" cap="none" spc="0" normalizeH="0" baseline="0" noProof="0" dirty="0">
              <a:ln>
                <a:noFill/>
              </a:ln>
              <a:solidFill>
                <a:prstClr val="black">
                  <a:lumMod val="50000"/>
                  <a:lumOff val="50000"/>
                </a:prstClr>
              </a:solidFill>
              <a:effectLst/>
              <a:uLnTx/>
              <a:uFillTx/>
              <a:latin typeface="宋体" panose="02010600030101010101" pitchFamily="2" charset="-122"/>
              <a:ea typeface="宋体" panose="02010600030101010101" pitchFamily="2" charset="-122"/>
              <a:cs typeface="+mn-cs"/>
            </a:endParaRPr>
          </a:p>
        </p:txBody>
      </p:sp>
      <p:sp>
        <p:nvSpPr>
          <p:cNvPr id="25" name="文本框 24">
            <a:extLst>
              <a:ext uri="{FF2B5EF4-FFF2-40B4-BE49-F238E27FC236}">
                <a16:creationId xmlns:a16="http://schemas.microsoft.com/office/drawing/2014/main" id="{24818DA6-4313-4E57-8978-929F521472EA}"/>
              </a:ext>
            </a:extLst>
          </p:cNvPr>
          <p:cNvSpPr txBox="1"/>
          <p:nvPr/>
        </p:nvSpPr>
        <p:spPr>
          <a:xfrm>
            <a:off x="10043217" y="6322945"/>
            <a:ext cx="1396536" cy="253916"/>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1050" b="0" i="0" u="none" strike="noStrike" kern="1200" cap="none" spc="0" normalizeH="0" baseline="0" noProof="0" dirty="0">
                <a:ln>
                  <a:noFill/>
                </a:ln>
                <a:solidFill>
                  <a:prstClr val="black">
                    <a:lumMod val="75000"/>
                    <a:lumOff val="25000"/>
                  </a:prstClr>
                </a:solidFill>
                <a:effectLst/>
                <a:uLnTx/>
                <a:uFillTx/>
                <a:latin typeface="微软雅黑" panose="020B0503020204020204" pitchFamily="34" charset="-122"/>
                <a:ea typeface="微软雅黑" panose="020B0503020204020204" pitchFamily="34" charset="-122"/>
                <a:cs typeface="+mn-cs"/>
              </a:rPr>
              <a:t>北京大忽悠咨询公司</a:t>
            </a:r>
          </a:p>
        </p:txBody>
      </p:sp>
      <p:sp>
        <p:nvSpPr>
          <p:cNvPr id="26" name="文本框 25">
            <a:extLst>
              <a:ext uri="{FF2B5EF4-FFF2-40B4-BE49-F238E27FC236}">
                <a16:creationId xmlns:a16="http://schemas.microsoft.com/office/drawing/2014/main" id="{7EA1866F-A394-4E09-BEB2-62A43A181327}"/>
              </a:ext>
            </a:extLst>
          </p:cNvPr>
          <p:cNvSpPr txBox="1"/>
          <p:nvPr/>
        </p:nvSpPr>
        <p:spPr>
          <a:xfrm>
            <a:off x="11530387" y="6580444"/>
            <a:ext cx="556563" cy="253916"/>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1050" b="0" i="0" u="none" strike="noStrike" kern="1200" cap="none" spc="0" normalizeH="0" baseline="0" noProof="0" dirty="0">
                <a:ln>
                  <a:noFill/>
                </a:ln>
                <a:solidFill>
                  <a:prstClr val="black">
                    <a:lumMod val="75000"/>
                    <a:lumOff val="25000"/>
                  </a:prstClr>
                </a:solidFill>
                <a:effectLst/>
                <a:uLnTx/>
                <a:uFillTx/>
                <a:latin typeface="微软雅黑" panose="020B0503020204020204" pitchFamily="34" charset="-122"/>
                <a:ea typeface="微软雅黑" panose="020B0503020204020204" pitchFamily="34" charset="-122"/>
                <a:cs typeface="+mn-cs"/>
              </a:rPr>
              <a:t>27/69</a:t>
            </a:r>
            <a:endParaRPr kumimoji="0" lang="zh-CN" altLang="en-US" sz="1050" b="0" i="0" u="none" strike="noStrike" kern="1200" cap="none" spc="0" normalizeH="0" baseline="0" noProof="0" dirty="0">
              <a:ln>
                <a:noFill/>
              </a:ln>
              <a:solidFill>
                <a:prstClr val="black">
                  <a:lumMod val="75000"/>
                  <a:lumOff val="25000"/>
                </a:prstClr>
              </a:solidFill>
              <a:effectLst/>
              <a:uLnTx/>
              <a:uFillTx/>
              <a:latin typeface="微软雅黑" panose="020B0503020204020204" pitchFamily="34" charset="-122"/>
              <a:ea typeface="微软雅黑" panose="020B0503020204020204" pitchFamily="34" charset="-122"/>
              <a:cs typeface="+mn-cs"/>
            </a:endParaRPr>
          </a:p>
        </p:txBody>
      </p:sp>
      <p:sp>
        <p:nvSpPr>
          <p:cNvPr id="27" name="矩形 26">
            <a:extLst>
              <a:ext uri="{FF2B5EF4-FFF2-40B4-BE49-F238E27FC236}">
                <a16:creationId xmlns:a16="http://schemas.microsoft.com/office/drawing/2014/main" id="{F64BC845-3BE9-4515-B8F0-1529446F067B}"/>
              </a:ext>
            </a:extLst>
          </p:cNvPr>
          <p:cNvSpPr/>
          <p:nvPr/>
        </p:nvSpPr>
        <p:spPr>
          <a:xfrm>
            <a:off x="9015676" y="5371210"/>
            <a:ext cx="2743198" cy="894219"/>
          </a:xfrm>
          <a:prstGeom prst="rect">
            <a:avLst/>
          </a:prstGeom>
        </p:spPr>
        <p:txBody>
          <a:bodyPr wrap="square">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200" b="0" i="0" u="none" strike="noStrike" kern="1200" cap="none" spc="0" normalizeH="0" baseline="0" noProof="0" dirty="0">
                <a:ln>
                  <a:noFill/>
                </a:ln>
                <a:solidFill>
                  <a:prstClr val="black">
                    <a:lumMod val="65000"/>
                    <a:lumOff val="35000"/>
                  </a:prstClr>
                </a:solidFill>
                <a:effectLst/>
                <a:uLnTx/>
                <a:uFillTx/>
                <a:latin typeface="微软雅黑" panose="020B0503020204020204" pitchFamily="34" charset="-122"/>
                <a:ea typeface="微软雅黑" panose="020B0503020204020204" pitchFamily="34" charset="-122"/>
                <a:cs typeface="+mn-cs"/>
              </a:rPr>
              <a:t>益智游戏、纸牌游戏和博彩游戏可能更适合基于广告的变现模式。策略游戏和模拟游戏能够提高</a:t>
            </a:r>
            <a:r>
              <a:rPr kumimoji="0" lang="en-US" altLang="zh-CN" sz="1200" b="0" i="0" u="none" strike="noStrike" kern="1200" cap="none" spc="0" normalizeH="0" baseline="0" noProof="0" dirty="0">
                <a:ln>
                  <a:noFill/>
                </a:ln>
                <a:solidFill>
                  <a:prstClr val="black">
                    <a:lumMod val="65000"/>
                    <a:lumOff val="35000"/>
                  </a:prstClr>
                </a:solidFill>
                <a:effectLst/>
                <a:uLnTx/>
                <a:uFillTx/>
                <a:latin typeface="微软雅黑" panose="020B0503020204020204" pitchFamily="34" charset="-122"/>
                <a:ea typeface="微软雅黑" panose="020B0503020204020204" pitchFamily="34" charset="-122"/>
                <a:cs typeface="+mn-cs"/>
              </a:rPr>
              <a:t>ARPPU</a:t>
            </a:r>
            <a:r>
              <a:rPr kumimoji="0" lang="zh-CN" altLang="en-US" sz="1200" b="0" i="0" u="none" strike="noStrike" kern="1200" cap="none" spc="0" normalizeH="0" baseline="0" noProof="0" dirty="0">
                <a:ln>
                  <a:noFill/>
                </a:ln>
                <a:solidFill>
                  <a:prstClr val="black">
                    <a:lumMod val="65000"/>
                    <a:lumOff val="35000"/>
                  </a:prstClr>
                </a:solidFill>
                <a:effectLst/>
                <a:uLnTx/>
                <a:uFillTx/>
                <a:latin typeface="微软雅黑" panose="020B0503020204020204" pitchFamily="34" charset="-122"/>
                <a:ea typeface="微软雅黑" panose="020B0503020204020204" pitchFamily="34" charset="-122"/>
                <a:cs typeface="+mn-cs"/>
              </a:rPr>
              <a:t>。</a:t>
            </a:r>
            <a:endParaRPr kumimoji="0" lang="zh-CN" altLang="en-US" sz="1200" b="0" i="0" u="none" strike="noStrike" kern="1200" cap="none" spc="0" normalizeH="0" baseline="0" noProof="0" dirty="0">
              <a:ln>
                <a:noFill/>
              </a:ln>
              <a:solidFill>
                <a:prstClr val="black"/>
              </a:solidFill>
              <a:effectLst/>
              <a:uLnTx/>
              <a:uFillTx/>
              <a:latin typeface="等线" panose="020F0502020204030204"/>
              <a:ea typeface="等线" panose="02010600030101010101" pitchFamily="2" charset="-122"/>
              <a:cs typeface="+mn-cs"/>
            </a:endParaRPr>
          </a:p>
        </p:txBody>
      </p:sp>
      <p:pic>
        <p:nvPicPr>
          <p:cNvPr id="4" name="图片 3">
            <a:extLst>
              <a:ext uri="{FF2B5EF4-FFF2-40B4-BE49-F238E27FC236}">
                <a16:creationId xmlns:a16="http://schemas.microsoft.com/office/drawing/2014/main" id="{84C17BA9-C8F4-4162-B95F-617A2E674892}"/>
              </a:ext>
            </a:extLst>
          </p:cNvPr>
          <p:cNvPicPr>
            <a:picLocks noChangeAspect="1"/>
          </p:cNvPicPr>
          <p:nvPr/>
        </p:nvPicPr>
        <p:blipFill rotWithShape="1">
          <a:blip r:embed="rId3">
            <a:extLst>
              <a:ext uri="{28A0092B-C50C-407E-A947-70E740481C1C}">
                <a14:useLocalDpi xmlns:a14="http://schemas.microsoft.com/office/drawing/2010/main" val="0"/>
              </a:ext>
            </a:extLst>
          </a:blip>
          <a:srcRect l="13040"/>
          <a:stretch/>
        </p:blipFill>
        <p:spPr>
          <a:xfrm>
            <a:off x="5923073" y="3678209"/>
            <a:ext cx="3066740" cy="2644950"/>
          </a:xfrm>
          <a:prstGeom prst="rect">
            <a:avLst/>
          </a:prstGeom>
        </p:spPr>
      </p:pic>
    </p:spTree>
    <p:extLst>
      <p:ext uri="{BB962C8B-B14F-4D97-AF65-F5344CB8AC3E}">
        <p14:creationId xmlns:p14="http://schemas.microsoft.com/office/powerpoint/2010/main" val="1829289850"/>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1793</TotalTime>
  <Words>597</Words>
  <Application>Microsoft Office PowerPoint</Application>
  <PresentationFormat>宽屏</PresentationFormat>
  <Paragraphs>50</Paragraphs>
  <Slides>10</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10</vt:i4>
      </vt:variant>
    </vt:vector>
  </HeadingPairs>
  <TitlesOfParts>
    <vt:vector size="20" baseType="lpstr">
      <vt:lpstr>等线</vt:lpstr>
      <vt:lpstr>等线 Light</vt:lpstr>
      <vt:lpstr>华文中宋</vt:lpstr>
      <vt:lpstr>思源黑体 CN Bold</vt:lpstr>
      <vt:lpstr>思源黑体 CN Normal</vt:lpstr>
      <vt:lpstr>宋体</vt:lpstr>
      <vt:lpstr>微软雅黑</vt:lpstr>
      <vt:lpstr>微软雅黑 Light</vt:lpstr>
      <vt:lpstr>Arial</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Li Notag</dc:creator>
  <cp:lastModifiedBy>Administrator</cp:lastModifiedBy>
  <cp:revision>107</cp:revision>
  <dcterms:created xsi:type="dcterms:W3CDTF">2018-08-23T10:08:30Z</dcterms:created>
  <dcterms:modified xsi:type="dcterms:W3CDTF">2018-11-26T09:02:05Z</dcterms:modified>
</cp:coreProperties>
</file>