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81" r:id="rId3"/>
    <p:sldId id="277" r:id="rId4"/>
    <p:sldId id="384" r:id="rId5"/>
    <p:sldId id="382" r:id="rId6"/>
    <p:sldId id="387" r:id="rId7"/>
    <p:sldId id="385" r:id="rId8"/>
    <p:sldId id="383" r:id="rId9"/>
    <p:sldId id="386" r:id="rId10"/>
    <p:sldId id="388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E95"/>
    <a:srgbClr val="55BAD9"/>
    <a:srgbClr val="843838"/>
    <a:srgbClr val="D96565"/>
    <a:srgbClr val="E6A4A4"/>
    <a:srgbClr val="5792A9"/>
    <a:srgbClr val="475670"/>
    <a:srgbClr val="3E3E5F"/>
    <a:srgbClr val="815A59"/>
    <a:srgbClr val="3D4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565" autoAdjust="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738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101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338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92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697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847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040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5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45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780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6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2018/11/28/Wed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2018/11/28/Wed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17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646382" y="2714518"/>
            <a:ext cx="8899236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071429" y="3233905"/>
            <a:ext cx="486176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文字精修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061902" y="2714518"/>
            <a:ext cx="2068195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设计篇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细节处理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061903" y="2826210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061903" y="3216321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4177416" y="2920770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1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6B93C850-4137-4B35-8903-9FB4DF463FBC}"/>
              </a:ext>
            </a:extLst>
          </p:cNvPr>
          <p:cNvSpPr/>
          <p:nvPr/>
        </p:nvSpPr>
        <p:spPr>
          <a:xfrm>
            <a:off x="4805882" y="2870632"/>
            <a:ext cx="3016314" cy="45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文字修饰与调整非常重要</a:t>
            </a:r>
          </a:p>
        </p:txBody>
      </p:sp>
    </p:spTree>
    <p:extLst>
      <p:ext uri="{BB962C8B-B14F-4D97-AF65-F5344CB8AC3E}">
        <p14:creationId xmlns:p14="http://schemas.microsoft.com/office/powerpoint/2010/main" val="291721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id="{FA918D4A-1313-44D5-8736-6BA243E766F5}"/>
              </a:ext>
            </a:extLst>
          </p:cNvPr>
          <p:cNvSpPr/>
          <p:nvPr/>
        </p:nvSpPr>
        <p:spPr>
          <a:xfrm>
            <a:off x="4014527" y="2370115"/>
            <a:ext cx="4821656" cy="1705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基本调整：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字号，行间距，字体，字体颜色，文本框属性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精修：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换行，关键字</a:t>
            </a:r>
          </a:p>
        </p:txBody>
      </p:sp>
    </p:spTree>
    <p:extLst>
      <p:ext uri="{BB962C8B-B14F-4D97-AF65-F5344CB8AC3E}">
        <p14:creationId xmlns:p14="http://schemas.microsoft.com/office/powerpoint/2010/main" val="472376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CAEAA571-F251-462D-BC16-C84EDD6089ED}"/>
              </a:ext>
            </a:extLst>
          </p:cNvPr>
          <p:cNvSpPr/>
          <p:nvPr/>
        </p:nvSpPr>
        <p:spPr>
          <a:xfrm>
            <a:off x="606579" y="1537552"/>
            <a:ext cx="2628523" cy="199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微软雅黑</a:t>
            </a:r>
            <a:endParaRPr lang="en-US" altLang="zh-CN" sz="12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风险投资一般采取风险投资基金的方式运作。</a:t>
            </a:r>
            <a:endParaRPr lang="en-US" altLang="zh-CN" sz="12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B93C850-4137-4B35-8903-9FB4DF463FBC}"/>
              </a:ext>
            </a:extLst>
          </p:cNvPr>
          <p:cNvSpPr/>
          <p:nvPr/>
        </p:nvSpPr>
        <p:spPr>
          <a:xfrm>
            <a:off x="606579" y="528199"/>
            <a:ext cx="3434281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字体选取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非衬线字体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0DC08B7-9AC1-4667-8876-5EF4859D7731}"/>
              </a:ext>
            </a:extLst>
          </p:cNvPr>
          <p:cNvSpPr/>
          <p:nvPr/>
        </p:nvSpPr>
        <p:spPr>
          <a:xfrm>
            <a:off x="3351289" y="1545068"/>
            <a:ext cx="2628523" cy="1999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微软雅黑 </a:t>
            </a:r>
            <a:r>
              <a:rPr lang="en-US" altLang="zh-CN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Light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风险投资一般采取风险投资基金的方式运作。</a:t>
            </a:r>
            <a:endParaRPr lang="en-US" altLang="zh-CN" sz="1200" dirty="0">
              <a:solidFill>
                <a:schemeClr val="tx1">
                  <a:lumMod val="85000"/>
                  <a:lumOff val="1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FD8063A-0A8D-4F0B-94F3-B37A2114E2DA}"/>
              </a:ext>
            </a:extLst>
          </p:cNvPr>
          <p:cNvSpPr/>
          <p:nvPr/>
        </p:nvSpPr>
        <p:spPr>
          <a:xfrm>
            <a:off x="6096000" y="1545068"/>
            <a:ext cx="2628523" cy="378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思源黑体 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Normal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风险投资一般采取风险投资基金的方式运作。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989EF67-2642-4926-96ED-8CEA1F2DF041}"/>
              </a:ext>
            </a:extLst>
          </p:cNvPr>
          <p:cNvSpPr/>
          <p:nvPr/>
        </p:nvSpPr>
        <p:spPr>
          <a:xfrm>
            <a:off x="8724523" y="1545068"/>
            <a:ext cx="2628523" cy="378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思源黑体 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Extra light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风险投资一般采取风险投资基金的方式运作。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B9B08EF-B3A2-4CD1-A2D6-C2450BD6072E}"/>
              </a:ext>
            </a:extLst>
          </p:cNvPr>
          <p:cNvSpPr/>
          <p:nvPr/>
        </p:nvSpPr>
        <p:spPr>
          <a:xfrm>
            <a:off x="1204107" y="5901654"/>
            <a:ext cx="9551409" cy="45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14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号及以下的大段字体使用微软雅黑或微软雅黑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light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14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号以上的使用其他非衬线字体</a:t>
            </a:r>
          </a:p>
        </p:txBody>
      </p:sp>
    </p:spTree>
    <p:extLst>
      <p:ext uri="{BB962C8B-B14F-4D97-AF65-F5344CB8AC3E}">
        <p14:creationId xmlns:p14="http://schemas.microsoft.com/office/powerpoint/2010/main" val="2919853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CAEAA571-F251-462D-BC16-C84EDD6089ED}"/>
              </a:ext>
            </a:extLst>
          </p:cNvPr>
          <p:cNvSpPr/>
          <p:nvPr/>
        </p:nvSpPr>
        <p:spPr>
          <a:xfrm>
            <a:off x="153905" y="1505951"/>
            <a:ext cx="2147183" cy="1830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宋体</a:t>
            </a:r>
            <a:endParaRPr lang="en-US" altLang="zh-CN" sz="11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风险投资一般采取风险投资基金的方式运作。</a:t>
            </a:r>
            <a:endParaRPr lang="en-US" altLang="zh-CN" sz="11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B93C850-4137-4B35-8903-9FB4DF463FBC}"/>
              </a:ext>
            </a:extLst>
          </p:cNvPr>
          <p:cNvSpPr/>
          <p:nvPr/>
        </p:nvSpPr>
        <p:spPr>
          <a:xfrm>
            <a:off x="606579" y="528199"/>
            <a:ext cx="3434281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字体选取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衬线字体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0DC08B7-9AC1-4667-8876-5EF4859D7731}"/>
              </a:ext>
            </a:extLst>
          </p:cNvPr>
          <p:cNvSpPr/>
          <p:nvPr/>
        </p:nvSpPr>
        <p:spPr>
          <a:xfrm>
            <a:off x="2491964" y="1493248"/>
            <a:ext cx="2147183" cy="1845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宋体" panose="02010600040101010101" pitchFamily="2" charset="-122"/>
                <a:ea typeface="华文宋体" panose="02010600040101010101" pitchFamily="2" charset="-122"/>
              </a:rPr>
              <a:t>华文宋体</a:t>
            </a:r>
            <a:endParaRPr lang="en-US" altLang="zh-CN" sz="1100" dirty="0">
              <a:solidFill>
                <a:schemeClr val="tx1">
                  <a:lumMod val="85000"/>
                  <a:lumOff val="15000"/>
                </a:schemeClr>
              </a:solidFill>
              <a:latin typeface="华文宋体" panose="02010600040101010101" pitchFamily="2" charset="-122"/>
              <a:ea typeface="华文宋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宋体" panose="02010600040101010101" pitchFamily="2" charset="-122"/>
                <a:ea typeface="华文宋体" panose="02010600040101010101" pitchFamily="2" charset="-122"/>
              </a:rPr>
              <a:t>风险投资一般采取风险投资基金的方式运作。</a:t>
            </a:r>
            <a:endParaRPr lang="en-US" altLang="zh-CN" sz="1100" dirty="0">
              <a:solidFill>
                <a:schemeClr val="tx1">
                  <a:lumMod val="85000"/>
                  <a:lumOff val="15000"/>
                </a:schemeClr>
              </a:solidFill>
              <a:latin typeface="华文宋体" panose="02010600040101010101" pitchFamily="2" charset="-122"/>
              <a:ea typeface="华文宋体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宋体" panose="02010600040101010101" pitchFamily="2" charset="-122"/>
                <a:ea typeface="华文宋体" panose="02010600040101010101" pitchFamily="2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FD8063A-0A8D-4F0B-94F3-B37A2114E2DA}"/>
              </a:ext>
            </a:extLst>
          </p:cNvPr>
          <p:cNvSpPr/>
          <p:nvPr/>
        </p:nvSpPr>
        <p:spPr>
          <a:xfrm>
            <a:off x="4837947" y="1444556"/>
            <a:ext cx="2211686" cy="4111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Noto Serif CJK SC Light" panose="02020300000000000000" pitchFamily="18" charset="-122"/>
                <a:ea typeface="Noto Serif CJK SC Light" panose="02020300000000000000" pitchFamily="18" charset="-122"/>
              </a:rPr>
              <a:t>思源宋体 </a:t>
            </a:r>
            <a:r>
              <a: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Noto Serif CJK SC Light" panose="02020300000000000000" pitchFamily="18" charset="-122"/>
                <a:ea typeface="Noto Serif CJK SC Light" panose="02020300000000000000" pitchFamily="18" charset="-122"/>
              </a:rPr>
              <a:t>light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Noto Serif CJK SC Light" panose="02020300000000000000" pitchFamily="18" charset="-122"/>
                <a:ea typeface="Noto Serif CJK SC Light" panose="02020300000000000000" pitchFamily="18" charset="-122"/>
              </a:rPr>
              <a:t>风险投资一般采取风险投资基金的方式运作。</a:t>
            </a:r>
            <a:endParaRPr lang="en-US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Noto Serif CJK SC Light" panose="02020300000000000000" pitchFamily="18" charset="-122"/>
              <a:ea typeface="Noto Serif CJK SC Light" panose="02020300000000000000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Noto Serif CJK SC Light" panose="02020300000000000000" pitchFamily="18" charset="-122"/>
                <a:ea typeface="Noto Serif CJK SC Light" panose="02020300000000000000" pitchFamily="18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989EF67-2642-4926-96ED-8CEA1F2DF041}"/>
              </a:ext>
            </a:extLst>
          </p:cNvPr>
          <p:cNvSpPr/>
          <p:nvPr/>
        </p:nvSpPr>
        <p:spPr>
          <a:xfrm>
            <a:off x="7176006" y="1373309"/>
            <a:ext cx="2211686" cy="4111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华文中宋</a:t>
            </a:r>
            <a:endParaRPr lang="en-US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风险投资一般采取风险投资基金的方式运作。</a:t>
            </a:r>
            <a:endParaRPr lang="en-US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3A6ECB8-9B44-46E5-B947-91A9DA458840}"/>
              </a:ext>
            </a:extLst>
          </p:cNvPr>
          <p:cNvSpPr/>
          <p:nvPr/>
        </p:nvSpPr>
        <p:spPr>
          <a:xfrm>
            <a:off x="1227496" y="6005920"/>
            <a:ext cx="9551409" cy="45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12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号及以下的大段字体使用默认宋体、楷体或者华文宋体，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12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号以上的使用其他衬线字体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355D971-4231-4A2A-9700-C68DED53D01F}"/>
              </a:ext>
            </a:extLst>
          </p:cNvPr>
          <p:cNvSpPr/>
          <p:nvPr/>
        </p:nvSpPr>
        <p:spPr>
          <a:xfrm>
            <a:off x="9409572" y="1373309"/>
            <a:ext cx="2211686" cy="4097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楷体</a:t>
            </a:r>
            <a:endParaRPr lang="en-US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风险投资一般采取风险投资基金的方式运作。</a:t>
            </a:r>
            <a:endParaRPr lang="en-US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C2A421E-2D23-4652-A476-A6A89B489CE1}"/>
              </a:ext>
            </a:extLst>
          </p:cNvPr>
          <p:cNvSpPr/>
          <p:nvPr/>
        </p:nvSpPr>
        <p:spPr>
          <a:xfrm>
            <a:off x="121653" y="3429000"/>
            <a:ext cx="2211686" cy="226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楷体</a:t>
            </a:r>
            <a:endParaRPr lang="en-US" altLang="zh-CN" sz="1200" dirty="0">
              <a:solidFill>
                <a:schemeClr val="tx1">
                  <a:lumMod val="85000"/>
                  <a:lumOff val="1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风险投资一般采取风险投资基金的方式运作。</a:t>
            </a:r>
            <a:endParaRPr lang="en-US" altLang="zh-CN" sz="1200" dirty="0">
              <a:solidFill>
                <a:schemeClr val="tx1">
                  <a:lumMod val="85000"/>
                  <a:lumOff val="1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风险投资基金在法律结构是采取有限合伙的形式，而风险投资公司则作为普通合伙人管理该基金的投资运作，并获得相应报酬。</a:t>
            </a:r>
          </a:p>
        </p:txBody>
      </p:sp>
    </p:spTree>
    <p:extLst>
      <p:ext uri="{BB962C8B-B14F-4D97-AF65-F5344CB8AC3E}">
        <p14:creationId xmlns:p14="http://schemas.microsoft.com/office/powerpoint/2010/main" val="4250523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6CF8A5EA-EA26-4672-B9C2-C7FC8EF0481E}"/>
              </a:ext>
            </a:extLst>
          </p:cNvPr>
          <p:cNvSpPr/>
          <p:nvPr/>
        </p:nvSpPr>
        <p:spPr>
          <a:xfrm>
            <a:off x="606579" y="528199"/>
            <a:ext cx="3434281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大标题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1FBA5FC-38C7-4D8F-A539-273AC8F88F1E}"/>
              </a:ext>
            </a:extLst>
          </p:cNvPr>
          <p:cNvSpPr/>
          <p:nvPr/>
        </p:nvSpPr>
        <p:spPr>
          <a:xfrm>
            <a:off x="1992893" y="2701878"/>
            <a:ext cx="8206214" cy="145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大标题中避免出现默认宋体、华文宋体、</a:t>
            </a:r>
            <a:endParaRPr lang="en-US" altLang="zh-CN" sz="32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微软雅黑、默认楷体</a:t>
            </a:r>
            <a:endParaRPr lang="en-US" altLang="zh-CN" sz="3200" dirty="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705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CAEAA571-F251-462D-BC16-C84EDD6089ED}"/>
              </a:ext>
            </a:extLst>
          </p:cNvPr>
          <p:cNvSpPr/>
          <p:nvPr/>
        </p:nvSpPr>
        <p:spPr>
          <a:xfrm>
            <a:off x="2559112" y="1745301"/>
            <a:ext cx="7073775" cy="3367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dirty="0"/>
              <a:t>原因有企业外部的和企业内部的。企业外部的原因包括社会性原因和主管部门原因。企业内部原因包括人员素质方面的原因、技术方面的原因、经营管理方面的原因、政治思想工作方面的原因有关历史性的原因。外部原因和内部原因都有可控因素和不可控因素。在分析时，要找出可控因素和不可控因素相互转化的可能性，以促使不可控因素向可控因素转化。在分析中还要揭示问题内部的各种关系、现象和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本质关系、定性和定量的关系等，以便把主要精力用于研究必然关系、本质关系上，保证分析所得结论的正确性。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B93C850-4137-4B35-8903-9FB4DF463FBC}"/>
              </a:ext>
            </a:extLst>
          </p:cNvPr>
          <p:cNvSpPr/>
          <p:nvPr/>
        </p:nvSpPr>
        <p:spPr>
          <a:xfrm>
            <a:off x="606579" y="528199"/>
            <a:ext cx="3434281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文字换行</a:t>
            </a:r>
          </a:p>
        </p:txBody>
      </p:sp>
    </p:spTree>
    <p:extLst>
      <p:ext uri="{BB962C8B-B14F-4D97-AF65-F5344CB8AC3E}">
        <p14:creationId xmlns:p14="http://schemas.microsoft.com/office/powerpoint/2010/main" val="1137331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CAEAA571-F251-462D-BC16-C84EDD6089ED}"/>
              </a:ext>
            </a:extLst>
          </p:cNvPr>
          <p:cNvSpPr/>
          <p:nvPr/>
        </p:nvSpPr>
        <p:spPr>
          <a:xfrm>
            <a:off x="2477628" y="1888638"/>
            <a:ext cx="6947027" cy="293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研究生学位论文是作者攻读研究生期间研究成果的总结，学位授予单位将根据同行专家对论文的评审意见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衡量作者是否达到学位水平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。同时，研究生学位论文也是反映最高层次学历教育水平的学术作品，学校图书馆、国家图书馆将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作为学术资料长期保存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，供同行学者、后续研究者查阅和参考。因此，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要求学位论文文字正确，语言通顺，数据可靠，表述清晰，图、表、公式、单位等符合规范要求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。为此，我们编写了这本写作指南，供研究生在撰写学位论文时参考。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B93C850-4137-4B35-8903-9FB4DF463FBC}"/>
              </a:ext>
            </a:extLst>
          </p:cNvPr>
          <p:cNvSpPr/>
          <p:nvPr/>
        </p:nvSpPr>
        <p:spPr>
          <a:xfrm>
            <a:off x="606579" y="528199"/>
            <a:ext cx="3434281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微弱强调</a:t>
            </a:r>
          </a:p>
        </p:txBody>
      </p:sp>
    </p:spTree>
    <p:extLst>
      <p:ext uri="{BB962C8B-B14F-4D97-AF65-F5344CB8AC3E}">
        <p14:creationId xmlns:p14="http://schemas.microsoft.com/office/powerpoint/2010/main" val="3775029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id="{FA918D4A-1313-44D5-8736-6BA243E766F5}"/>
              </a:ext>
            </a:extLst>
          </p:cNvPr>
          <p:cNvSpPr/>
          <p:nvPr/>
        </p:nvSpPr>
        <p:spPr>
          <a:xfrm>
            <a:off x="1428939" y="2234313"/>
            <a:ext cx="9334122" cy="871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★日文毛笔行书" panose="03000509000000000000" pitchFamily="65" charset="-128"/>
                <a:ea typeface="★日文毛笔行书" panose="03000509000000000000" pitchFamily="65" charset="-128"/>
              </a:rPr>
              <a:t>保证在别的设备上你的文字也能正常显示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ABD5B9C-38BF-492D-88F8-BBFD9EE4B2FF}"/>
              </a:ext>
            </a:extLst>
          </p:cNvPr>
          <p:cNvSpPr/>
          <p:nvPr/>
        </p:nvSpPr>
        <p:spPr>
          <a:xfrm>
            <a:off x="4150330" y="4316610"/>
            <a:ext cx="4821656" cy="874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方式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：嵌入字体（不太推荐）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方式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2: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另存为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JPG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格式，再导入相册</a:t>
            </a:r>
          </a:p>
        </p:txBody>
      </p:sp>
    </p:spTree>
    <p:extLst>
      <p:ext uri="{BB962C8B-B14F-4D97-AF65-F5344CB8AC3E}">
        <p14:creationId xmlns:p14="http://schemas.microsoft.com/office/powerpoint/2010/main" val="1944235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836</Words>
  <Application>Microsoft Office PowerPoint</Application>
  <PresentationFormat>宽屏</PresentationFormat>
  <Paragraphs>52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6" baseType="lpstr">
      <vt:lpstr>★日文毛笔行书</vt:lpstr>
      <vt:lpstr>Noto Serif CJK SC Light</vt:lpstr>
      <vt:lpstr>等线</vt:lpstr>
      <vt:lpstr>等线 Light</vt:lpstr>
      <vt:lpstr>华文宋体</vt:lpstr>
      <vt:lpstr>华文中宋</vt:lpstr>
      <vt:lpstr>楷体</vt:lpstr>
      <vt:lpstr>思源黑体 CN ExtraLight</vt:lpstr>
      <vt:lpstr>思源黑体 CN Normal</vt:lpstr>
      <vt:lpstr>宋体</vt:lpstr>
      <vt:lpstr>微软雅黑</vt:lpstr>
      <vt:lpstr>微软雅黑 Light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126</cp:revision>
  <dcterms:created xsi:type="dcterms:W3CDTF">2018-08-23T10:08:30Z</dcterms:created>
  <dcterms:modified xsi:type="dcterms:W3CDTF">2018-11-28T05:10:07Z</dcterms:modified>
</cp:coreProperties>
</file>