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6" r:id="rId2"/>
    <p:sldId id="317" r:id="rId3"/>
    <p:sldId id="257" r:id="rId4"/>
    <p:sldId id="322" r:id="rId5"/>
    <p:sldId id="318" r:id="rId6"/>
    <p:sldId id="319" r:id="rId7"/>
    <p:sldId id="320" r:id="rId8"/>
    <p:sldId id="321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D78"/>
    <a:srgbClr val="EE7848"/>
    <a:srgbClr val="007BBB"/>
    <a:srgbClr val="FABE00"/>
    <a:srgbClr val="F38B7D"/>
    <a:srgbClr val="7C3434"/>
    <a:srgbClr val="DEF4F1"/>
    <a:srgbClr val="F2A861"/>
    <a:srgbClr val="F0886F"/>
    <a:srgbClr val="F8BD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Sheet1!$A$2:$C$17</cx:f>
        <cx:lvl ptCount="16">
          <cx:pt idx="0"/>
          <cx:pt idx="1"/>
          <cx:pt idx="2"/>
          <cx:pt idx="3">天津分公司</cx:pt>
          <cx:pt idx="4">天津港事业部</cx:pt>
          <cx:pt idx="5"/>
          <cx:pt idx="6"/>
          <cx:pt idx="7"/>
          <cx:pt idx="8"/>
          <cx:pt idx="9"/>
          <cx:pt idx="10"/>
          <cx:pt idx="11"/>
          <cx:pt idx="12">深圳一公司</cx:pt>
          <cx:pt idx="13">深圳二公司</cx:pt>
          <cx:pt idx="14">深圳三公司</cx:pt>
          <cx:pt idx="15"/>
        </cx:lvl>
        <cx:lvl ptCount="16">
          <cx:pt idx="0">北京分公司</cx:pt>
          <cx:pt idx="1">郑州分公司</cx:pt>
          <cx:pt idx="2">石家庄分公司</cx:pt>
          <cx:pt idx="3">天津分公司</cx:pt>
          <cx:pt idx="4">天津分公司</cx:pt>
          <cx:pt idx="5">青岛分公司</cx:pt>
          <cx:pt idx="6">上海分公司</cx:pt>
          <cx:pt idx="7">杭州分公司</cx:pt>
          <cx:pt idx="8">南京分公司</cx:pt>
          <cx:pt idx="9">南昌分公司</cx:pt>
          <cx:pt idx="10">广州分公司</cx:pt>
          <cx:pt idx="11">香港分公司</cx:pt>
          <cx:pt idx="12">深圳分公司</cx:pt>
          <cx:pt idx="13">深圳分公司</cx:pt>
          <cx:pt idx="14">深圳分公司</cx:pt>
          <cx:pt idx="15">南宁分公司</cx:pt>
        </cx:lvl>
        <cx:lvl ptCount="16">
          <cx:pt idx="0">华北</cx:pt>
          <cx:pt idx="1">华北</cx:pt>
          <cx:pt idx="2">华北</cx:pt>
          <cx:pt idx="3">华北</cx:pt>
          <cx:pt idx="4">华北</cx:pt>
          <cx:pt idx="5">华东</cx:pt>
          <cx:pt idx="6">华东</cx:pt>
          <cx:pt idx="7">华东</cx:pt>
          <cx:pt idx="8">华东</cx:pt>
          <cx:pt idx="9">华东</cx:pt>
          <cx:pt idx="10">华南</cx:pt>
          <cx:pt idx="11">华南</cx:pt>
          <cx:pt idx="12">华南</cx:pt>
          <cx:pt idx="13">华南</cx:pt>
          <cx:pt idx="14">华南</cx:pt>
          <cx:pt idx="15">华南</cx:pt>
        </cx:lvl>
      </cx:strDim>
      <cx:numDim type="size">
        <cx:f>Sheet1!$D$2:$D$17</cx:f>
        <cx:lvl ptCount="16" formatCode="G/通用格式">
          <cx:pt idx="0">1000</cx:pt>
          <cx:pt idx="1">1500</cx:pt>
          <cx:pt idx="2">2000</cx:pt>
          <cx:pt idx="3">700</cx:pt>
          <cx:pt idx="4">2500</cx:pt>
          <cx:pt idx="5">500</cx:pt>
          <cx:pt idx="6">2000</cx:pt>
          <cx:pt idx="7">2500</cx:pt>
          <cx:pt idx="8">2500</cx:pt>
          <cx:pt idx="9">1500</cx:pt>
          <cx:pt idx="10">2300</cx:pt>
          <cx:pt idx="11">3100</cx:pt>
          <cx:pt idx="12">2500</cx:pt>
          <cx:pt idx="13">2900</cx:pt>
          <cx:pt idx="14">3700</cx:pt>
          <cx:pt idx="15">1000</cx:pt>
        </cx:lvl>
      </cx:numDim>
    </cx:data>
  </cx:chartData>
  <cx:chart>
    <cx:plotArea>
      <cx:plotAreaRegion>
        <cx:series layoutId="sunburst" uniqueId="{742EACDB-55B7-433A-B953-34817D7A2D63}">
          <cx:tx>
            <cx:txData>
              <cx:f>Sheet1!$D$1</cx:f>
              <cx:v>系列 1</cx:v>
            </cx:txData>
          </cx:tx>
          <cx:spPr>
            <a:ln w="3175">
              <a:solidFill>
                <a:schemeClr val="bg1">
                  <a:lumMod val="75000"/>
                </a:schemeClr>
              </a:solidFill>
            </a:ln>
          </cx:spPr>
          <cx:dataPt idx="0">
            <cx:spPr>
              <a:solidFill>
                <a:srgbClr val="FEDD78"/>
              </a:solidFill>
            </cx:spPr>
          </cx:dataPt>
          <cx:dataPt idx="7">
            <cx:spPr>
              <a:solidFill>
                <a:srgbClr val="EE7848"/>
              </a:solidFill>
            </cx:spPr>
          </cx:dataPt>
          <cx:dataPt idx="13">
            <cx:spPr>
              <a:solidFill>
                <a:srgbClr val="007BBB"/>
              </a:solidFill>
            </cx:spPr>
          </cx:dataPt>
          <cx:dataLabels pos="ctr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100">
                    <a:latin typeface="微软雅黑 Light" panose="020B0502040204020203" pitchFamily="34" charset="-122"/>
                    <a:ea typeface="微软雅黑 Light" panose="020B0502040204020203" pitchFamily="34" charset="-122"/>
                    <a:cs typeface="微软雅黑 Light" panose="020B0502040204020203" pitchFamily="34" charset="-122"/>
                  </a:defRPr>
                </a:pPr>
                <a:endParaRPr lang="zh-CN" altLang="en-US" sz="1100" b="0" i="0" u="none" strike="noStrike" baseline="0">
                  <a:solidFill>
                    <a:prstClr val="white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cx:txPr>
            <cx:visibility seriesName="0" categoryName="1" value="1"/>
            <cx:separator>, </cx:separator>
          </cx:dataLabels>
          <cx:dataId val="0"/>
        </cx:series>
      </cx:plotAreaRegion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Sheet1!$A$2:$C$17</cx:f>
        <cx:lvl ptCount="16">
          <cx:pt idx="0"/>
          <cx:pt idx="1"/>
          <cx:pt idx="2"/>
          <cx:pt idx="3">天津分公司</cx:pt>
          <cx:pt idx="4">天津港事业部</cx:pt>
          <cx:pt idx="5"/>
          <cx:pt idx="6"/>
          <cx:pt idx="7"/>
          <cx:pt idx="8"/>
          <cx:pt idx="9"/>
          <cx:pt idx="10"/>
          <cx:pt idx="11"/>
          <cx:pt idx="12">深圳一公司</cx:pt>
          <cx:pt idx="13">深圳二公司</cx:pt>
          <cx:pt idx="14">深圳三公司</cx:pt>
          <cx:pt idx="15"/>
        </cx:lvl>
        <cx:lvl ptCount="16">
          <cx:pt idx="0">北京分公司</cx:pt>
          <cx:pt idx="1">郑州分公司</cx:pt>
          <cx:pt idx="2">石家庄分公司</cx:pt>
          <cx:pt idx="3">天津分公司</cx:pt>
          <cx:pt idx="4">天津分公司</cx:pt>
          <cx:pt idx="5">青岛分公司</cx:pt>
          <cx:pt idx="6">上海分公司</cx:pt>
          <cx:pt idx="7">杭州分公司</cx:pt>
          <cx:pt idx="8">南京分公司</cx:pt>
          <cx:pt idx="9">南昌分公司</cx:pt>
          <cx:pt idx="10">广州分公司</cx:pt>
          <cx:pt idx="11">香港分公司</cx:pt>
          <cx:pt idx="12">深圳分公司</cx:pt>
          <cx:pt idx="13">深圳分公司</cx:pt>
          <cx:pt idx="14">深圳分公司</cx:pt>
          <cx:pt idx="15">南宁分公司</cx:pt>
        </cx:lvl>
        <cx:lvl ptCount="16">
          <cx:pt idx="0">华北</cx:pt>
          <cx:pt idx="1">华北</cx:pt>
          <cx:pt idx="2">华北</cx:pt>
          <cx:pt idx="3">华北</cx:pt>
          <cx:pt idx="4">华北</cx:pt>
          <cx:pt idx="5">华东</cx:pt>
          <cx:pt idx="6">华东</cx:pt>
          <cx:pt idx="7">华东</cx:pt>
          <cx:pt idx="8">华东</cx:pt>
          <cx:pt idx="9">华东</cx:pt>
          <cx:pt idx="10">华南</cx:pt>
          <cx:pt idx="11">华南</cx:pt>
          <cx:pt idx="12">华南</cx:pt>
          <cx:pt idx="13">华南</cx:pt>
          <cx:pt idx="14">华南</cx:pt>
          <cx:pt idx="15">华南</cx:pt>
        </cx:lvl>
      </cx:strDim>
      <cx:numDim type="size">
        <cx:f>Sheet1!$D$2:$D$17</cx:f>
        <cx:lvl ptCount="16" formatCode="G/通用格式">
          <cx:pt idx="0">1000</cx:pt>
          <cx:pt idx="1">1000</cx:pt>
          <cx:pt idx="2">1000</cx:pt>
          <cx:pt idx="3">1000</cx:pt>
          <cx:pt idx="4">1000</cx:pt>
          <cx:pt idx="5">1000</cx:pt>
          <cx:pt idx="6">1000</cx:pt>
          <cx:pt idx="7">1000</cx:pt>
          <cx:pt idx="8">1000</cx:pt>
          <cx:pt idx="9">1000</cx:pt>
          <cx:pt idx="10">1000</cx:pt>
          <cx:pt idx="11">1000</cx:pt>
          <cx:pt idx="12">1000</cx:pt>
          <cx:pt idx="13">1000</cx:pt>
          <cx:pt idx="14">1000</cx:pt>
          <cx:pt idx="15">1000</cx:pt>
        </cx:lvl>
      </cx:numDim>
    </cx:data>
  </cx:chartData>
  <cx:chart>
    <cx:plotArea>
      <cx:plotAreaRegion>
        <cx:series layoutId="sunburst" uniqueId="{742EACDB-55B7-433A-B953-34817D7A2D63}">
          <cx:tx>
            <cx:txData>
              <cx:f>Sheet1!$D$1</cx:f>
              <cx:v>系列 1</cx:v>
            </cx:txData>
          </cx:tx>
          <cx:spPr>
            <a:ln w="3175">
              <a:solidFill>
                <a:schemeClr val="bg1">
                  <a:lumMod val="75000"/>
                </a:schemeClr>
              </a:solidFill>
            </a:ln>
          </cx:spPr>
          <cx:dataPt idx="0">
            <cx:spPr>
              <a:solidFill>
                <a:srgbClr val="FEDD78"/>
              </a:solidFill>
            </cx:spPr>
          </cx:dataPt>
          <cx:dataPt idx="7">
            <cx:spPr>
              <a:solidFill>
                <a:srgbClr val="EE7848"/>
              </a:solidFill>
            </cx:spPr>
          </cx:dataPt>
          <cx:dataPt idx="13">
            <cx:spPr>
              <a:solidFill>
                <a:srgbClr val="007BBB"/>
              </a:solidFill>
            </cx:spPr>
          </cx:dataPt>
          <cx:dataLabels pos="ctr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100">
                    <a:latin typeface="微软雅黑 Light" panose="020B0502040204020203" pitchFamily="34" charset="-122"/>
                    <a:ea typeface="微软雅黑 Light" panose="020B0502040204020203" pitchFamily="34" charset="-122"/>
                    <a:cs typeface="微软雅黑 Light" panose="020B0502040204020203" pitchFamily="34" charset="-122"/>
                  </a:defRPr>
                </a:pPr>
                <a:endParaRPr lang="zh-CN" altLang="en-US" sz="1100" b="0" i="0" u="none" strike="noStrike" baseline="0">
                  <a:solidFill>
                    <a:prstClr val="white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cx:txPr>
            <cx:visibility seriesName="0" categoryName="1" value="0"/>
            <cx:separator>, </cx:separator>
          </cx:dataLabels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618946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592189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592189" y="3154722"/>
            <a:ext cx="356068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890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592189" y="3190127"/>
            <a:ext cx="3238127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旭日图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908C6DE6-4DCE-4638-AA81-88D7DF4CB7C9}"/>
              </a:ext>
            </a:extLst>
          </p:cNvPr>
          <p:cNvSpPr txBox="1"/>
          <p:nvPr/>
        </p:nvSpPr>
        <p:spPr>
          <a:xfrm>
            <a:off x="3933311" y="2504787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旭日图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138B773-029B-45C8-8B12-A43341E42365}"/>
              </a:ext>
            </a:extLst>
          </p:cNvPr>
          <p:cNvSpPr txBox="1"/>
          <p:nvPr/>
        </p:nvSpPr>
        <p:spPr>
          <a:xfrm>
            <a:off x="3933311" y="3087500"/>
            <a:ext cx="50177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符合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MECE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原则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可以作为复合饼图使用，也能作为树状图使用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024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17" name="图表 16">
                <a:extLst>
                  <a:ext uri="{FF2B5EF4-FFF2-40B4-BE49-F238E27FC236}">
                    <a16:creationId xmlns:a16="http://schemas.microsoft.com/office/drawing/2014/main" id="{CC74C1FC-7D05-4DF7-B05D-A7212F459DA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044630360"/>
                  </p:ext>
                </p:extLst>
              </p:nvPr>
            </p:nvGraphicFramePr>
            <p:xfrm>
              <a:off x="1283854" y="414865"/>
              <a:ext cx="9810173" cy="654011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17" name="图表 16">
                <a:extLst>
                  <a:ext uri="{FF2B5EF4-FFF2-40B4-BE49-F238E27FC236}">
                    <a16:creationId xmlns:a16="http://schemas.microsoft.com/office/drawing/2014/main" id="{CC74C1FC-7D05-4DF7-B05D-A7212F459DA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83854" y="414865"/>
                <a:ext cx="9810173" cy="654011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9785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17" name="图表 16">
                <a:extLst>
                  <a:ext uri="{FF2B5EF4-FFF2-40B4-BE49-F238E27FC236}">
                    <a16:creationId xmlns:a16="http://schemas.microsoft.com/office/drawing/2014/main" id="{CC74C1FC-7D05-4DF7-B05D-A7212F459DA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465815965"/>
                  </p:ext>
                </p:extLst>
              </p:nvPr>
            </p:nvGraphicFramePr>
            <p:xfrm>
              <a:off x="1283854" y="414865"/>
              <a:ext cx="9810173" cy="654011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17" name="图表 16">
                <a:extLst>
                  <a:ext uri="{FF2B5EF4-FFF2-40B4-BE49-F238E27FC236}">
                    <a16:creationId xmlns:a16="http://schemas.microsoft.com/office/drawing/2014/main" id="{CC74C1FC-7D05-4DF7-B05D-A7212F459DA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83854" y="414865"/>
                <a:ext cx="9810173" cy="654011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62933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8898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444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7342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6210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4340</TotalTime>
  <Words>24</Words>
  <Application>Microsoft Office PowerPoint</Application>
  <PresentationFormat>宽屏</PresentationFormat>
  <Paragraphs>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等线</vt:lpstr>
      <vt:lpstr>等线 Light</vt:lpstr>
      <vt:lpstr>华文中宋</vt:lpstr>
      <vt:lpstr>思源黑体 CN Medium</vt:lpstr>
      <vt:lpstr>思源黑体 CN Normal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129</cp:revision>
  <dcterms:created xsi:type="dcterms:W3CDTF">2018-08-23T10:08:30Z</dcterms:created>
  <dcterms:modified xsi:type="dcterms:W3CDTF">2018-11-30T11:04:27Z</dcterms:modified>
</cp:coreProperties>
</file>