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16" r:id="rId2"/>
    <p:sldId id="354" r:id="rId3"/>
    <p:sldId id="257" r:id="rId4"/>
    <p:sldId id="351" r:id="rId5"/>
    <p:sldId id="353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9077"/>
    <a:srgbClr val="E95D5D"/>
    <a:srgbClr val="D9E3BC"/>
    <a:srgbClr val="E9EED6"/>
    <a:srgbClr val="E7DCAE"/>
    <a:srgbClr val="FFFFCC"/>
    <a:srgbClr val="00FFFF"/>
    <a:srgbClr val="FF7C80"/>
    <a:srgbClr val="A50021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100" d="100"/>
          <a:sy n="100" d="100"/>
        </p:scale>
        <p:origin x="234" y="3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spPr>
            <a:ln>
              <a:noFill/>
            </a:ln>
          </c:spPr>
          <c:dPt>
            <c:idx val="0"/>
            <c:bubble3D val="0"/>
            <c:spPr>
              <a:solidFill>
                <a:srgbClr val="749077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03E-4B08-931A-CFA1412EC511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003E-4B08-931A-CFA1412EC51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0C3-4CC7-8D82-9F7A79BF38F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0C3-4CC7-8D82-9F7A79BF38F0}"/>
              </c:ext>
            </c:extLst>
          </c:dPt>
          <c:cat>
            <c:strRef>
              <c:f>Sheet1!$A$2:$A$5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3E-4B08-931A-CFA1412EC5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CN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ADAD8-A299-4F81-9681-841D3765C802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2756F-AF8A-4DAA-AA38-9DF4740DEAA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6816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C920E0-9C34-4283-B8EA-3F9565A177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9701C47-7CBA-4512-AAD9-5FD3ADC4B8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5F75EEF-DDE2-40D6-953F-27EDC78E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297AF4-8355-4F26-B668-DE1BEFA0B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4D8B2C-E155-4D17-ADB9-74D48474A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7995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C194C85-B3F3-40E4-A561-D827E54F58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E8FDC9-5CE6-4618-A9DB-FF7D3D7F55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22096D6-71C3-4DC9-9E97-43D3EA44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84DABD6-F6C6-4754-9337-9ECB7AB2D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6E43781-8398-4ED5-849B-1BE59C6AA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3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06282175-AF37-4DDC-BD92-CC40B35312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C8B7583-185C-472C-93B4-8AF3A04BE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FC4549-3C1E-478D-9079-C3CE5839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87D6E0-126C-47F2-9AEB-FEE1B391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A31D2E-67BB-43C2-9B90-B733102C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525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F0D1DB-6051-4845-9D11-5CB3A605E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7EA347-C6AA-4C89-9452-3DFE3F9FD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C33C57A-1A6D-4BB4-AA82-23149EC08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77F9B3-925D-4068-B044-A2D64DE9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B27EA1-FD1A-4FD7-B7AC-EBE02773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95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DC431A-1B76-4CCF-A6F6-0157237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D0B269F-47F3-4B10-8F9F-F61208EA9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764BD8-A821-443B-A902-06E054F00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C9B7A2C-601A-45F5-AA2C-32387E07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0505BD0-F073-4757-B44C-61D27EE8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85480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233DDF-BE99-4A25-ADA8-F4A63B939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3A09F5-91E6-4050-80F4-7D8C365724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9D9E8CF-561C-4D81-B8D8-FC0C0F1267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6A2F55A-C150-41A2-B5B9-C85F222E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8FEE5B-92DA-4CC7-BBE4-A9A718E81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E4F9AAE-387B-4C87-B5F7-90FC379FD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393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A61018-9C3C-44F5-AA42-36C7A17DB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17C6EB7-3B7C-48CD-B0FF-71EC29E08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9E5418D-64FF-47DC-BBE1-3319FB252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04D7378-4CB1-47DD-BF34-D0B391683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EDD54C-E857-40C2-B99E-819A006028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8CA238C-A1DD-487B-8D42-EFE3DAE54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86FED72-2A99-45AE-9935-564B7567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B5485435-314B-4491-A881-3E82B9407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0814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F1B776-9C23-46E0-8395-494F1D457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E4DEDE8-5E00-42E0-897C-EBF6AD685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EB5402E-B247-4626-AF26-031A16289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150A918-98DE-41EE-92A3-E780602A3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197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A2302CB8-95AF-4B32-A7AE-2D6B42776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4F130D2-C692-4E1E-99E2-A59443B6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0325C49-6657-41EA-8089-C59F42306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9784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BD6DE1-0601-4EC4-80B9-B31AC157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174457-6AE9-4EF8-863D-0559488C1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238A40F-94F0-4AF9-A906-4BAF73CCD5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84869E-E5FB-4BC6-A757-082A33593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E6E7024-4505-428F-8F4F-FDED01E39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F2F56E1-2890-4A70-870C-1E3EE6223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345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922F6C-578F-4C30-A421-000D2BAA6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B086663-4725-4AD0-9305-A19D9C09F3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68B0BEB-7742-4E42-BF5A-B8B319135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278BBA8-C44E-4793-9E03-91B916AB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BCB610-0628-4A99-AB48-5D93E0FC9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23B773-8D42-4E68-913E-1084F33FF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184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550187A-A967-4731-B2E6-8A5B8B4BD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9ACCE1F-6D61-4AD1-AD58-E179502C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83E56F-76B6-4F5C-9B86-60B1E033AD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ABBC31-D3E4-443C-8A9F-52A183C90DBE}" type="datetimeFigureOut">
              <a:rPr lang="zh-CN" altLang="en-US" smtClean="0"/>
              <a:t>2018/11/24/Sat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B551167-47E9-4191-8B35-F18538FC3F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95A29-9905-46B2-B873-5A178AD17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E0810-770A-42B2-965C-892D786BC05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8645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0000"/>
            <a:lum/>
          </a:blip>
          <a:srcRect/>
          <a:stretch>
            <a:fillRect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>
            <a:extLst>
              <a:ext uri="{FF2B5EF4-FFF2-40B4-BE49-F238E27FC236}">
                <a16:creationId xmlns:a16="http://schemas.microsoft.com/office/drawing/2014/main" id="{4E154123-DEBA-47B9-9722-AD3161CFD623}"/>
              </a:ext>
            </a:extLst>
          </p:cNvPr>
          <p:cNvSpPr/>
          <p:nvPr/>
        </p:nvSpPr>
        <p:spPr>
          <a:xfrm>
            <a:off x="1222931" y="2640234"/>
            <a:ext cx="10126983" cy="1188927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50000"/>
                  <a:lumOff val="50000"/>
                  <a:alpha val="0"/>
                </a:schemeClr>
              </a:gs>
              <a:gs pos="69000">
                <a:schemeClr val="tx1">
                  <a:lumMod val="85000"/>
                  <a:lumOff val="15000"/>
                  <a:alpha val="59000"/>
                </a:schemeClr>
              </a:gs>
              <a:gs pos="27000">
                <a:schemeClr val="tx1">
                  <a:lumMod val="85000"/>
                  <a:lumOff val="15000"/>
                  <a:alpha val="59000"/>
                </a:schemeClr>
              </a:gs>
              <a:gs pos="100000">
                <a:schemeClr val="tx1">
                  <a:lumMod val="50000"/>
                  <a:lumOff val="50000"/>
                  <a:alpha val="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5B2603DE-E4D6-452E-B1E9-F732BA442742}"/>
              </a:ext>
            </a:extLst>
          </p:cNvPr>
          <p:cNvSpPr/>
          <p:nvPr/>
        </p:nvSpPr>
        <p:spPr>
          <a:xfrm>
            <a:off x="5237838" y="2640234"/>
            <a:ext cx="954107" cy="50616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图表篇</a:t>
            </a: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E96C171-EEBE-4E8F-BABA-0E1C16B8C1A4}"/>
              </a:ext>
            </a:extLst>
          </p:cNvPr>
          <p:cNvCxnSpPr>
            <a:cxnSpLocks/>
          </p:cNvCxnSpPr>
          <p:nvPr/>
        </p:nvCxnSpPr>
        <p:spPr>
          <a:xfrm>
            <a:off x="5211081" y="2764611"/>
            <a:ext cx="0" cy="956032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2351D4B2-AE9A-4AD5-9A83-7870F4DAF8E1}"/>
              </a:ext>
            </a:extLst>
          </p:cNvPr>
          <p:cNvCxnSpPr>
            <a:cxnSpLocks/>
          </p:cNvCxnSpPr>
          <p:nvPr/>
        </p:nvCxnSpPr>
        <p:spPr>
          <a:xfrm>
            <a:off x="5211081" y="3154722"/>
            <a:ext cx="3450367" cy="0"/>
          </a:xfrm>
          <a:prstGeom prst="line">
            <a:avLst/>
          </a:prstGeom>
          <a:ln>
            <a:solidFill>
              <a:schemeClr val="bg1"/>
            </a:solidFill>
            <a:prstDash val="lgDash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图片 5">
            <a:extLst>
              <a:ext uri="{FF2B5EF4-FFF2-40B4-BE49-F238E27FC236}">
                <a16:creationId xmlns:a16="http://schemas.microsoft.com/office/drawing/2014/main" id="{550E3886-A09D-4C5C-9D4E-6BF42C230D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6782" y="2885093"/>
            <a:ext cx="1053102" cy="73200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12A59B3D-DB4A-4B14-9A3B-7D02ABD67559}"/>
              </a:ext>
            </a:extLst>
          </p:cNvPr>
          <p:cNvSpPr txBox="1"/>
          <p:nvPr/>
        </p:nvSpPr>
        <p:spPr>
          <a:xfrm>
            <a:off x="5211081" y="3190127"/>
            <a:ext cx="5281475" cy="5847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dirty="0">
                <a:solidFill>
                  <a:prstClr val="white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简单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rPr>
              <a:t>数据的展示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 CN Normal" panose="020B0400000000000000" pitchFamily="34" charset="-122"/>
              <a:ea typeface="思源黑体 CN Normal" panose="020B0400000000000000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4614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B7C4FFEB-8D5D-4E57-BBAA-AF4EB8FC3895}"/>
              </a:ext>
            </a:extLst>
          </p:cNvPr>
          <p:cNvSpPr txBox="1"/>
          <p:nvPr/>
        </p:nvSpPr>
        <p:spPr>
          <a:xfrm>
            <a:off x="540095" y="406975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文字数据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C3E6294C-4C9E-4A71-BB24-AA51D5C4694A}"/>
              </a:ext>
            </a:extLst>
          </p:cNvPr>
          <p:cNvSpPr txBox="1"/>
          <p:nvPr/>
        </p:nvSpPr>
        <p:spPr>
          <a:xfrm>
            <a:off x="5578871" y="2542426"/>
            <a:ext cx="157607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6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40</a:t>
            </a:r>
            <a:r>
              <a:rPr lang="en-US" altLang="zh-CN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%</a:t>
            </a:r>
            <a:endParaRPr lang="zh-CN" altLang="en-US" sz="6600" dirty="0">
              <a:solidFill>
                <a:schemeClr val="tx1">
                  <a:lumMod val="65000"/>
                  <a:lumOff val="35000"/>
                </a:schemeClr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263F66AF-5034-41BE-8552-3D50A2C218B4}"/>
              </a:ext>
            </a:extLst>
          </p:cNvPr>
          <p:cNvSpPr txBox="1"/>
          <p:nvPr/>
        </p:nvSpPr>
        <p:spPr>
          <a:xfrm>
            <a:off x="4937288" y="3650422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在下方讲明白数据的涵义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48162DA1-CBB3-4029-B6D8-A394ADE1F9CF}"/>
              </a:ext>
            </a:extLst>
          </p:cNvPr>
          <p:cNvSpPr txBox="1"/>
          <p:nvPr/>
        </p:nvSpPr>
        <p:spPr>
          <a:xfrm>
            <a:off x="9177082" y="296139"/>
            <a:ext cx="27238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适合单个数据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数字大一些，单位小一些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左右居中，视觉对齐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39876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B7C4FFEB-8D5D-4E57-BBAA-AF4EB8FC3895}"/>
              </a:ext>
            </a:extLst>
          </p:cNvPr>
          <p:cNvSpPr txBox="1"/>
          <p:nvPr/>
        </p:nvSpPr>
        <p:spPr>
          <a:xfrm>
            <a:off x="540095" y="406975"/>
            <a:ext cx="1723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百分比数据</a:t>
            </a:r>
          </a:p>
        </p:txBody>
      </p:sp>
      <p:graphicFrame>
        <p:nvGraphicFramePr>
          <p:cNvPr id="7" name="图表 6">
            <a:extLst>
              <a:ext uri="{FF2B5EF4-FFF2-40B4-BE49-F238E27FC236}">
                <a16:creationId xmlns:a16="http://schemas.microsoft.com/office/drawing/2014/main" id="{B342A650-177F-41E9-A830-FCF12F9F1F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9921000"/>
              </p:ext>
            </p:extLst>
          </p:nvPr>
        </p:nvGraphicFramePr>
        <p:xfrm>
          <a:off x="4539674" y="2382211"/>
          <a:ext cx="2817091" cy="18780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文本框 7">
            <a:extLst>
              <a:ext uri="{FF2B5EF4-FFF2-40B4-BE49-F238E27FC236}">
                <a16:creationId xmlns:a16="http://schemas.microsoft.com/office/drawing/2014/main" id="{C3E6294C-4C9E-4A71-BB24-AA51D5C4694A}"/>
              </a:ext>
            </a:extLst>
          </p:cNvPr>
          <p:cNvSpPr txBox="1"/>
          <p:nvPr/>
        </p:nvSpPr>
        <p:spPr>
          <a:xfrm>
            <a:off x="5541926" y="3041189"/>
            <a:ext cx="8915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40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%</a:t>
            </a:r>
            <a:endParaRPr lang="zh-CN" altLang="en-US" sz="3200" dirty="0">
              <a:solidFill>
                <a:schemeClr val="tx1">
                  <a:lumMod val="65000"/>
                  <a:lumOff val="35000"/>
                </a:schemeClr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35DE431-C430-4CFC-A70E-BCE1BDC3B28A}"/>
              </a:ext>
            </a:extLst>
          </p:cNvPr>
          <p:cNvSpPr txBox="1"/>
          <p:nvPr/>
        </p:nvSpPr>
        <p:spPr>
          <a:xfrm>
            <a:off x="8382755" y="314641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适合两个以上百分比数据的对比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数字大一些，单位小一些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填充颜色要一致，用灰色补全圆弧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D37DF84B-A24E-4834-B290-07575966C6B8}"/>
              </a:ext>
            </a:extLst>
          </p:cNvPr>
          <p:cNvSpPr txBox="1"/>
          <p:nvPr/>
        </p:nvSpPr>
        <p:spPr>
          <a:xfrm>
            <a:off x="4625809" y="4392760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在下方讲明白数据的涵义</a:t>
            </a:r>
          </a:p>
        </p:txBody>
      </p:sp>
    </p:spTree>
    <p:extLst>
      <p:ext uri="{BB962C8B-B14F-4D97-AF65-F5344CB8AC3E}">
        <p14:creationId xmlns:p14="http://schemas.microsoft.com/office/powerpoint/2010/main" val="3497852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B7C4FFEB-8D5D-4E57-BBAA-AF4EB8FC3895}"/>
              </a:ext>
            </a:extLst>
          </p:cNvPr>
          <p:cNvSpPr txBox="1"/>
          <p:nvPr/>
        </p:nvSpPr>
        <p:spPr>
          <a:xfrm>
            <a:off x="540095" y="406975"/>
            <a:ext cx="3680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图标数据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一定要有对比！</a:t>
            </a: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A09F0830-F1DD-4A7E-945A-7000AB7675C5}"/>
              </a:ext>
            </a:extLst>
          </p:cNvPr>
          <p:cNvSpPr txBox="1"/>
          <p:nvPr/>
        </p:nvSpPr>
        <p:spPr>
          <a:xfrm>
            <a:off x="2296613" y="4266834"/>
            <a:ext cx="11686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China</a:t>
            </a:r>
            <a:endParaRPr lang="zh-CN" altLang="en-US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2" name="文本框 51">
            <a:extLst>
              <a:ext uri="{FF2B5EF4-FFF2-40B4-BE49-F238E27FC236}">
                <a16:creationId xmlns:a16="http://schemas.microsoft.com/office/drawing/2014/main" id="{F17F1621-919B-4C89-BB71-FB81DBD05857}"/>
              </a:ext>
            </a:extLst>
          </p:cNvPr>
          <p:cNvSpPr txBox="1"/>
          <p:nvPr/>
        </p:nvSpPr>
        <p:spPr>
          <a:xfrm>
            <a:off x="2407128" y="3450558"/>
            <a:ext cx="1054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India</a:t>
            </a:r>
            <a:endParaRPr lang="zh-CN" altLang="en-US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39B12775-B064-43B1-B748-D09988B90BFB}"/>
              </a:ext>
            </a:extLst>
          </p:cNvPr>
          <p:cNvSpPr txBox="1"/>
          <p:nvPr/>
        </p:nvSpPr>
        <p:spPr>
          <a:xfrm>
            <a:off x="2240545" y="2657350"/>
            <a:ext cx="12342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Japan</a:t>
            </a:r>
            <a:endParaRPr lang="zh-CN" altLang="en-US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56" name="文本框 55">
            <a:extLst>
              <a:ext uri="{FF2B5EF4-FFF2-40B4-BE49-F238E27FC236}">
                <a16:creationId xmlns:a16="http://schemas.microsoft.com/office/drawing/2014/main" id="{626B5218-8653-412D-8318-4CA18D94F3A1}"/>
              </a:ext>
            </a:extLst>
          </p:cNvPr>
          <p:cNvSpPr txBox="1"/>
          <p:nvPr/>
        </p:nvSpPr>
        <p:spPr>
          <a:xfrm>
            <a:off x="9674685" y="4365780"/>
            <a:ext cx="1463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1,317,442,552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BC2F78A8-5BD4-422C-A6F1-EBE8BCD31C25}"/>
              </a:ext>
            </a:extLst>
          </p:cNvPr>
          <p:cNvSpPr txBox="1"/>
          <p:nvPr/>
        </p:nvSpPr>
        <p:spPr>
          <a:xfrm>
            <a:off x="8146739" y="3594388"/>
            <a:ext cx="1463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1,049,700,118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58A430A5-1D7F-42BC-9A52-5DA55C3993A6}"/>
              </a:ext>
            </a:extLst>
          </p:cNvPr>
          <p:cNvSpPr txBox="1"/>
          <p:nvPr/>
        </p:nvSpPr>
        <p:spPr>
          <a:xfrm>
            <a:off x="3952711" y="2774908"/>
            <a:ext cx="12955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127,214,499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D13DA6F7-1B60-4D37-B5F7-BADFEEDB279C}"/>
              </a:ext>
            </a:extLst>
          </p:cNvPr>
          <p:cNvSpPr>
            <a:spLocks/>
          </p:cNvSpPr>
          <p:nvPr/>
        </p:nvSpPr>
        <p:spPr bwMode="auto">
          <a:xfrm>
            <a:off x="3546330" y="3443576"/>
            <a:ext cx="214313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39264744-CCBE-4E40-A885-3318912A8D8C}"/>
              </a:ext>
            </a:extLst>
          </p:cNvPr>
          <p:cNvSpPr>
            <a:spLocks/>
          </p:cNvSpPr>
          <p:nvPr/>
        </p:nvSpPr>
        <p:spPr bwMode="auto">
          <a:xfrm>
            <a:off x="3598718" y="3330863"/>
            <a:ext cx="109538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B873AAC-F023-47DC-A759-857F819647E4}"/>
              </a:ext>
            </a:extLst>
          </p:cNvPr>
          <p:cNvSpPr>
            <a:spLocks/>
          </p:cNvSpPr>
          <p:nvPr/>
        </p:nvSpPr>
        <p:spPr bwMode="auto">
          <a:xfrm>
            <a:off x="3765406" y="3443576"/>
            <a:ext cx="214313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2BBE0584-CD68-43D6-80A7-88529AEA1ADD}"/>
              </a:ext>
            </a:extLst>
          </p:cNvPr>
          <p:cNvSpPr>
            <a:spLocks/>
          </p:cNvSpPr>
          <p:nvPr/>
        </p:nvSpPr>
        <p:spPr bwMode="auto">
          <a:xfrm>
            <a:off x="3817793" y="3330863"/>
            <a:ext cx="109538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476FF6FF-8477-4296-BC94-C19C9C7AACC5}"/>
              </a:ext>
            </a:extLst>
          </p:cNvPr>
          <p:cNvSpPr>
            <a:spLocks/>
          </p:cNvSpPr>
          <p:nvPr/>
        </p:nvSpPr>
        <p:spPr bwMode="auto">
          <a:xfrm>
            <a:off x="3984481" y="3443576"/>
            <a:ext cx="214313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08642DA5-9267-4A08-B51F-687DB8081B25}"/>
              </a:ext>
            </a:extLst>
          </p:cNvPr>
          <p:cNvSpPr>
            <a:spLocks/>
          </p:cNvSpPr>
          <p:nvPr/>
        </p:nvSpPr>
        <p:spPr bwMode="auto">
          <a:xfrm>
            <a:off x="4036868" y="3330863"/>
            <a:ext cx="109538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9C58FE88-71CB-437E-BB07-70A3A8544C2A}"/>
              </a:ext>
            </a:extLst>
          </p:cNvPr>
          <p:cNvSpPr>
            <a:spLocks/>
          </p:cNvSpPr>
          <p:nvPr/>
        </p:nvSpPr>
        <p:spPr bwMode="auto">
          <a:xfrm>
            <a:off x="4203556" y="3443576"/>
            <a:ext cx="214313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62348D73-C6EA-49FA-935E-882F31EEA325}"/>
              </a:ext>
            </a:extLst>
          </p:cNvPr>
          <p:cNvSpPr>
            <a:spLocks/>
          </p:cNvSpPr>
          <p:nvPr/>
        </p:nvSpPr>
        <p:spPr bwMode="auto">
          <a:xfrm>
            <a:off x="4255943" y="3330863"/>
            <a:ext cx="109538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6FFE1760-61A4-480C-968C-BEC68BB3A9FB}"/>
              </a:ext>
            </a:extLst>
          </p:cNvPr>
          <p:cNvSpPr>
            <a:spLocks/>
          </p:cNvSpPr>
          <p:nvPr/>
        </p:nvSpPr>
        <p:spPr bwMode="auto">
          <a:xfrm>
            <a:off x="4422631" y="3443576"/>
            <a:ext cx="214313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F26204F4-79AF-4D6D-BE8C-B3BB6CB470A4}"/>
              </a:ext>
            </a:extLst>
          </p:cNvPr>
          <p:cNvSpPr>
            <a:spLocks/>
          </p:cNvSpPr>
          <p:nvPr/>
        </p:nvSpPr>
        <p:spPr bwMode="auto">
          <a:xfrm>
            <a:off x="4475018" y="3330863"/>
            <a:ext cx="109538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CB981C56-3672-47DB-8E15-5242642EE6E1}"/>
              </a:ext>
            </a:extLst>
          </p:cNvPr>
          <p:cNvSpPr>
            <a:spLocks/>
          </p:cNvSpPr>
          <p:nvPr/>
        </p:nvSpPr>
        <p:spPr bwMode="auto">
          <a:xfrm>
            <a:off x="4715595" y="3443576"/>
            <a:ext cx="214313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C1A1AC82-8D9C-4870-AC1E-8C7F205FAA40}"/>
              </a:ext>
            </a:extLst>
          </p:cNvPr>
          <p:cNvSpPr>
            <a:spLocks/>
          </p:cNvSpPr>
          <p:nvPr/>
        </p:nvSpPr>
        <p:spPr bwMode="auto">
          <a:xfrm>
            <a:off x="4767982" y="3330863"/>
            <a:ext cx="109538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3C895A61-F56A-4DD8-8618-0A114EFFBA8D}"/>
              </a:ext>
            </a:extLst>
          </p:cNvPr>
          <p:cNvSpPr>
            <a:spLocks/>
          </p:cNvSpPr>
          <p:nvPr/>
        </p:nvSpPr>
        <p:spPr bwMode="auto">
          <a:xfrm>
            <a:off x="4934670" y="3443576"/>
            <a:ext cx="214313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E18026F6-6B87-4028-BB7C-23C91BE532C0}"/>
              </a:ext>
            </a:extLst>
          </p:cNvPr>
          <p:cNvSpPr>
            <a:spLocks/>
          </p:cNvSpPr>
          <p:nvPr/>
        </p:nvSpPr>
        <p:spPr bwMode="auto">
          <a:xfrm>
            <a:off x="4987057" y="3330863"/>
            <a:ext cx="109538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25489FC2-330C-4F79-BD20-A1512F54D4AE}"/>
              </a:ext>
            </a:extLst>
          </p:cNvPr>
          <p:cNvSpPr>
            <a:spLocks/>
          </p:cNvSpPr>
          <p:nvPr/>
        </p:nvSpPr>
        <p:spPr bwMode="auto">
          <a:xfrm>
            <a:off x="5153745" y="3443576"/>
            <a:ext cx="214313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BA149CC4-6B53-4FDE-B18A-3A981B5F3AA9}"/>
              </a:ext>
            </a:extLst>
          </p:cNvPr>
          <p:cNvSpPr>
            <a:spLocks/>
          </p:cNvSpPr>
          <p:nvPr/>
        </p:nvSpPr>
        <p:spPr bwMode="auto">
          <a:xfrm>
            <a:off x="5206132" y="3330863"/>
            <a:ext cx="109538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18864AED-1F95-4830-8093-5E2BCF9ACCD2}"/>
              </a:ext>
            </a:extLst>
          </p:cNvPr>
          <p:cNvSpPr>
            <a:spLocks/>
          </p:cNvSpPr>
          <p:nvPr/>
        </p:nvSpPr>
        <p:spPr bwMode="auto">
          <a:xfrm>
            <a:off x="5372820" y="3443576"/>
            <a:ext cx="214313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C4A7A1C7-BB32-4E6A-AEE0-155B5CBF557D}"/>
              </a:ext>
            </a:extLst>
          </p:cNvPr>
          <p:cNvSpPr>
            <a:spLocks/>
          </p:cNvSpPr>
          <p:nvPr/>
        </p:nvSpPr>
        <p:spPr bwMode="auto">
          <a:xfrm>
            <a:off x="5425207" y="3330863"/>
            <a:ext cx="109538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7BC72F32-CC51-4740-BF6C-EC520F87506D}"/>
              </a:ext>
            </a:extLst>
          </p:cNvPr>
          <p:cNvSpPr>
            <a:spLocks/>
          </p:cNvSpPr>
          <p:nvPr/>
        </p:nvSpPr>
        <p:spPr bwMode="auto">
          <a:xfrm>
            <a:off x="5591895" y="3443576"/>
            <a:ext cx="214313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5" name="Freeform 24">
            <a:extLst>
              <a:ext uri="{FF2B5EF4-FFF2-40B4-BE49-F238E27FC236}">
                <a16:creationId xmlns:a16="http://schemas.microsoft.com/office/drawing/2014/main" id="{DB60046F-EE83-409A-B13D-983CA0E08D37}"/>
              </a:ext>
            </a:extLst>
          </p:cNvPr>
          <p:cNvSpPr>
            <a:spLocks/>
          </p:cNvSpPr>
          <p:nvPr/>
        </p:nvSpPr>
        <p:spPr bwMode="auto">
          <a:xfrm>
            <a:off x="5644282" y="3330863"/>
            <a:ext cx="109538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8" name="Freeform 28">
            <a:extLst>
              <a:ext uri="{FF2B5EF4-FFF2-40B4-BE49-F238E27FC236}">
                <a16:creationId xmlns:a16="http://schemas.microsoft.com/office/drawing/2014/main" id="{5867F89E-6445-4977-8476-F94F6822D9B1}"/>
              </a:ext>
            </a:extLst>
          </p:cNvPr>
          <p:cNvSpPr>
            <a:spLocks/>
          </p:cNvSpPr>
          <p:nvPr/>
        </p:nvSpPr>
        <p:spPr bwMode="auto">
          <a:xfrm>
            <a:off x="5895398" y="3443576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29" name="Freeform 29">
            <a:extLst>
              <a:ext uri="{FF2B5EF4-FFF2-40B4-BE49-F238E27FC236}">
                <a16:creationId xmlns:a16="http://schemas.microsoft.com/office/drawing/2014/main" id="{4C93FF8F-16F2-40C1-AB67-537D77B1F363}"/>
              </a:ext>
            </a:extLst>
          </p:cNvPr>
          <p:cNvSpPr>
            <a:spLocks/>
          </p:cNvSpPr>
          <p:nvPr/>
        </p:nvSpPr>
        <p:spPr bwMode="auto">
          <a:xfrm>
            <a:off x="5947785" y="3330863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0" name="Freeform 30">
            <a:extLst>
              <a:ext uri="{FF2B5EF4-FFF2-40B4-BE49-F238E27FC236}">
                <a16:creationId xmlns:a16="http://schemas.microsoft.com/office/drawing/2014/main" id="{CA6DF176-F6EB-4DD3-A9FF-22D28BCE8E8E}"/>
              </a:ext>
            </a:extLst>
          </p:cNvPr>
          <p:cNvSpPr>
            <a:spLocks/>
          </p:cNvSpPr>
          <p:nvPr/>
        </p:nvSpPr>
        <p:spPr bwMode="auto">
          <a:xfrm>
            <a:off x="6114472" y="3443576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1" name="Freeform 31">
            <a:extLst>
              <a:ext uri="{FF2B5EF4-FFF2-40B4-BE49-F238E27FC236}">
                <a16:creationId xmlns:a16="http://schemas.microsoft.com/office/drawing/2014/main" id="{8ABD9CE4-96BB-4295-9862-CE4B1C9D612E}"/>
              </a:ext>
            </a:extLst>
          </p:cNvPr>
          <p:cNvSpPr>
            <a:spLocks/>
          </p:cNvSpPr>
          <p:nvPr/>
        </p:nvSpPr>
        <p:spPr bwMode="auto">
          <a:xfrm>
            <a:off x="6166860" y="3330863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2" name="Freeform 32">
            <a:extLst>
              <a:ext uri="{FF2B5EF4-FFF2-40B4-BE49-F238E27FC236}">
                <a16:creationId xmlns:a16="http://schemas.microsoft.com/office/drawing/2014/main" id="{7B175343-8D41-4FB7-8AC6-9EA66B3B566B}"/>
              </a:ext>
            </a:extLst>
          </p:cNvPr>
          <p:cNvSpPr>
            <a:spLocks/>
          </p:cNvSpPr>
          <p:nvPr/>
        </p:nvSpPr>
        <p:spPr bwMode="auto">
          <a:xfrm>
            <a:off x="6333547" y="3443576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3" name="Freeform 33">
            <a:extLst>
              <a:ext uri="{FF2B5EF4-FFF2-40B4-BE49-F238E27FC236}">
                <a16:creationId xmlns:a16="http://schemas.microsoft.com/office/drawing/2014/main" id="{D39B8993-E757-4E13-9964-A4AB3A81B6A9}"/>
              </a:ext>
            </a:extLst>
          </p:cNvPr>
          <p:cNvSpPr>
            <a:spLocks/>
          </p:cNvSpPr>
          <p:nvPr/>
        </p:nvSpPr>
        <p:spPr bwMode="auto">
          <a:xfrm>
            <a:off x="6385935" y="3330863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4" name="Freeform 34">
            <a:extLst>
              <a:ext uri="{FF2B5EF4-FFF2-40B4-BE49-F238E27FC236}">
                <a16:creationId xmlns:a16="http://schemas.microsoft.com/office/drawing/2014/main" id="{DE4F03E3-4075-49DA-A9C4-7C6D6845E97D}"/>
              </a:ext>
            </a:extLst>
          </p:cNvPr>
          <p:cNvSpPr>
            <a:spLocks/>
          </p:cNvSpPr>
          <p:nvPr/>
        </p:nvSpPr>
        <p:spPr bwMode="auto">
          <a:xfrm>
            <a:off x="6552622" y="3443576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5" name="Freeform 35">
            <a:extLst>
              <a:ext uri="{FF2B5EF4-FFF2-40B4-BE49-F238E27FC236}">
                <a16:creationId xmlns:a16="http://schemas.microsoft.com/office/drawing/2014/main" id="{50999992-D18C-45F6-BCE6-F5DD30C2C953}"/>
              </a:ext>
            </a:extLst>
          </p:cNvPr>
          <p:cNvSpPr>
            <a:spLocks/>
          </p:cNvSpPr>
          <p:nvPr/>
        </p:nvSpPr>
        <p:spPr bwMode="auto">
          <a:xfrm>
            <a:off x="6605010" y="3330863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6" name="Freeform 36">
            <a:extLst>
              <a:ext uri="{FF2B5EF4-FFF2-40B4-BE49-F238E27FC236}">
                <a16:creationId xmlns:a16="http://schemas.microsoft.com/office/drawing/2014/main" id="{1A0CE867-5DDF-4EB5-8EE9-37F4B7D3B907}"/>
              </a:ext>
            </a:extLst>
          </p:cNvPr>
          <p:cNvSpPr>
            <a:spLocks/>
          </p:cNvSpPr>
          <p:nvPr/>
        </p:nvSpPr>
        <p:spPr bwMode="auto">
          <a:xfrm>
            <a:off x="6771697" y="3443576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7" name="Freeform 37">
            <a:extLst>
              <a:ext uri="{FF2B5EF4-FFF2-40B4-BE49-F238E27FC236}">
                <a16:creationId xmlns:a16="http://schemas.microsoft.com/office/drawing/2014/main" id="{49B87FDC-1B97-45DF-B448-A7DA66B1E45E}"/>
              </a:ext>
            </a:extLst>
          </p:cNvPr>
          <p:cNvSpPr>
            <a:spLocks/>
          </p:cNvSpPr>
          <p:nvPr/>
        </p:nvSpPr>
        <p:spPr bwMode="auto">
          <a:xfrm>
            <a:off x="6824085" y="3330863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8" name="Freeform 38">
            <a:extLst>
              <a:ext uri="{FF2B5EF4-FFF2-40B4-BE49-F238E27FC236}">
                <a16:creationId xmlns:a16="http://schemas.microsoft.com/office/drawing/2014/main" id="{9BB8860A-D1A5-4EF4-B039-AFB544EE2732}"/>
              </a:ext>
            </a:extLst>
          </p:cNvPr>
          <p:cNvSpPr>
            <a:spLocks/>
          </p:cNvSpPr>
          <p:nvPr/>
        </p:nvSpPr>
        <p:spPr bwMode="auto">
          <a:xfrm>
            <a:off x="7083135" y="3443576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39" name="Freeform 39">
            <a:extLst>
              <a:ext uri="{FF2B5EF4-FFF2-40B4-BE49-F238E27FC236}">
                <a16:creationId xmlns:a16="http://schemas.microsoft.com/office/drawing/2014/main" id="{84E9CDDF-4CB4-4EB0-AE8B-290E83D622C2}"/>
              </a:ext>
            </a:extLst>
          </p:cNvPr>
          <p:cNvSpPr>
            <a:spLocks/>
          </p:cNvSpPr>
          <p:nvPr/>
        </p:nvSpPr>
        <p:spPr bwMode="auto">
          <a:xfrm>
            <a:off x="7135523" y="3330863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0" name="Freeform 40">
            <a:extLst>
              <a:ext uri="{FF2B5EF4-FFF2-40B4-BE49-F238E27FC236}">
                <a16:creationId xmlns:a16="http://schemas.microsoft.com/office/drawing/2014/main" id="{6B480314-1E83-420F-ADC3-6D97CAF77D3F}"/>
              </a:ext>
            </a:extLst>
          </p:cNvPr>
          <p:cNvSpPr>
            <a:spLocks/>
          </p:cNvSpPr>
          <p:nvPr/>
        </p:nvSpPr>
        <p:spPr bwMode="auto">
          <a:xfrm>
            <a:off x="7302210" y="3443576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1" name="Freeform 41">
            <a:extLst>
              <a:ext uri="{FF2B5EF4-FFF2-40B4-BE49-F238E27FC236}">
                <a16:creationId xmlns:a16="http://schemas.microsoft.com/office/drawing/2014/main" id="{CF21F809-E84C-4DFE-B579-BE66E2AB288B}"/>
              </a:ext>
            </a:extLst>
          </p:cNvPr>
          <p:cNvSpPr>
            <a:spLocks/>
          </p:cNvSpPr>
          <p:nvPr/>
        </p:nvSpPr>
        <p:spPr bwMode="auto">
          <a:xfrm>
            <a:off x="7354598" y="3330863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2" name="Freeform 42">
            <a:extLst>
              <a:ext uri="{FF2B5EF4-FFF2-40B4-BE49-F238E27FC236}">
                <a16:creationId xmlns:a16="http://schemas.microsoft.com/office/drawing/2014/main" id="{B6D93516-0967-4EE7-B25C-8542E786B89C}"/>
              </a:ext>
            </a:extLst>
          </p:cNvPr>
          <p:cNvSpPr>
            <a:spLocks/>
          </p:cNvSpPr>
          <p:nvPr/>
        </p:nvSpPr>
        <p:spPr bwMode="auto">
          <a:xfrm>
            <a:off x="7521285" y="3443576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3" name="Freeform 43">
            <a:extLst>
              <a:ext uri="{FF2B5EF4-FFF2-40B4-BE49-F238E27FC236}">
                <a16:creationId xmlns:a16="http://schemas.microsoft.com/office/drawing/2014/main" id="{2138965A-CC89-4C20-8376-2CCE7948BC53}"/>
              </a:ext>
            </a:extLst>
          </p:cNvPr>
          <p:cNvSpPr>
            <a:spLocks/>
          </p:cNvSpPr>
          <p:nvPr/>
        </p:nvSpPr>
        <p:spPr bwMode="auto">
          <a:xfrm>
            <a:off x="7573673" y="3330863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4" name="Freeform 44">
            <a:extLst>
              <a:ext uri="{FF2B5EF4-FFF2-40B4-BE49-F238E27FC236}">
                <a16:creationId xmlns:a16="http://schemas.microsoft.com/office/drawing/2014/main" id="{1222331E-CDC2-45A6-BC00-46AB666E460C}"/>
              </a:ext>
            </a:extLst>
          </p:cNvPr>
          <p:cNvSpPr>
            <a:spLocks/>
          </p:cNvSpPr>
          <p:nvPr/>
        </p:nvSpPr>
        <p:spPr bwMode="auto">
          <a:xfrm>
            <a:off x="7740360" y="3443576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5" name="Freeform 45">
            <a:extLst>
              <a:ext uri="{FF2B5EF4-FFF2-40B4-BE49-F238E27FC236}">
                <a16:creationId xmlns:a16="http://schemas.microsoft.com/office/drawing/2014/main" id="{7328296B-A8E5-4E50-81DB-4B162E059041}"/>
              </a:ext>
            </a:extLst>
          </p:cNvPr>
          <p:cNvSpPr>
            <a:spLocks/>
          </p:cNvSpPr>
          <p:nvPr/>
        </p:nvSpPr>
        <p:spPr bwMode="auto">
          <a:xfrm>
            <a:off x="7792748" y="3330863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6" name="Freeform 46">
            <a:extLst>
              <a:ext uri="{FF2B5EF4-FFF2-40B4-BE49-F238E27FC236}">
                <a16:creationId xmlns:a16="http://schemas.microsoft.com/office/drawing/2014/main" id="{43EF28C4-ACD5-4E65-B481-1733FC329850}"/>
              </a:ext>
            </a:extLst>
          </p:cNvPr>
          <p:cNvSpPr>
            <a:spLocks/>
          </p:cNvSpPr>
          <p:nvPr/>
        </p:nvSpPr>
        <p:spPr bwMode="auto">
          <a:xfrm>
            <a:off x="7959435" y="3443576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47" name="Freeform 47">
            <a:extLst>
              <a:ext uri="{FF2B5EF4-FFF2-40B4-BE49-F238E27FC236}">
                <a16:creationId xmlns:a16="http://schemas.microsoft.com/office/drawing/2014/main" id="{F5C74CC8-9230-4D95-A295-CA9B3E4A8522}"/>
              </a:ext>
            </a:extLst>
          </p:cNvPr>
          <p:cNvSpPr>
            <a:spLocks/>
          </p:cNvSpPr>
          <p:nvPr/>
        </p:nvSpPr>
        <p:spPr bwMode="auto">
          <a:xfrm>
            <a:off x="8011822" y="3330863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F90248EC-2C9D-4BD0-A6CE-C8B78D675A4F}"/>
              </a:ext>
            </a:extLst>
          </p:cNvPr>
          <p:cNvSpPr>
            <a:spLocks/>
          </p:cNvSpPr>
          <p:nvPr/>
        </p:nvSpPr>
        <p:spPr bwMode="auto">
          <a:xfrm>
            <a:off x="3571710" y="4265569"/>
            <a:ext cx="214313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1" name="Freeform 6">
            <a:extLst>
              <a:ext uri="{FF2B5EF4-FFF2-40B4-BE49-F238E27FC236}">
                <a16:creationId xmlns:a16="http://schemas.microsoft.com/office/drawing/2014/main" id="{90244EBE-F99D-4107-93DC-32DD6723FA0F}"/>
              </a:ext>
            </a:extLst>
          </p:cNvPr>
          <p:cNvSpPr>
            <a:spLocks/>
          </p:cNvSpPr>
          <p:nvPr/>
        </p:nvSpPr>
        <p:spPr bwMode="auto">
          <a:xfrm>
            <a:off x="3624098" y="4152856"/>
            <a:ext cx="109538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2" name="Freeform 7">
            <a:extLst>
              <a:ext uri="{FF2B5EF4-FFF2-40B4-BE49-F238E27FC236}">
                <a16:creationId xmlns:a16="http://schemas.microsoft.com/office/drawing/2014/main" id="{24FBDFD8-B94B-45D5-B722-406153CAC513}"/>
              </a:ext>
            </a:extLst>
          </p:cNvPr>
          <p:cNvSpPr>
            <a:spLocks/>
          </p:cNvSpPr>
          <p:nvPr/>
        </p:nvSpPr>
        <p:spPr bwMode="auto">
          <a:xfrm>
            <a:off x="3790786" y="4265569"/>
            <a:ext cx="214313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3" name="Freeform 8">
            <a:extLst>
              <a:ext uri="{FF2B5EF4-FFF2-40B4-BE49-F238E27FC236}">
                <a16:creationId xmlns:a16="http://schemas.microsoft.com/office/drawing/2014/main" id="{7AEA02CA-78F7-47E2-ADF7-0FA46496ED27}"/>
              </a:ext>
            </a:extLst>
          </p:cNvPr>
          <p:cNvSpPr>
            <a:spLocks/>
          </p:cNvSpPr>
          <p:nvPr/>
        </p:nvSpPr>
        <p:spPr bwMode="auto">
          <a:xfrm>
            <a:off x="3843173" y="4152856"/>
            <a:ext cx="109538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4" name="Freeform 9">
            <a:extLst>
              <a:ext uri="{FF2B5EF4-FFF2-40B4-BE49-F238E27FC236}">
                <a16:creationId xmlns:a16="http://schemas.microsoft.com/office/drawing/2014/main" id="{C98D9335-13A2-4982-A702-9DD0BD5DDFCA}"/>
              </a:ext>
            </a:extLst>
          </p:cNvPr>
          <p:cNvSpPr>
            <a:spLocks/>
          </p:cNvSpPr>
          <p:nvPr/>
        </p:nvSpPr>
        <p:spPr bwMode="auto">
          <a:xfrm>
            <a:off x="4009861" y="4265569"/>
            <a:ext cx="214313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5" name="Freeform 10">
            <a:extLst>
              <a:ext uri="{FF2B5EF4-FFF2-40B4-BE49-F238E27FC236}">
                <a16:creationId xmlns:a16="http://schemas.microsoft.com/office/drawing/2014/main" id="{8C503C40-4033-4D43-A743-4D543CCE1D93}"/>
              </a:ext>
            </a:extLst>
          </p:cNvPr>
          <p:cNvSpPr>
            <a:spLocks/>
          </p:cNvSpPr>
          <p:nvPr/>
        </p:nvSpPr>
        <p:spPr bwMode="auto">
          <a:xfrm>
            <a:off x="4062248" y="4152856"/>
            <a:ext cx="109538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6" name="Freeform 11">
            <a:extLst>
              <a:ext uri="{FF2B5EF4-FFF2-40B4-BE49-F238E27FC236}">
                <a16:creationId xmlns:a16="http://schemas.microsoft.com/office/drawing/2014/main" id="{6B2C9D4D-BD05-4833-B480-76B3232D67C3}"/>
              </a:ext>
            </a:extLst>
          </p:cNvPr>
          <p:cNvSpPr>
            <a:spLocks/>
          </p:cNvSpPr>
          <p:nvPr/>
        </p:nvSpPr>
        <p:spPr bwMode="auto">
          <a:xfrm>
            <a:off x="4228936" y="4265569"/>
            <a:ext cx="214313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7" name="Freeform 12">
            <a:extLst>
              <a:ext uri="{FF2B5EF4-FFF2-40B4-BE49-F238E27FC236}">
                <a16:creationId xmlns:a16="http://schemas.microsoft.com/office/drawing/2014/main" id="{ACC751C6-E42D-4A36-BEC1-DC5721BCCC55}"/>
              </a:ext>
            </a:extLst>
          </p:cNvPr>
          <p:cNvSpPr>
            <a:spLocks/>
          </p:cNvSpPr>
          <p:nvPr/>
        </p:nvSpPr>
        <p:spPr bwMode="auto">
          <a:xfrm>
            <a:off x="4281323" y="4152856"/>
            <a:ext cx="109538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8" name="Freeform 13">
            <a:extLst>
              <a:ext uri="{FF2B5EF4-FFF2-40B4-BE49-F238E27FC236}">
                <a16:creationId xmlns:a16="http://schemas.microsoft.com/office/drawing/2014/main" id="{BF6F3B68-844F-41AE-9B3C-AFE6EB446B31}"/>
              </a:ext>
            </a:extLst>
          </p:cNvPr>
          <p:cNvSpPr>
            <a:spLocks/>
          </p:cNvSpPr>
          <p:nvPr/>
        </p:nvSpPr>
        <p:spPr bwMode="auto">
          <a:xfrm>
            <a:off x="4448011" y="4265569"/>
            <a:ext cx="214313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69" name="Freeform 14">
            <a:extLst>
              <a:ext uri="{FF2B5EF4-FFF2-40B4-BE49-F238E27FC236}">
                <a16:creationId xmlns:a16="http://schemas.microsoft.com/office/drawing/2014/main" id="{1DB4CAD6-892C-4E43-AEEF-AE1F190D3EA0}"/>
              </a:ext>
            </a:extLst>
          </p:cNvPr>
          <p:cNvSpPr>
            <a:spLocks/>
          </p:cNvSpPr>
          <p:nvPr/>
        </p:nvSpPr>
        <p:spPr bwMode="auto">
          <a:xfrm>
            <a:off x="4500398" y="4152856"/>
            <a:ext cx="109538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0" name="Freeform 15">
            <a:extLst>
              <a:ext uri="{FF2B5EF4-FFF2-40B4-BE49-F238E27FC236}">
                <a16:creationId xmlns:a16="http://schemas.microsoft.com/office/drawing/2014/main" id="{EB4068FE-B96C-49F8-B454-DB2D803B1EC3}"/>
              </a:ext>
            </a:extLst>
          </p:cNvPr>
          <p:cNvSpPr>
            <a:spLocks/>
          </p:cNvSpPr>
          <p:nvPr/>
        </p:nvSpPr>
        <p:spPr bwMode="auto">
          <a:xfrm>
            <a:off x="4740975" y="4265569"/>
            <a:ext cx="214313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1" name="Freeform 16">
            <a:extLst>
              <a:ext uri="{FF2B5EF4-FFF2-40B4-BE49-F238E27FC236}">
                <a16:creationId xmlns:a16="http://schemas.microsoft.com/office/drawing/2014/main" id="{41E80C5F-3817-4EF8-AA35-F9E5939BD50D}"/>
              </a:ext>
            </a:extLst>
          </p:cNvPr>
          <p:cNvSpPr>
            <a:spLocks/>
          </p:cNvSpPr>
          <p:nvPr/>
        </p:nvSpPr>
        <p:spPr bwMode="auto">
          <a:xfrm>
            <a:off x="4793362" y="4152856"/>
            <a:ext cx="109538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2" name="Freeform 17">
            <a:extLst>
              <a:ext uri="{FF2B5EF4-FFF2-40B4-BE49-F238E27FC236}">
                <a16:creationId xmlns:a16="http://schemas.microsoft.com/office/drawing/2014/main" id="{E3E66B65-3D15-4578-ABF4-BAE7E228FBFB}"/>
              </a:ext>
            </a:extLst>
          </p:cNvPr>
          <p:cNvSpPr>
            <a:spLocks/>
          </p:cNvSpPr>
          <p:nvPr/>
        </p:nvSpPr>
        <p:spPr bwMode="auto">
          <a:xfrm>
            <a:off x="4960050" y="4265569"/>
            <a:ext cx="214313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3" name="Freeform 18">
            <a:extLst>
              <a:ext uri="{FF2B5EF4-FFF2-40B4-BE49-F238E27FC236}">
                <a16:creationId xmlns:a16="http://schemas.microsoft.com/office/drawing/2014/main" id="{B4D9E017-9C76-4144-8B1E-4DA7A6FB62C6}"/>
              </a:ext>
            </a:extLst>
          </p:cNvPr>
          <p:cNvSpPr>
            <a:spLocks/>
          </p:cNvSpPr>
          <p:nvPr/>
        </p:nvSpPr>
        <p:spPr bwMode="auto">
          <a:xfrm>
            <a:off x="5012437" y="4152856"/>
            <a:ext cx="109538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4" name="Freeform 19">
            <a:extLst>
              <a:ext uri="{FF2B5EF4-FFF2-40B4-BE49-F238E27FC236}">
                <a16:creationId xmlns:a16="http://schemas.microsoft.com/office/drawing/2014/main" id="{26F034D2-D77A-4087-87E4-4898DB17D1B6}"/>
              </a:ext>
            </a:extLst>
          </p:cNvPr>
          <p:cNvSpPr>
            <a:spLocks/>
          </p:cNvSpPr>
          <p:nvPr/>
        </p:nvSpPr>
        <p:spPr bwMode="auto">
          <a:xfrm>
            <a:off x="5179125" y="4265569"/>
            <a:ext cx="214313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5" name="Freeform 20">
            <a:extLst>
              <a:ext uri="{FF2B5EF4-FFF2-40B4-BE49-F238E27FC236}">
                <a16:creationId xmlns:a16="http://schemas.microsoft.com/office/drawing/2014/main" id="{BB2400CC-44D4-49C3-998E-96701CB78EC6}"/>
              </a:ext>
            </a:extLst>
          </p:cNvPr>
          <p:cNvSpPr>
            <a:spLocks/>
          </p:cNvSpPr>
          <p:nvPr/>
        </p:nvSpPr>
        <p:spPr bwMode="auto">
          <a:xfrm>
            <a:off x="5231512" y="4152856"/>
            <a:ext cx="109538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6" name="Freeform 21">
            <a:extLst>
              <a:ext uri="{FF2B5EF4-FFF2-40B4-BE49-F238E27FC236}">
                <a16:creationId xmlns:a16="http://schemas.microsoft.com/office/drawing/2014/main" id="{3DB3FB12-9A67-45D0-BD0F-16179CD4C53A}"/>
              </a:ext>
            </a:extLst>
          </p:cNvPr>
          <p:cNvSpPr>
            <a:spLocks/>
          </p:cNvSpPr>
          <p:nvPr/>
        </p:nvSpPr>
        <p:spPr bwMode="auto">
          <a:xfrm>
            <a:off x="5398200" y="4265569"/>
            <a:ext cx="214313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7" name="Freeform 22">
            <a:extLst>
              <a:ext uri="{FF2B5EF4-FFF2-40B4-BE49-F238E27FC236}">
                <a16:creationId xmlns:a16="http://schemas.microsoft.com/office/drawing/2014/main" id="{1E21C25C-E237-49F6-9B77-9306130A29A5}"/>
              </a:ext>
            </a:extLst>
          </p:cNvPr>
          <p:cNvSpPr>
            <a:spLocks/>
          </p:cNvSpPr>
          <p:nvPr/>
        </p:nvSpPr>
        <p:spPr bwMode="auto">
          <a:xfrm>
            <a:off x="5450587" y="4152856"/>
            <a:ext cx="109538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8" name="Freeform 23">
            <a:extLst>
              <a:ext uri="{FF2B5EF4-FFF2-40B4-BE49-F238E27FC236}">
                <a16:creationId xmlns:a16="http://schemas.microsoft.com/office/drawing/2014/main" id="{7FB55D78-8E4B-40C3-9503-4D71AF832A52}"/>
              </a:ext>
            </a:extLst>
          </p:cNvPr>
          <p:cNvSpPr>
            <a:spLocks/>
          </p:cNvSpPr>
          <p:nvPr/>
        </p:nvSpPr>
        <p:spPr bwMode="auto">
          <a:xfrm>
            <a:off x="5617275" y="4265569"/>
            <a:ext cx="214313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79" name="Freeform 24">
            <a:extLst>
              <a:ext uri="{FF2B5EF4-FFF2-40B4-BE49-F238E27FC236}">
                <a16:creationId xmlns:a16="http://schemas.microsoft.com/office/drawing/2014/main" id="{0C09DB48-9F93-4A70-ADF5-F6CB21DEDC8E}"/>
              </a:ext>
            </a:extLst>
          </p:cNvPr>
          <p:cNvSpPr>
            <a:spLocks/>
          </p:cNvSpPr>
          <p:nvPr/>
        </p:nvSpPr>
        <p:spPr bwMode="auto">
          <a:xfrm>
            <a:off x="5669662" y="4152856"/>
            <a:ext cx="109538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1" name="Freeform 28">
            <a:extLst>
              <a:ext uri="{FF2B5EF4-FFF2-40B4-BE49-F238E27FC236}">
                <a16:creationId xmlns:a16="http://schemas.microsoft.com/office/drawing/2014/main" id="{7EE5F934-3C31-4C32-8C11-578C3574BF54}"/>
              </a:ext>
            </a:extLst>
          </p:cNvPr>
          <p:cNvSpPr>
            <a:spLocks/>
          </p:cNvSpPr>
          <p:nvPr/>
        </p:nvSpPr>
        <p:spPr bwMode="auto">
          <a:xfrm>
            <a:off x="5920778" y="4265569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2" name="Freeform 29">
            <a:extLst>
              <a:ext uri="{FF2B5EF4-FFF2-40B4-BE49-F238E27FC236}">
                <a16:creationId xmlns:a16="http://schemas.microsoft.com/office/drawing/2014/main" id="{0F9CBEE0-0ACE-4B2D-ACDC-6C92FA01415D}"/>
              </a:ext>
            </a:extLst>
          </p:cNvPr>
          <p:cNvSpPr>
            <a:spLocks/>
          </p:cNvSpPr>
          <p:nvPr/>
        </p:nvSpPr>
        <p:spPr bwMode="auto">
          <a:xfrm>
            <a:off x="5973165" y="4152856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3" name="Freeform 30">
            <a:extLst>
              <a:ext uri="{FF2B5EF4-FFF2-40B4-BE49-F238E27FC236}">
                <a16:creationId xmlns:a16="http://schemas.microsoft.com/office/drawing/2014/main" id="{8FC55A73-D4A7-429B-9B70-4304A4975031}"/>
              </a:ext>
            </a:extLst>
          </p:cNvPr>
          <p:cNvSpPr>
            <a:spLocks/>
          </p:cNvSpPr>
          <p:nvPr/>
        </p:nvSpPr>
        <p:spPr bwMode="auto">
          <a:xfrm>
            <a:off x="6139852" y="4265569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4" name="Freeform 31">
            <a:extLst>
              <a:ext uri="{FF2B5EF4-FFF2-40B4-BE49-F238E27FC236}">
                <a16:creationId xmlns:a16="http://schemas.microsoft.com/office/drawing/2014/main" id="{2E7EEA96-B14B-492C-97EA-BBFC0C60928A}"/>
              </a:ext>
            </a:extLst>
          </p:cNvPr>
          <p:cNvSpPr>
            <a:spLocks/>
          </p:cNvSpPr>
          <p:nvPr/>
        </p:nvSpPr>
        <p:spPr bwMode="auto">
          <a:xfrm>
            <a:off x="6192240" y="4152856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5" name="Freeform 32">
            <a:extLst>
              <a:ext uri="{FF2B5EF4-FFF2-40B4-BE49-F238E27FC236}">
                <a16:creationId xmlns:a16="http://schemas.microsoft.com/office/drawing/2014/main" id="{A758AD23-A3C5-4DF0-B2BE-EBCD83E7C034}"/>
              </a:ext>
            </a:extLst>
          </p:cNvPr>
          <p:cNvSpPr>
            <a:spLocks/>
          </p:cNvSpPr>
          <p:nvPr/>
        </p:nvSpPr>
        <p:spPr bwMode="auto">
          <a:xfrm>
            <a:off x="6358927" y="4265569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6" name="Freeform 33">
            <a:extLst>
              <a:ext uri="{FF2B5EF4-FFF2-40B4-BE49-F238E27FC236}">
                <a16:creationId xmlns:a16="http://schemas.microsoft.com/office/drawing/2014/main" id="{18CC4F73-82DF-4F6E-AF49-E6922959B1E6}"/>
              </a:ext>
            </a:extLst>
          </p:cNvPr>
          <p:cNvSpPr>
            <a:spLocks/>
          </p:cNvSpPr>
          <p:nvPr/>
        </p:nvSpPr>
        <p:spPr bwMode="auto">
          <a:xfrm>
            <a:off x="6411315" y="4152856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7" name="Freeform 34">
            <a:extLst>
              <a:ext uri="{FF2B5EF4-FFF2-40B4-BE49-F238E27FC236}">
                <a16:creationId xmlns:a16="http://schemas.microsoft.com/office/drawing/2014/main" id="{D9AAA80A-08C2-401F-856F-1B4BFEED8B34}"/>
              </a:ext>
            </a:extLst>
          </p:cNvPr>
          <p:cNvSpPr>
            <a:spLocks/>
          </p:cNvSpPr>
          <p:nvPr/>
        </p:nvSpPr>
        <p:spPr bwMode="auto">
          <a:xfrm>
            <a:off x="6578002" y="4265569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8" name="Freeform 35">
            <a:extLst>
              <a:ext uri="{FF2B5EF4-FFF2-40B4-BE49-F238E27FC236}">
                <a16:creationId xmlns:a16="http://schemas.microsoft.com/office/drawing/2014/main" id="{DED375D5-CA07-4811-A09C-D69E95589F0F}"/>
              </a:ext>
            </a:extLst>
          </p:cNvPr>
          <p:cNvSpPr>
            <a:spLocks/>
          </p:cNvSpPr>
          <p:nvPr/>
        </p:nvSpPr>
        <p:spPr bwMode="auto">
          <a:xfrm>
            <a:off x="6630390" y="4152856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89" name="Freeform 36">
            <a:extLst>
              <a:ext uri="{FF2B5EF4-FFF2-40B4-BE49-F238E27FC236}">
                <a16:creationId xmlns:a16="http://schemas.microsoft.com/office/drawing/2014/main" id="{559E8EDE-611E-4BF4-94CE-1CC823CBE948}"/>
              </a:ext>
            </a:extLst>
          </p:cNvPr>
          <p:cNvSpPr>
            <a:spLocks/>
          </p:cNvSpPr>
          <p:nvPr/>
        </p:nvSpPr>
        <p:spPr bwMode="auto">
          <a:xfrm>
            <a:off x="6797077" y="4265569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0" name="Freeform 37">
            <a:extLst>
              <a:ext uri="{FF2B5EF4-FFF2-40B4-BE49-F238E27FC236}">
                <a16:creationId xmlns:a16="http://schemas.microsoft.com/office/drawing/2014/main" id="{90C2A6A6-1668-450D-A098-8077C2463F21}"/>
              </a:ext>
            </a:extLst>
          </p:cNvPr>
          <p:cNvSpPr>
            <a:spLocks/>
          </p:cNvSpPr>
          <p:nvPr/>
        </p:nvSpPr>
        <p:spPr bwMode="auto">
          <a:xfrm>
            <a:off x="6849465" y="4152856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1" name="Freeform 38">
            <a:extLst>
              <a:ext uri="{FF2B5EF4-FFF2-40B4-BE49-F238E27FC236}">
                <a16:creationId xmlns:a16="http://schemas.microsoft.com/office/drawing/2014/main" id="{375BD195-973B-4292-A789-2F511BDF8A39}"/>
              </a:ext>
            </a:extLst>
          </p:cNvPr>
          <p:cNvSpPr>
            <a:spLocks/>
          </p:cNvSpPr>
          <p:nvPr/>
        </p:nvSpPr>
        <p:spPr bwMode="auto">
          <a:xfrm>
            <a:off x="7108515" y="4265569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2" name="Freeform 39">
            <a:extLst>
              <a:ext uri="{FF2B5EF4-FFF2-40B4-BE49-F238E27FC236}">
                <a16:creationId xmlns:a16="http://schemas.microsoft.com/office/drawing/2014/main" id="{B7F197E3-3BF8-4BDD-ADFF-289AD7956C27}"/>
              </a:ext>
            </a:extLst>
          </p:cNvPr>
          <p:cNvSpPr>
            <a:spLocks/>
          </p:cNvSpPr>
          <p:nvPr/>
        </p:nvSpPr>
        <p:spPr bwMode="auto">
          <a:xfrm>
            <a:off x="7160903" y="4152856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3" name="Freeform 40">
            <a:extLst>
              <a:ext uri="{FF2B5EF4-FFF2-40B4-BE49-F238E27FC236}">
                <a16:creationId xmlns:a16="http://schemas.microsoft.com/office/drawing/2014/main" id="{13EC1B96-9889-4A3E-B1E2-049E59570BB8}"/>
              </a:ext>
            </a:extLst>
          </p:cNvPr>
          <p:cNvSpPr>
            <a:spLocks/>
          </p:cNvSpPr>
          <p:nvPr/>
        </p:nvSpPr>
        <p:spPr bwMode="auto">
          <a:xfrm>
            <a:off x="7327590" y="4265569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4" name="Freeform 41">
            <a:extLst>
              <a:ext uri="{FF2B5EF4-FFF2-40B4-BE49-F238E27FC236}">
                <a16:creationId xmlns:a16="http://schemas.microsoft.com/office/drawing/2014/main" id="{3DE0BF82-F3F8-44F1-A3E5-E1038CA8CFBD}"/>
              </a:ext>
            </a:extLst>
          </p:cNvPr>
          <p:cNvSpPr>
            <a:spLocks/>
          </p:cNvSpPr>
          <p:nvPr/>
        </p:nvSpPr>
        <p:spPr bwMode="auto">
          <a:xfrm>
            <a:off x="7379978" y="4152856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5" name="Freeform 42">
            <a:extLst>
              <a:ext uri="{FF2B5EF4-FFF2-40B4-BE49-F238E27FC236}">
                <a16:creationId xmlns:a16="http://schemas.microsoft.com/office/drawing/2014/main" id="{F4C8B174-2967-49B0-AAA6-4BABA6E8A034}"/>
              </a:ext>
            </a:extLst>
          </p:cNvPr>
          <p:cNvSpPr>
            <a:spLocks/>
          </p:cNvSpPr>
          <p:nvPr/>
        </p:nvSpPr>
        <p:spPr bwMode="auto">
          <a:xfrm>
            <a:off x="7546665" y="4265569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6" name="Freeform 43">
            <a:extLst>
              <a:ext uri="{FF2B5EF4-FFF2-40B4-BE49-F238E27FC236}">
                <a16:creationId xmlns:a16="http://schemas.microsoft.com/office/drawing/2014/main" id="{2145CA2F-51A4-44CA-BC12-1190AFA63DAF}"/>
              </a:ext>
            </a:extLst>
          </p:cNvPr>
          <p:cNvSpPr>
            <a:spLocks/>
          </p:cNvSpPr>
          <p:nvPr/>
        </p:nvSpPr>
        <p:spPr bwMode="auto">
          <a:xfrm>
            <a:off x="7599053" y="4152856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7" name="Freeform 44">
            <a:extLst>
              <a:ext uri="{FF2B5EF4-FFF2-40B4-BE49-F238E27FC236}">
                <a16:creationId xmlns:a16="http://schemas.microsoft.com/office/drawing/2014/main" id="{C5C0B328-A7D7-4D93-AF89-222BE9094E7E}"/>
              </a:ext>
            </a:extLst>
          </p:cNvPr>
          <p:cNvSpPr>
            <a:spLocks/>
          </p:cNvSpPr>
          <p:nvPr/>
        </p:nvSpPr>
        <p:spPr bwMode="auto">
          <a:xfrm>
            <a:off x="7765740" y="4265569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8" name="Freeform 45">
            <a:extLst>
              <a:ext uri="{FF2B5EF4-FFF2-40B4-BE49-F238E27FC236}">
                <a16:creationId xmlns:a16="http://schemas.microsoft.com/office/drawing/2014/main" id="{FB1A66A2-5427-4FFA-BE6F-4CE0F9B6B4DF}"/>
              </a:ext>
            </a:extLst>
          </p:cNvPr>
          <p:cNvSpPr>
            <a:spLocks/>
          </p:cNvSpPr>
          <p:nvPr/>
        </p:nvSpPr>
        <p:spPr bwMode="auto">
          <a:xfrm>
            <a:off x="7818128" y="4152856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99" name="Freeform 46">
            <a:extLst>
              <a:ext uri="{FF2B5EF4-FFF2-40B4-BE49-F238E27FC236}">
                <a16:creationId xmlns:a16="http://schemas.microsoft.com/office/drawing/2014/main" id="{1B7F4926-E523-4DF5-9440-217DAF55EDBF}"/>
              </a:ext>
            </a:extLst>
          </p:cNvPr>
          <p:cNvSpPr>
            <a:spLocks/>
          </p:cNvSpPr>
          <p:nvPr/>
        </p:nvSpPr>
        <p:spPr bwMode="auto">
          <a:xfrm>
            <a:off x="7984815" y="4265569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0" name="Freeform 47">
            <a:extLst>
              <a:ext uri="{FF2B5EF4-FFF2-40B4-BE49-F238E27FC236}">
                <a16:creationId xmlns:a16="http://schemas.microsoft.com/office/drawing/2014/main" id="{7CF4D6BB-84F5-4EA4-AE64-99B4FDEC42C7}"/>
              </a:ext>
            </a:extLst>
          </p:cNvPr>
          <p:cNvSpPr>
            <a:spLocks/>
          </p:cNvSpPr>
          <p:nvPr/>
        </p:nvSpPr>
        <p:spPr bwMode="auto">
          <a:xfrm>
            <a:off x="8037202" y="4152856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1" name="Freeform 40">
            <a:extLst>
              <a:ext uri="{FF2B5EF4-FFF2-40B4-BE49-F238E27FC236}">
                <a16:creationId xmlns:a16="http://schemas.microsoft.com/office/drawing/2014/main" id="{6B2BEC7C-BBD1-4E03-944C-436C3C426DE6}"/>
              </a:ext>
            </a:extLst>
          </p:cNvPr>
          <p:cNvSpPr>
            <a:spLocks/>
          </p:cNvSpPr>
          <p:nvPr/>
        </p:nvSpPr>
        <p:spPr bwMode="auto">
          <a:xfrm>
            <a:off x="8308664" y="4259219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2" name="Freeform 41">
            <a:extLst>
              <a:ext uri="{FF2B5EF4-FFF2-40B4-BE49-F238E27FC236}">
                <a16:creationId xmlns:a16="http://schemas.microsoft.com/office/drawing/2014/main" id="{AE875E28-51BD-4B90-B258-0DA074C8B55F}"/>
              </a:ext>
            </a:extLst>
          </p:cNvPr>
          <p:cNvSpPr>
            <a:spLocks/>
          </p:cNvSpPr>
          <p:nvPr/>
        </p:nvSpPr>
        <p:spPr bwMode="auto">
          <a:xfrm>
            <a:off x="8361052" y="4146506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3" name="Freeform 42">
            <a:extLst>
              <a:ext uri="{FF2B5EF4-FFF2-40B4-BE49-F238E27FC236}">
                <a16:creationId xmlns:a16="http://schemas.microsoft.com/office/drawing/2014/main" id="{3EE85011-FC78-479D-951E-78E004430F94}"/>
              </a:ext>
            </a:extLst>
          </p:cNvPr>
          <p:cNvSpPr>
            <a:spLocks/>
          </p:cNvSpPr>
          <p:nvPr/>
        </p:nvSpPr>
        <p:spPr bwMode="auto">
          <a:xfrm>
            <a:off x="8527739" y="4259219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4" name="Freeform 43">
            <a:extLst>
              <a:ext uri="{FF2B5EF4-FFF2-40B4-BE49-F238E27FC236}">
                <a16:creationId xmlns:a16="http://schemas.microsoft.com/office/drawing/2014/main" id="{E4E38E6F-F771-48E0-9AB5-4EB1BF15BE7F}"/>
              </a:ext>
            </a:extLst>
          </p:cNvPr>
          <p:cNvSpPr>
            <a:spLocks/>
          </p:cNvSpPr>
          <p:nvPr/>
        </p:nvSpPr>
        <p:spPr bwMode="auto">
          <a:xfrm>
            <a:off x="8580127" y="4146506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5" name="Freeform 44">
            <a:extLst>
              <a:ext uri="{FF2B5EF4-FFF2-40B4-BE49-F238E27FC236}">
                <a16:creationId xmlns:a16="http://schemas.microsoft.com/office/drawing/2014/main" id="{43BFEC54-208C-4AF6-B9EF-85476DD04100}"/>
              </a:ext>
            </a:extLst>
          </p:cNvPr>
          <p:cNvSpPr>
            <a:spLocks/>
          </p:cNvSpPr>
          <p:nvPr/>
        </p:nvSpPr>
        <p:spPr bwMode="auto">
          <a:xfrm>
            <a:off x="8746814" y="4259219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6" name="Freeform 45">
            <a:extLst>
              <a:ext uri="{FF2B5EF4-FFF2-40B4-BE49-F238E27FC236}">
                <a16:creationId xmlns:a16="http://schemas.microsoft.com/office/drawing/2014/main" id="{B1930E21-652D-433B-A50B-64D05B090DBA}"/>
              </a:ext>
            </a:extLst>
          </p:cNvPr>
          <p:cNvSpPr>
            <a:spLocks/>
          </p:cNvSpPr>
          <p:nvPr/>
        </p:nvSpPr>
        <p:spPr bwMode="auto">
          <a:xfrm>
            <a:off x="8799202" y="4146506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7" name="Freeform 46">
            <a:extLst>
              <a:ext uri="{FF2B5EF4-FFF2-40B4-BE49-F238E27FC236}">
                <a16:creationId xmlns:a16="http://schemas.microsoft.com/office/drawing/2014/main" id="{B059C810-2A9A-46F7-97FB-F8BC52067054}"/>
              </a:ext>
            </a:extLst>
          </p:cNvPr>
          <p:cNvSpPr>
            <a:spLocks/>
          </p:cNvSpPr>
          <p:nvPr/>
        </p:nvSpPr>
        <p:spPr bwMode="auto">
          <a:xfrm>
            <a:off x="8965889" y="4259219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8" name="Freeform 47">
            <a:extLst>
              <a:ext uri="{FF2B5EF4-FFF2-40B4-BE49-F238E27FC236}">
                <a16:creationId xmlns:a16="http://schemas.microsoft.com/office/drawing/2014/main" id="{10D65313-A43D-45B2-96A0-99FA24470970}"/>
              </a:ext>
            </a:extLst>
          </p:cNvPr>
          <p:cNvSpPr>
            <a:spLocks/>
          </p:cNvSpPr>
          <p:nvPr/>
        </p:nvSpPr>
        <p:spPr bwMode="auto">
          <a:xfrm>
            <a:off x="9018276" y="4146506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9" name="文本框 108">
            <a:extLst>
              <a:ext uri="{FF2B5EF4-FFF2-40B4-BE49-F238E27FC236}">
                <a16:creationId xmlns:a16="http://schemas.microsoft.com/office/drawing/2014/main" id="{F6D6EDBE-05DF-44BC-97DF-94C5CEB48DBC}"/>
              </a:ext>
            </a:extLst>
          </p:cNvPr>
          <p:cNvSpPr txBox="1"/>
          <p:nvPr/>
        </p:nvSpPr>
        <p:spPr>
          <a:xfrm>
            <a:off x="7556911" y="406975"/>
            <a:ext cx="43059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两个以上数量数据的对比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如果图标太多，每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5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个或每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10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个空出一些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在每行尾部标明数据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5C33958B-45AA-4827-9D37-CB2A401872E7}"/>
              </a:ext>
            </a:extLst>
          </p:cNvPr>
          <p:cNvGrpSpPr/>
          <p:nvPr/>
        </p:nvGrpSpPr>
        <p:grpSpPr>
          <a:xfrm>
            <a:off x="3529609" y="2497216"/>
            <a:ext cx="214312" cy="520701"/>
            <a:chOff x="3529609" y="2497216"/>
            <a:chExt cx="214312" cy="520701"/>
          </a:xfrm>
        </p:grpSpPr>
        <p:sp>
          <p:nvSpPr>
            <p:cNvPr id="110" name="Freeform 42">
              <a:extLst>
                <a:ext uri="{FF2B5EF4-FFF2-40B4-BE49-F238E27FC236}">
                  <a16:creationId xmlns:a16="http://schemas.microsoft.com/office/drawing/2014/main" id="{BEB8F74B-F365-4632-8060-D78369AF73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9609" y="2609929"/>
              <a:ext cx="214312" cy="407988"/>
            </a:xfrm>
            <a:custGeom>
              <a:avLst/>
              <a:gdLst>
                <a:gd name="T0" fmla="*/ 12 w 152"/>
                <a:gd name="T1" fmla="*/ 148 h 288"/>
                <a:gd name="T2" fmla="*/ 13 w 152"/>
                <a:gd name="T3" fmla="*/ 148 h 288"/>
                <a:gd name="T4" fmla="*/ 25 w 152"/>
                <a:gd name="T5" fmla="*/ 135 h 288"/>
                <a:gd name="T6" fmla="*/ 24 w 152"/>
                <a:gd name="T7" fmla="*/ 106 h 288"/>
                <a:gd name="T8" fmla="*/ 35 w 152"/>
                <a:gd name="T9" fmla="*/ 37 h 288"/>
                <a:gd name="T10" fmla="*/ 35 w 152"/>
                <a:gd name="T11" fmla="*/ 269 h 288"/>
                <a:gd name="T12" fmla="*/ 53 w 152"/>
                <a:gd name="T13" fmla="*/ 288 h 288"/>
                <a:gd name="T14" fmla="*/ 72 w 152"/>
                <a:gd name="T15" fmla="*/ 269 h 288"/>
                <a:gd name="T16" fmla="*/ 72 w 152"/>
                <a:gd name="T17" fmla="*/ 129 h 288"/>
                <a:gd name="T18" fmla="*/ 79 w 152"/>
                <a:gd name="T19" fmla="*/ 129 h 288"/>
                <a:gd name="T20" fmla="*/ 79 w 152"/>
                <a:gd name="T21" fmla="*/ 269 h 288"/>
                <a:gd name="T22" fmla="*/ 98 w 152"/>
                <a:gd name="T23" fmla="*/ 288 h 288"/>
                <a:gd name="T24" fmla="*/ 117 w 152"/>
                <a:gd name="T25" fmla="*/ 269 h 288"/>
                <a:gd name="T26" fmla="*/ 117 w 152"/>
                <a:gd name="T27" fmla="*/ 37 h 288"/>
                <a:gd name="T28" fmla="*/ 119 w 152"/>
                <a:gd name="T29" fmla="*/ 44 h 288"/>
                <a:gd name="T30" fmla="*/ 127 w 152"/>
                <a:gd name="T31" fmla="*/ 106 h 288"/>
                <a:gd name="T32" fmla="*/ 126 w 152"/>
                <a:gd name="T33" fmla="*/ 135 h 288"/>
                <a:gd name="T34" fmla="*/ 138 w 152"/>
                <a:gd name="T35" fmla="*/ 148 h 288"/>
                <a:gd name="T36" fmla="*/ 138 w 152"/>
                <a:gd name="T37" fmla="*/ 148 h 288"/>
                <a:gd name="T38" fmla="*/ 151 w 152"/>
                <a:gd name="T39" fmla="*/ 136 h 288"/>
                <a:gd name="T40" fmla="*/ 152 w 152"/>
                <a:gd name="T41" fmla="*/ 106 h 288"/>
                <a:gd name="T42" fmla="*/ 134 w 152"/>
                <a:gd name="T43" fmla="*/ 19 h 288"/>
                <a:gd name="T44" fmla="*/ 118 w 152"/>
                <a:gd name="T45" fmla="*/ 3 h 288"/>
                <a:gd name="T46" fmla="*/ 109 w 152"/>
                <a:gd name="T47" fmla="*/ 0 h 288"/>
                <a:gd name="T48" fmla="*/ 105 w 152"/>
                <a:gd name="T49" fmla="*/ 0 h 288"/>
                <a:gd name="T50" fmla="*/ 46 w 152"/>
                <a:gd name="T51" fmla="*/ 0 h 288"/>
                <a:gd name="T52" fmla="*/ 43 w 152"/>
                <a:gd name="T53" fmla="*/ 0 h 288"/>
                <a:gd name="T54" fmla="*/ 33 w 152"/>
                <a:gd name="T55" fmla="*/ 3 h 288"/>
                <a:gd name="T56" fmla="*/ 10 w 152"/>
                <a:gd name="T57" fmla="*/ 32 h 288"/>
                <a:gd name="T58" fmla="*/ 0 w 152"/>
                <a:gd name="T59" fmla="*/ 106 h 288"/>
                <a:gd name="T60" fmla="*/ 0 w 152"/>
                <a:gd name="T61" fmla="*/ 136 h 288"/>
                <a:gd name="T62" fmla="*/ 12 w 152"/>
                <a:gd name="T63" fmla="*/ 14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52" h="288">
                  <a:moveTo>
                    <a:pt x="12" y="148"/>
                  </a:moveTo>
                  <a:cubicBezTo>
                    <a:pt x="13" y="148"/>
                    <a:pt x="13" y="148"/>
                    <a:pt x="13" y="148"/>
                  </a:cubicBezTo>
                  <a:cubicBezTo>
                    <a:pt x="20" y="147"/>
                    <a:pt x="25" y="142"/>
                    <a:pt x="25" y="135"/>
                  </a:cubicBezTo>
                  <a:cubicBezTo>
                    <a:pt x="24" y="125"/>
                    <a:pt x="24" y="115"/>
                    <a:pt x="24" y="106"/>
                  </a:cubicBezTo>
                  <a:cubicBezTo>
                    <a:pt x="24" y="69"/>
                    <a:pt x="29" y="48"/>
                    <a:pt x="35" y="37"/>
                  </a:cubicBezTo>
                  <a:cubicBezTo>
                    <a:pt x="35" y="269"/>
                    <a:pt x="35" y="269"/>
                    <a:pt x="35" y="269"/>
                  </a:cubicBezTo>
                  <a:cubicBezTo>
                    <a:pt x="35" y="279"/>
                    <a:pt x="43" y="288"/>
                    <a:pt x="53" y="288"/>
                  </a:cubicBezTo>
                  <a:cubicBezTo>
                    <a:pt x="63" y="288"/>
                    <a:pt x="72" y="279"/>
                    <a:pt x="72" y="269"/>
                  </a:cubicBezTo>
                  <a:cubicBezTo>
                    <a:pt x="72" y="129"/>
                    <a:pt x="72" y="129"/>
                    <a:pt x="72" y="129"/>
                  </a:cubicBezTo>
                  <a:cubicBezTo>
                    <a:pt x="79" y="129"/>
                    <a:pt x="79" y="129"/>
                    <a:pt x="79" y="129"/>
                  </a:cubicBezTo>
                  <a:cubicBezTo>
                    <a:pt x="79" y="269"/>
                    <a:pt x="79" y="269"/>
                    <a:pt x="79" y="269"/>
                  </a:cubicBezTo>
                  <a:cubicBezTo>
                    <a:pt x="79" y="279"/>
                    <a:pt x="87" y="288"/>
                    <a:pt x="98" y="288"/>
                  </a:cubicBezTo>
                  <a:cubicBezTo>
                    <a:pt x="108" y="288"/>
                    <a:pt x="117" y="279"/>
                    <a:pt x="117" y="269"/>
                  </a:cubicBezTo>
                  <a:cubicBezTo>
                    <a:pt x="117" y="37"/>
                    <a:pt x="117" y="37"/>
                    <a:pt x="117" y="37"/>
                  </a:cubicBezTo>
                  <a:cubicBezTo>
                    <a:pt x="118" y="39"/>
                    <a:pt x="119" y="41"/>
                    <a:pt x="119" y="44"/>
                  </a:cubicBezTo>
                  <a:cubicBezTo>
                    <a:pt x="124" y="56"/>
                    <a:pt x="127" y="75"/>
                    <a:pt x="127" y="106"/>
                  </a:cubicBezTo>
                  <a:cubicBezTo>
                    <a:pt x="127" y="115"/>
                    <a:pt x="127" y="125"/>
                    <a:pt x="126" y="135"/>
                  </a:cubicBezTo>
                  <a:cubicBezTo>
                    <a:pt x="126" y="142"/>
                    <a:pt x="131" y="147"/>
                    <a:pt x="138" y="148"/>
                  </a:cubicBezTo>
                  <a:cubicBezTo>
                    <a:pt x="138" y="148"/>
                    <a:pt x="138" y="148"/>
                    <a:pt x="138" y="148"/>
                  </a:cubicBezTo>
                  <a:cubicBezTo>
                    <a:pt x="145" y="148"/>
                    <a:pt x="150" y="143"/>
                    <a:pt x="151" y="136"/>
                  </a:cubicBezTo>
                  <a:cubicBezTo>
                    <a:pt x="151" y="125"/>
                    <a:pt x="152" y="116"/>
                    <a:pt x="152" y="106"/>
                  </a:cubicBezTo>
                  <a:cubicBezTo>
                    <a:pt x="152" y="60"/>
                    <a:pt x="144" y="34"/>
                    <a:pt x="134" y="19"/>
                  </a:cubicBezTo>
                  <a:cubicBezTo>
                    <a:pt x="129" y="11"/>
                    <a:pt x="124" y="6"/>
                    <a:pt x="118" y="3"/>
                  </a:cubicBezTo>
                  <a:cubicBezTo>
                    <a:pt x="114" y="1"/>
                    <a:pt x="111" y="0"/>
                    <a:pt x="109" y="0"/>
                  </a:cubicBezTo>
                  <a:cubicBezTo>
                    <a:pt x="108" y="0"/>
                    <a:pt x="106" y="0"/>
                    <a:pt x="105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5" y="0"/>
                    <a:pt x="44" y="0"/>
                    <a:pt x="43" y="0"/>
                  </a:cubicBezTo>
                  <a:cubicBezTo>
                    <a:pt x="40" y="0"/>
                    <a:pt x="36" y="1"/>
                    <a:pt x="33" y="3"/>
                  </a:cubicBezTo>
                  <a:cubicBezTo>
                    <a:pt x="25" y="7"/>
                    <a:pt x="16" y="16"/>
                    <a:pt x="10" y="32"/>
                  </a:cubicBezTo>
                  <a:cubicBezTo>
                    <a:pt x="4" y="48"/>
                    <a:pt x="0" y="72"/>
                    <a:pt x="0" y="106"/>
                  </a:cubicBezTo>
                  <a:cubicBezTo>
                    <a:pt x="0" y="116"/>
                    <a:pt x="0" y="125"/>
                    <a:pt x="0" y="136"/>
                  </a:cubicBezTo>
                  <a:cubicBezTo>
                    <a:pt x="1" y="143"/>
                    <a:pt x="6" y="148"/>
                    <a:pt x="12" y="148"/>
                  </a:cubicBezTo>
                  <a:close/>
                </a:path>
              </a:pathLst>
            </a:custGeom>
            <a:solidFill>
              <a:srgbClr val="E95D5D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1" name="Freeform 43">
              <a:extLst>
                <a:ext uri="{FF2B5EF4-FFF2-40B4-BE49-F238E27FC236}">
                  <a16:creationId xmlns:a16="http://schemas.microsoft.com/office/drawing/2014/main" id="{710027BC-7627-4B40-9F8A-F6F2F2400FC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1997" y="2497216"/>
              <a:ext cx="109537" cy="106363"/>
            </a:xfrm>
            <a:custGeom>
              <a:avLst/>
              <a:gdLst>
                <a:gd name="T0" fmla="*/ 30 w 78"/>
                <a:gd name="T1" fmla="*/ 70 h 75"/>
                <a:gd name="T2" fmla="*/ 73 w 78"/>
                <a:gd name="T3" fmla="*/ 45 h 75"/>
                <a:gd name="T4" fmla="*/ 47 w 78"/>
                <a:gd name="T5" fmla="*/ 5 h 75"/>
                <a:gd name="T6" fmla="*/ 4 w 78"/>
                <a:gd name="T7" fmla="*/ 30 h 75"/>
                <a:gd name="T8" fmla="*/ 30 w 78"/>
                <a:gd name="T9" fmla="*/ 7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" h="75">
                  <a:moveTo>
                    <a:pt x="30" y="70"/>
                  </a:moveTo>
                  <a:cubicBezTo>
                    <a:pt x="50" y="75"/>
                    <a:pt x="69" y="63"/>
                    <a:pt x="73" y="45"/>
                  </a:cubicBezTo>
                  <a:cubicBezTo>
                    <a:pt x="78" y="27"/>
                    <a:pt x="66" y="9"/>
                    <a:pt x="47" y="5"/>
                  </a:cubicBezTo>
                  <a:cubicBezTo>
                    <a:pt x="28" y="0"/>
                    <a:pt x="8" y="12"/>
                    <a:pt x="4" y="30"/>
                  </a:cubicBezTo>
                  <a:cubicBezTo>
                    <a:pt x="0" y="48"/>
                    <a:pt x="11" y="66"/>
                    <a:pt x="30" y="70"/>
                  </a:cubicBezTo>
                  <a:close/>
                </a:path>
              </a:pathLst>
            </a:custGeom>
            <a:solidFill>
              <a:srgbClr val="E95D5D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112" name="Freeform 44">
            <a:extLst>
              <a:ext uri="{FF2B5EF4-FFF2-40B4-BE49-F238E27FC236}">
                <a16:creationId xmlns:a16="http://schemas.microsoft.com/office/drawing/2014/main" id="{EC6CC87C-B210-4F18-9CC5-033445E0010C}"/>
              </a:ext>
            </a:extLst>
          </p:cNvPr>
          <p:cNvSpPr>
            <a:spLocks/>
          </p:cNvSpPr>
          <p:nvPr/>
        </p:nvSpPr>
        <p:spPr bwMode="auto">
          <a:xfrm>
            <a:off x="3748684" y="2609929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3" name="Freeform 45">
            <a:extLst>
              <a:ext uri="{FF2B5EF4-FFF2-40B4-BE49-F238E27FC236}">
                <a16:creationId xmlns:a16="http://schemas.microsoft.com/office/drawing/2014/main" id="{0D325799-4184-4C22-909C-6DE7FE0E236A}"/>
              </a:ext>
            </a:extLst>
          </p:cNvPr>
          <p:cNvSpPr>
            <a:spLocks/>
          </p:cNvSpPr>
          <p:nvPr/>
        </p:nvSpPr>
        <p:spPr bwMode="auto">
          <a:xfrm>
            <a:off x="3801072" y="2497216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6" name="Freeform 46">
            <a:extLst>
              <a:ext uri="{FF2B5EF4-FFF2-40B4-BE49-F238E27FC236}">
                <a16:creationId xmlns:a16="http://schemas.microsoft.com/office/drawing/2014/main" id="{CB1B1A35-C85D-4471-B883-8BAC09A80D41}"/>
              </a:ext>
            </a:extLst>
          </p:cNvPr>
          <p:cNvSpPr>
            <a:spLocks/>
          </p:cNvSpPr>
          <p:nvPr/>
        </p:nvSpPr>
        <p:spPr bwMode="auto">
          <a:xfrm>
            <a:off x="9201056" y="4252869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7" name="Freeform 47">
            <a:extLst>
              <a:ext uri="{FF2B5EF4-FFF2-40B4-BE49-F238E27FC236}">
                <a16:creationId xmlns:a16="http://schemas.microsoft.com/office/drawing/2014/main" id="{43AB291E-8F85-4ACF-88D4-135AB2D2AFDA}"/>
              </a:ext>
            </a:extLst>
          </p:cNvPr>
          <p:cNvSpPr>
            <a:spLocks/>
          </p:cNvSpPr>
          <p:nvPr/>
        </p:nvSpPr>
        <p:spPr bwMode="auto">
          <a:xfrm>
            <a:off x="9253443" y="4140156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8" name="Freeform 46">
            <a:extLst>
              <a:ext uri="{FF2B5EF4-FFF2-40B4-BE49-F238E27FC236}">
                <a16:creationId xmlns:a16="http://schemas.microsoft.com/office/drawing/2014/main" id="{FFB728E0-9FA2-43E5-92AC-D43869975B2F}"/>
              </a:ext>
            </a:extLst>
          </p:cNvPr>
          <p:cNvSpPr>
            <a:spLocks/>
          </p:cNvSpPr>
          <p:nvPr/>
        </p:nvSpPr>
        <p:spPr bwMode="auto">
          <a:xfrm>
            <a:off x="9488081" y="4259219"/>
            <a:ext cx="214312" cy="407988"/>
          </a:xfrm>
          <a:custGeom>
            <a:avLst/>
            <a:gdLst>
              <a:gd name="T0" fmla="*/ 12 w 152"/>
              <a:gd name="T1" fmla="*/ 148 h 288"/>
              <a:gd name="T2" fmla="*/ 13 w 152"/>
              <a:gd name="T3" fmla="*/ 148 h 288"/>
              <a:gd name="T4" fmla="*/ 25 w 152"/>
              <a:gd name="T5" fmla="*/ 135 h 288"/>
              <a:gd name="T6" fmla="*/ 24 w 152"/>
              <a:gd name="T7" fmla="*/ 106 h 288"/>
              <a:gd name="T8" fmla="*/ 35 w 152"/>
              <a:gd name="T9" fmla="*/ 37 h 288"/>
              <a:gd name="T10" fmla="*/ 35 w 152"/>
              <a:gd name="T11" fmla="*/ 269 h 288"/>
              <a:gd name="T12" fmla="*/ 53 w 152"/>
              <a:gd name="T13" fmla="*/ 288 h 288"/>
              <a:gd name="T14" fmla="*/ 72 w 152"/>
              <a:gd name="T15" fmla="*/ 269 h 288"/>
              <a:gd name="T16" fmla="*/ 72 w 152"/>
              <a:gd name="T17" fmla="*/ 129 h 288"/>
              <a:gd name="T18" fmla="*/ 79 w 152"/>
              <a:gd name="T19" fmla="*/ 129 h 288"/>
              <a:gd name="T20" fmla="*/ 79 w 152"/>
              <a:gd name="T21" fmla="*/ 269 h 288"/>
              <a:gd name="T22" fmla="*/ 98 w 152"/>
              <a:gd name="T23" fmla="*/ 288 h 288"/>
              <a:gd name="T24" fmla="*/ 117 w 152"/>
              <a:gd name="T25" fmla="*/ 269 h 288"/>
              <a:gd name="T26" fmla="*/ 117 w 152"/>
              <a:gd name="T27" fmla="*/ 37 h 288"/>
              <a:gd name="T28" fmla="*/ 119 w 152"/>
              <a:gd name="T29" fmla="*/ 44 h 288"/>
              <a:gd name="T30" fmla="*/ 127 w 152"/>
              <a:gd name="T31" fmla="*/ 106 h 288"/>
              <a:gd name="T32" fmla="*/ 126 w 152"/>
              <a:gd name="T33" fmla="*/ 135 h 288"/>
              <a:gd name="T34" fmla="*/ 138 w 152"/>
              <a:gd name="T35" fmla="*/ 148 h 288"/>
              <a:gd name="T36" fmla="*/ 138 w 152"/>
              <a:gd name="T37" fmla="*/ 148 h 288"/>
              <a:gd name="T38" fmla="*/ 151 w 152"/>
              <a:gd name="T39" fmla="*/ 136 h 288"/>
              <a:gd name="T40" fmla="*/ 152 w 152"/>
              <a:gd name="T41" fmla="*/ 106 h 288"/>
              <a:gd name="T42" fmla="*/ 134 w 152"/>
              <a:gd name="T43" fmla="*/ 19 h 288"/>
              <a:gd name="T44" fmla="*/ 118 w 152"/>
              <a:gd name="T45" fmla="*/ 3 h 288"/>
              <a:gd name="T46" fmla="*/ 109 w 152"/>
              <a:gd name="T47" fmla="*/ 0 h 288"/>
              <a:gd name="T48" fmla="*/ 105 w 152"/>
              <a:gd name="T49" fmla="*/ 0 h 288"/>
              <a:gd name="T50" fmla="*/ 46 w 152"/>
              <a:gd name="T51" fmla="*/ 0 h 288"/>
              <a:gd name="T52" fmla="*/ 43 w 152"/>
              <a:gd name="T53" fmla="*/ 0 h 288"/>
              <a:gd name="T54" fmla="*/ 33 w 152"/>
              <a:gd name="T55" fmla="*/ 3 h 288"/>
              <a:gd name="T56" fmla="*/ 10 w 152"/>
              <a:gd name="T57" fmla="*/ 32 h 288"/>
              <a:gd name="T58" fmla="*/ 0 w 152"/>
              <a:gd name="T59" fmla="*/ 106 h 288"/>
              <a:gd name="T60" fmla="*/ 0 w 152"/>
              <a:gd name="T61" fmla="*/ 136 h 288"/>
              <a:gd name="T62" fmla="*/ 12 w 152"/>
              <a:gd name="T63" fmla="*/ 148 h 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52" h="288">
                <a:moveTo>
                  <a:pt x="12" y="148"/>
                </a:moveTo>
                <a:cubicBezTo>
                  <a:pt x="13" y="148"/>
                  <a:pt x="13" y="148"/>
                  <a:pt x="13" y="148"/>
                </a:cubicBezTo>
                <a:cubicBezTo>
                  <a:pt x="20" y="147"/>
                  <a:pt x="25" y="142"/>
                  <a:pt x="25" y="135"/>
                </a:cubicBezTo>
                <a:cubicBezTo>
                  <a:pt x="24" y="125"/>
                  <a:pt x="24" y="115"/>
                  <a:pt x="24" y="106"/>
                </a:cubicBezTo>
                <a:cubicBezTo>
                  <a:pt x="24" y="69"/>
                  <a:pt x="29" y="48"/>
                  <a:pt x="35" y="37"/>
                </a:cubicBezTo>
                <a:cubicBezTo>
                  <a:pt x="35" y="269"/>
                  <a:pt x="35" y="269"/>
                  <a:pt x="35" y="269"/>
                </a:cubicBezTo>
                <a:cubicBezTo>
                  <a:pt x="35" y="279"/>
                  <a:pt x="43" y="288"/>
                  <a:pt x="53" y="288"/>
                </a:cubicBezTo>
                <a:cubicBezTo>
                  <a:pt x="63" y="288"/>
                  <a:pt x="72" y="279"/>
                  <a:pt x="72" y="269"/>
                </a:cubicBezTo>
                <a:cubicBezTo>
                  <a:pt x="72" y="129"/>
                  <a:pt x="72" y="129"/>
                  <a:pt x="72" y="129"/>
                </a:cubicBezTo>
                <a:cubicBezTo>
                  <a:pt x="79" y="129"/>
                  <a:pt x="79" y="129"/>
                  <a:pt x="79" y="129"/>
                </a:cubicBezTo>
                <a:cubicBezTo>
                  <a:pt x="79" y="269"/>
                  <a:pt x="79" y="269"/>
                  <a:pt x="79" y="269"/>
                </a:cubicBezTo>
                <a:cubicBezTo>
                  <a:pt x="79" y="279"/>
                  <a:pt x="87" y="288"/>
                  <a:pt x="98" y="288"/>
                </a:cubicBezTo>
                <a:cubicBezTo>
                  <a:pt x="108" y="288"/>
                  <a:pt x="117" y="279"/>
                  <a:pt x="117" y="269"/>
                </a:cubicBezTo>
                <a:cubicBezTo>
                  <a:pt x="117" y="37"/>
                  <a:pt x="117" y="37"/>
                  <a:pt x="117" y="37"/>
                </a:cubicBezTo>
                <a:cubicBezTo>
                  <a:pt x="118" y="39"/>
                  <a:pt x="119" y="41"/>
                  <a:pt x="119" y="44"/>
                </a:cubicBezTo>
                <a:cubicBezTo>
                  <a:pt x="124" y="56"/>
                  <a:pt x="127" y="75"/>
                  <a:pt x="127" y="106"/>
                </a:cubicBezTo>
                <a:cubicBezTo>
                  <a:pt x="127" y="115"/>
                  <a:pt x="127" y="125"/>
                  <a:pt x="126" y="135"/>
                </a:cubicBezTo>
                <a:cubicBezTo>
                  <a:pt x="126" y="142"/>
                  <a:pt x="131" y="147"/>
                  <a:pt x="138" y="148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45" y="148"/>
                  <a:pt x="150" y="143"/>
                  <a:pt x="151" y="136"/>
                </a:cubicBezTo>
                <a:cubicBezTo>
                  <a:pt x="151" y="125"/>
                  <a:pt x="152" y="116"/>
                  <a:pt x="152" y="106"/>
                </a:cubicBezTo>
                <a:cubicBezTo>
                  <a:pt x="152" y="60"/>
                  <a:pt x="144" y="34"/>
                  <a:pt x="134" y="19"/>
                </a:cubicBezTo>
                <a:cubicBezTo>
                  <a:pt x="129" y="11"/>
                  <a:pt x="124" y="6"/>
                  <a:pt x="118" y="3"/>
                </a:cubicBezTo>
                <a:cubicBezTo>
                  <a:pt x="114" y="1"/>
                  <a:pt x="111" y="0"/>
                  <a:pt x="109" y="0"/>
                </a:cubicBezTo>
                <a:cubicBezTo>
                  <a:pt x="108" y="0"/>
                  <a:pt x="106" y="0"/>
                  <a:pt x="105" y="0"/>
                </a:cubicBezTo>
                <a:cubicBezTo>
                  <a:pt x="46" y="0"/>
                  <a:pt x="46" y="0"/>
                  <a:pt x="46" y="0"/>
                </a:cubicBezTo>
                <a:cubicBezTo>
                  <a:pt x="45" y="0"/>
                  <a:pt x="44" y="0"/>
                  <a:pt x="43" y="0"/>
                </a:cubicBezTo>
                <a:cubicBezTo>
                  <a:pt x="40" y="0"/>
                  <a:pt x="36" y="1"/>
                  <a:pt x="33" y="3"/>
                </a:cubicBezTo>
                <a:cubicBezTo>
                  <a:pt x="25" y="7"/>
                  <a:pt x="16" y="16"/>
                  <a:pt x="10" y="32"/>
                </a:cubicBezTo>
                <a:cubicBezTo>
                  <a:pt x="4" y="48"/>
                  <a:pt x="0" y="72"/>
                  <a:pt x="0" y="106"/>
                </a:cubicBezTo>
                <a:cubicBezTo>
                  <a:pt x="0" y="116"/>
                  <a:pt x="0" y="125"/>
                  <a:pt x="0" y="136"/>
                </a:cubicBezTo>
                <a:cubicBezTo>
                  <a:pt x="1" y="143"/>
                  <a:pt x="6" y="148"/>
                  <a:pt x="12" y="148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9" name="Freeform 47">
            <a:extLst>
              <a:ext uri="{FF2B5EF4-FFF2-40B4-BE49-F238E27FC236}">
                <a16:creationId xmlns:a16="http://schemas.microsoft.com/office/drawing/2014/main" id="{9E790555-2022-4774-984A-59837F9351DA}"/>
              </a:ext>
            </a:extLst>
          </p:cNvPr>
          <p:cNvSpPr>
            <a:spLocks/>
          </p:cNvSpPr>
          <p:nvPr/>
        </p:nvSpPr>
        <p:spPr bwMode="auto">
          <a:xfrm>
            <a:off x="9540468" y="4146506"/>
            <a:ext cx="109537" cy="106363"/>
          </a:xfrm>
          <a:custGeom>
            <a:avLst/>
            <a:gdLst>
              <a:gd name="T0" fmla="*/ 30 w 78"/>
              <a:gd name="T1" fmla="*/ 70 h 75"/>
              <a:gd name="T2" fmla="*/ 73 w 78"/>
              <a:gd name="T3" fmla="*/ 45 h 75"/>
              <a:gd name="T4" fmla="*/ 47 w 78"/>
              <a:gd name="T5" fmla="*/ 5 h 75"/>
              <a:gd name="T6" fmla="*/ 4 w 78"/>
              <a:gd name="T7" fmla="*/ 30 h 75"/>
              <a:gd name="T8" fmla="*/ 30 w 78"/>
              <a:gd name="T9" fmla="*/ 70 h 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8" h="75">
                <a:moveTo>
                  <a:pt x="30" y="70"/>
                </a:moveTo>
                <a:cubicBezTo>
                  <a:pt x="50" y="75"/>
                  <a:pt x="69" y="63"/>
                  <a:pt x="73" y="45"/>
                </a:cubicBezTo>
                <a:cubicBezTo>
                  <a:pt x="78" y="27"/>
                  <a:pt x="66" y="9"/>
                  <a:pt x="47" y="5"/>
                </a:cubicBezTo>
                <a:cubicBezTo>
                  <a:pt x="28" y="0"/>
                  <a:pt x="8" y="12"/>
                  <a:pt x="4" y="30"/>
                </a:cubicBezTo>
                <a:cubicBezTo>
                  <a:pt x="0" y="48"/>
                  <a:pt x="11" y="66"/>
                  <a:pt x="30" y="70"/>
                </a:cubicBezTo>
                <a:close/>
              </a:path>
            </a:pathLst>
          </a:custGeom>
          <a:solidFill>
            <a:srgbClr val="E95D5D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8179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B7C4FFEB-8D5D-4E57-BBAA-AF4EB8FC3895}"/>
              </a:ext>
            </a:extLst>
          </p:cNvPr>
          <p:cNvSpPr txBox="1"/>
          <p:nvPr/>
        </p:nvSpPr>
        <p:spPr>
          <a:xfrm>
            <a:off x="540095" y="406975"/>
            <a:ext cx="30652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图标百分比数据</a:t>
            </a:r>
            <a:r>
              <a:rPr lang="en-US" altLang="zh-CN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-</a:t>
            </a:r>
            <a:r>
              <a:rPr lang="zh-CN" alt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慎用</a:t>
            </a:r>
          </a:p>
        </p:txBody>
      </p:sp>
      <p:sp>
        <p:nvSpPr>
          <p:cNvPr id="9" name="Freeform 39">
            <a:extLst>
              <a:ext uri="{FF2B5EF4-FFF2-40B4-BE49-F238E27FC236}">
                <a16:creationId xmlns:a16="http://schemas.microsoft.com/office/drawing/2014/main" id="{6899B0D6-17C4-4CFE-9053-5980C74C1D47}"/>
              </a:ext>
            </a:extLst>
          </p:cNvPr>
          <p:cNvSpPr>
            <a:spLocks/>
          </p:cNvSpPr>
          <p:nvPr/>
        </p:nvSpPr>
        <p:spPr bwMode="auto">
          <a:xfrm>
            <a:off x="1611380" y="1958860"/>
            <a:ext cx="1876425" cy="3662363"/>
          </a:xfrm>
          <a:custGeom>
            <a:avLst/>
            <a:gdLst>
              <a:gd name="T0" fmla="*/ 94 w 338"/>
              <a:gd name="T1" fmla="*/ 627 h 658"/>
              <a:gd name="T2" fmla="*/ 96 w 338"/>
              <a:gd name="T3" fmla="*/ 499 h 658"/>
              <a:gd name="T4" fmla="*/ 103 w 338"/>
              <a:gd name="T5" fmla="*/ 377 h 658"/>
              <a:gd name="T6" fmla="*/ 120 w 338"/>
              <a:gd name="T7" fmla="*/ 227 h 658"/>
              <a:gd name="T8" fmla="*/ 110 w 338"/>
              <a:gd name="T9" fmla="*/ 186 h 658"/>
              <a:gd name="T10" fmla="*/ 75 w 338"/>
              <a:gd name="T11" fmla="*/ 263 h 658"/>
              <a:gd name="T12" fmla="*/ 44 w 338"/>
              <a:gd name="T13" fmla="*/ 331 h 658"/>
              <a:gd name="T14" fmla="*/ 37 w 338"/>
              <a:gd name="T15" fmla="*/ 358 h 658"/>
              <a:gd name="T16" fmla="*/ 31 w 338"/>
              <a:gd name="T17" fmla="*/ 354 h 658"/>
              <a:gd name="T18" fmla="*/ 24 w 338"/>
              <a:gd name="T19" fmla="*/ 362 h 658"/>
              <a:gd name="T20" fmla="*/ 16 w 338"/>
              <a:gd name="T21" fmla="*/ 361 h 658"/>
              <a:gd name="T22" fmla="*/ 17 w 338"/>
              <a:gd name="T23" fmla="*/ 337 h 658"/>
              <a:gd name="T24" fmla="*/ 2 w 338"/>
              <a:gd name="T25" fmla="*/ 354 h 658"/>
              <a:gd name="T26" fmla="*/ 14 w 338"/>
              <a:gd name="T27" fmla="*/ 321 h 658"/>
              <a:gd name="T28" fmla="*/ 18 w 338"/>
              <a:gd name="T29" fmla="*/ 305 h 658"/>
              <a:gd name="T30" fmla="*/ 38 w 338"/>
              <a:gd name="T31" fmla="*/ 279 h 658"/>
              <a:gd name="T32" fmla="*/ 69 w 338"/>
              <a:gd name="T33" fmla="*/ 206 h 658"/>
              <a:gd name="T34" fmla="*/ 83 w 338"/>
              <a:gd name="T35" fmla="*/ 145 h 658"/>
              <a:gd name="T36" fmla="*/ 128 w 338"/>
              <a:gd name="T37" fmla="*/ 96 h 658"/>
              <a:gd name="T38" fmla="*/ 145 w 338"/>
              <a:gd name="T39" fmla="*/ 53 h 658"/>
              <a:gd name="T40" fmla="*/ 139 w 338"/>
              <a:gd name="T41" fmla="*/ 35 h 658"/>
              <a:gd name="T42" fmla="*/ 144 w 338"/>
              <a:gd name="T43" fmla="*/ 26 h 658"/>
              <a:gd name="T44" fmla="*/ 182 w 338"/>
              <a:gd name="T45" fmla="*/ 3 h 658"/>
              <a:gd name="T46" fmla="*/ 198 w 338"/>
              <a:gd name="T47" fmla="*/ 35 h 658"/>
              <a:gd name="T48" fmla="*/ 189 w 338"/>
              <a:gd name="T49" fmla="*/ 73 h 658"/>
              <a:gd name="T50" fmla="*/ 255 w 338"/>
              <a:gd name="T51" fmla="*/ 136 h 658"/>
              <a:gd name="T52" fmla="*/ 277 w 338"/>
              <a:gd name="T53" fmla="*/ 216 h 658"/>
              <a:gd name="T54" fmla="*/ 315 w 338"/>
              <a:gd name="T55" fmla="*/ 301 h 658"/>
              <a:gd name="T56" fmla="*/ 337 w 338"/>
              <a:gd name="T57" fmla="*/ 324 h 658"/>
              <a:gd name="T58" fmla="*/ 325 w 338"/>
              <a:gd name="T59" fmla="*/ 326 h 658"/>
              <a:gd name="T60" fmla="*/ 327 w 338"/>
              <a:gd name="T61" fmla="*/ 345 h 658"/>
              <a:gd name="T62" fmla="*/ 326 w 338"/>
              <a:gd name="T63" fmla="*/ 357 h 658"/>
              <a:gd name="T64" fmla="*/ 316 w 338"/>
              <a:gd name="T65" fmla="*/ 345 h 658"/>
              <a:gd name="T66" fmla="*/ 314 w 338"/>
              <a:gd name="T67" fmla="*/ 348 h 658"/>
              <a:gd name="T68" fmla="*/ 309 w 338"/>
              <a:gd name="T69" fmla="*/ 357 h 658"/>
              <a:gd name="T70" fmla="*/ 301 w 338"/>
              <a:gd name="T71" fmla="*/ 361 h 658"/>
              <a:gd name="T72" fmla="*/ 292 w 338"/>
              <a:gd name="T73" fmla="*/ 325 h 658"/>
              <a:gd name="T74" fmla="*/ 247 w 338"/>
              <a:gd name="T75" fmla="*/ 230 h 658"/>
              <a:gd name="T76" fmla="*/ 225 w 338"/>
              <a:gd name="T77" fmla="*/ 193 h 658"/>
              <a:gd name="T78" fmla="*/ 224 w 338"/>
              <a:gd name="T79" fmla="*/ 277 h 658"/>
              <a:gd name="T80" fmla="*/ 234 w 338"/>
              <a:gd name="T81" fmla="*/ 402 h 658"/>
              <a:gd name="T82" fmla="*/ 241 w 338"/>
              <a:gd name="T83" fmla="*/ 492 h 658"/>
              <a:gd name="T84" fmla="*/ 243 w 338"/>
              <a:gd name="T85" fmla="*/ 616 h 658"/>
              <a:gd name="T86" fmla="*/ 254 w 338"/>
              <a:gd name="T87" fmla="*/ 653 h 658"/>
              <a:gd name="T88" fmla="*/ 222 w 338"/>
              <a:gd name="T89" fmla="*/ 651 h 658"/>
              <a:gd name="T90" fmla="*/ 214 w 338"/>
              <a:gd name="T91" fmla="*/ 560 h 658"/>
              <a:gd name="T92" fmla="*/ 202 w 338"/>
              <a:gd name="T93" fmla="*/ 486 h 658"/>
              <a:gd name="T94" fmla="*/ 186 w 338"/>
              <a:gd name="T95" fmla="*/ 415 h 658"/>
              <a:gd name="T96" fmla="*/ 174 w 338"/>
              <a:gd name="T97" fmla="*/ 349 h 658"/>
              <a:gd name="T98" fmla="*/ 165 w 338"/>
              <a:gd name="T99" fmla="*/ 351 h 658"/>
              <a:gd name="T100" fmla="*/ 151 w 338"/>
              <a:gd name="T101" fmla="*/ 424 h 658"/>
              <a:gd name="T102" fmla="*/ 137 w 338"/>
              <a:gd name="T103" fmla="*/ 483 h 658"/>
              <a:gd name="T104" fmla="*/ 128 w 338"/>
              <a:gd name="T105" fmla="*/ 550 h 658"/>
              <a:gd name="T106" fmla="*/ 113 w 338"/>
              <a:gd name="T107" fmla="*/ 655 h 6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38" h="658">
                <a:moveTo>
                  <a:pt x="92" y="656"/>
                </a:moveTo>
                <a:cubicBezTo>
                  <a:pt x="86" y="655"/>
                  <a:pt x="81" y="652"/>
                  <a:pt x="82" y="645"/>
                </a:cubicBezTo>
                <a:cubicBezTo>
                  <a:pt x="83" y="642"/>
                  <a:pt x="85" y="639"/>
                  <a:pt x="87" y="636"/>
                </a:cubicBezTo>
                <a:cubicBezTo>
                  <a:pt x="90" y="634"/>
                  <a:pt x="92" y="630"/>
                  <a:pt x="94" y="627"/>
                </a:cubicBezTo>
                <a:cubicBezTo>
                  <a:pt x="95" y="625"/>
                  <a:pt x="95" y="622"/>
                  <a:pt x="95" y="620"/>
                </a:cubicBezTo>
                <a:cubicBezTo>
                  <a:pt x="96" y="616"/>
                  <a:pt x="96" y="612"/>
                  <a:pt x="96" y="608"/>
                </a:cubicBezTo>
                <a:cubicBezTo>
                  <a:pt x="97" y="584"/>
                  <a:pt x="97" y="561"/>
                  <a:pt x="96" y="537"/>
                </a:cubicBezTo>
                <a:cubicBezTo>
                  <a:pt x="96" y="525"/>
                  <a:pt x="94" y="512"/>
                  <a:pt x="96" y="499"/>
                </a:cubicBezTo>
                <a:cubicBezTo>
                  <a:pt x="98" y="486"/>
                  <a:pt x="103" y="476"/>
                  <a:pt x="106" y="464"/>
                </a:cubicBezTo>
                <a:cubicBezTo>
                  <a:pt x="109" y="448"/>
                  <a:pt x="108" y="432"/>
                  <a:pt x="106" y="416"/>
                </a:cubicBezTo>
                <a:cubicBezTo>
                  <a:pt x="106" y="409"/>
                  <a:pt x="105" y="403"/>
                  <a:pt x="104" y="396"/>
                </a:cubicBezTo>
                <a:cubicBezTo>
                  <a:pt x="104" y="390"/>
                  <a:pt x="103" y="383"/>
                  <a:pt x="103" y="377"/>
                </a:cubicBezTo>
                <a:cubicBezTo>
                  <a:pt x="103" y="363"/>
                  <a:pt x="104" y="349"/>
                  <a:pt x="105" y="336"/>
                </a:cubicBezTo>
                <a:cubicBezTo>
                  <a:pt x="105" y="324"/>
                  <a:pt x="107" y="313"/>
                  <a:pt x="109" y="302"/>
                </a:cubicBezTo>
                <a:cubicBezTo>
                  <a:pt x="112" y="285"/>
                  <a:pt x="116" y="268"/>
                  <a:pt x="118" y="251"/>
                </a:cubicBezTo>
                <a:cubicBezTo>
                  <a:pt x="119" y="243"/>
                  <a:pt x="120" y="235"/>
                  <a:pt x="120" y="227"/>
                </a:cubicBezTo>
                <a:cubicBezTo>
                  <a:pt x="120" y="222"/>
                  <a:pt x="120" y="216"/>
                  <a:pt x="119" y="210"/>
                </a:cubicBezTo>
                <a:cubicBezTo>
                  <a:pt x="118" y="207"/>
                  <a:pt x="117" y="203"/>
                  <a:pt x="116" y="200"/>
                </a:cubicBezTo>
                <a:cubicBezTo>
                  <a:pt x="115" y="196"/>
                  <a:pt x="114" y="193"/>
                  <a:pt x="113" y="189"/>
                </a:cubicBezTo>
                <a:cubicBezTo>
                  <a:pt x="112" y="189"/>
                  <a:pt x="111" y="186"/>
                  <a:pt x="110" y="186"/>
                </a:cubicBezTo>
                <a:cubicBezTo>
                  <a:pt x="109" y="187"/>
                  <a:pt x="108" y="188"/>
                  <a:pt x="108" y="189"/>
                </a:cubicBezTo>
                <a:cubicBezTo>
                  <a:pt x="105" y="194"/>
                  <a:pt x="102" y="199"/>
                  <a:pt x="100" y="204"/>
                </a:cubicBezTo>
                <a:cubicBezTo>
                  <a:pt x="98" y="209"/>
                  <a:pt x="96" y="215"/>
                  <a:pt x="94" y="221"/>
                </a:cubicBezTo>
                <a:cubicBezTo>
                  <a:pt x="90" y="236"/>
                  <a:pt x="83" y="250"/>
                  <a:pt x="75" y="263"/>
                </a:cubicBezTo>
                <a:cubicBezTo>
                  <a:pt x="70" y="270"/>
                  <a:pt x="64" y="277"/>
                  <a:pt x="60" y="285"/>
                </a:cubicBezTo>
                <a:cubicBezTo>
                  <a:pt x="56" y="289"/>
                  <a:pt x="53" y="294"/>
                  <a:pt x="51" y="299"/>
                </a:cubicBezTo>
                <a:cubicBezTo>
                  <a:pt x="50" y="303"/>
                  <a:pt x="49" y="306"/>
                  <a:pt x="49" y="310"/>
                </a:cubicBezTo>
                <a:cubicBezTo>
                  <a:pt x="49" y="317"/>
                  <a:pt x="46" y="324"/>
                  <a:pt x="44" y="331"/>
                </a:cubicBezTo>
                <a:cubicBezTo>
                  <a:pt x="43" y="335"/>
                  <a:pt x="43" y="339"/>
                  <a:pt x="42" y="343"/>
                </a:cubicBezTo>
                <a:cubicBezTo>
                  <a:pt x="41" y="346"/>
                  <a:pt x="41" y="350"/>
                  <a:pt x="40" y="353"/>
                </a:cubicBezTo>
                <a:cubicBezTo>
                  <a:pt x="40" y="356"/>
                  <a:pt x="40" y="359"/>
                  <a:pt x="39" y="360"/>
                </a:cubicBezTo>
                <a:cubicBezTo>
                  <a:pt x="38" y="362"/>
                  <a:pt x="37" y="358"/>
                  <a:pt x="37" y="358"/>
                </a:cubicBezTo>
                <a:cubicBezTo>
                  <a:pt x="36" y="354"/>
                  <a:pt x="36" y="350"/>
                  <a:pt x="36" y="347"/>
                </a:cubicBezTo>
                <a:cubicBezTo>
                  <a:pt x="35" y="345"/>
                  <a:pt x="35" y="344"/>
                  <a:pt x="35" y="342"/>
                </a:cubicBezTo>
                <a:cubicBezTo>
                  <a:pt x="34" y="341"/>
                  <a:pt x="34" y="342"/>
                  <a:pt x="33" y="342"/>
                </a:cubicBezTo>
                <a:cubicBezTo>
                  <a:pt x="32" y="346"/>
                  <a:pt x="31" y="350"/>
                  <a:pt x="31" y="354"/>
                </a:cubicBezTo>
                <a:cubicBezTo>
                  <a:pt x="30" y="357"/>
                  <a:pt x="29" y="360"/>
                  <a:pt x="28" y="363"/>
                </a:cubicBezTo>
                <a:cubicBezTo>
                  <a:pt x="28" y="364"/>
                  <a:pt x="27" y="366"/>
                  <a:pt x="26" y="367"/>
                </a:cubicBezTo>
                <a:cubicBezTo>
                  <a:pt x="26" y="367"/>
                  <a:pt x="25" y="368"/>
                  <a:pt x="24" y="367"/>
                </a:cubicBezTo>
                <a:cubicBezTo>
                  <a:pt x="23" y="366"/>
                  <a:pt x="24" y="363"/>
                  <a:pt x="24" y="362"/>
                </a:cubicBezTo>
                <a:cubicBezTo>
                  <a:pt x="24" y="358"/>
                  <a:pt x="25" y="354"/>
                  <a:pt x="25" y="349"/>
                </a:cubicBezTo>
                <a:cubicBezTo>
                  <a:pt x="25" y="347"/>
                  <a:pt x="26" y="344"/>
                  <a:pt x="26" y="341"/>
                </a:cubicBezTo>
                <a:cubicBezTo>
                  <a:pt x="26" y="339"/>
                  <a:pt x="25" y="340"/>
                  <a:pt x="25" y="341"/>
                </a:cubicBezTo>
                <a:cubicBezTo>
                  <a:pt x="21" y="347"/>
                  <a:pt x="19" y="355"/>
                  <a:pt x="16" y="361"/>
                </a:cubicBezTo>
                <a:cubicBezTo>
                  <a:pt x="15" y="362"/>
                  <a:pt x="14" y="365"/>
                  <a:pt x="13" y="365"/>
                </a:cubicBezTo>
                <a:cubicBezTo>
                  <a:pt x="12" y="365"/>
                  <a:pt x="12" y="362"/>
                  <a:pt x="12" y="362"/>
                </a:cubicBezTo>
                <a:cubicBezTo>
                  <a:pt x="12" y="354"/>
                  <a:pt x="15" y="347"/>
                  <a:pt x="17" y="340"/>
                </a:cubicBezTo>
                <a:cubicBezTo>
                  <a:pt x="17" y="340"/>
                  <a:pt x="18" y="336"/>
                  <a:pt x="17" y="337"/>
                </a:cubicBezTo>
                <a:cubicBezTo>
                  <a:pt x="16" y="338"/>
                  <a:pt x="14" y="340"/>
                  <a:pt x="13" y="342"/>
                </a:cubicBezTo>
                <a:cubicBezTo>
                  <a:pt x="12" y="343"/>
                  <a:pt x="11" y="345"/>
                  <a:pt x="10" y="347"/>
                </a:cubicBezTo>
                <a:cubicBezTo>
                  <a:pt x="9" y="350"/>
                  <a:pt x="8" y="353"/>
                  <a:pt x="5" y="355"/>
                </a:cubicBezTo>
                <a:cubicBezTo>
                  <a:pt x="4" y="355"/>
                  <a:pt x="3" y="355"/>
                  <a:pt x="2" y="354"/>
                </a:cubicBezTo>
                <a:cubicBezTo>
                  <a:pt x="2" y="353"/>
                  <a:pt x="2" y="352"/>
                  <a:pt x="2" y="351"/>
                </a:cubicBezTo>
                <a:cubicBezTo>
                  <a:pt x="3" y="346"/>
                  <a:pt x="6" y="342"/>
                  <a:pt x="8" y="337"/>
                </a:cubicBezTo>
                <a:cubicBezTo>
                  <a:pt x="9" y="333"/>
                  <a:pt x="11" y="330"/>
                  <a:pt x="13" y="326"/>
                </a:cubicBezTo>
                <a:cubicBezTo>
                  <a:pt x="13" y="325"/>
                  <a:pt x="15" y="322"/>
                  <a:pt x="14" y="321"/>
                </a:cubicBezTo>
                <a:cubicBezTo>
                  <a:pt x="14" y="320"/>
                  <a:pt x="11" y="323"/>
                  <a:pt x="11" y="323"/>
                </a:cubicBezTo>
                <a:cubicBezTo>
                  <a:pt x="9" y="325"/>
                  <a:pt x="5" y="329"/>
                  <a:pt x="3" y="327"/>
                </a:cubicBezTo>
                <a:cubicBezTo>
                  <a:pt x="0" y="324"/>
                  <a:pt x="6" y="317"/>
                  <a:pt x="7" y="316"/>
                </a:cubicBezTo>
                <a:cubicBezTo>
                  <a:pt x="10" y="312"/>
                  <a:pt x="14" y="307"/>
                  <a:pt x="18" y="305"/>
                </a:cubicBezTo>
                <a:cubicBezTo>
                  <a:pt x="18" y="304"/>
                  <a:pt x="19" y="304"/>
                  <a:pt x="20" y="304"/>
                </a:cubicBezTo>
                <a:cubicBezTo>
                  <a:pt x="21" y="303"/>
                  <a:pt x="23" y="302"/>
                  <a:pt x="24" y="301"/>
                </a:cubicBezTo>
                <a:cubicBezTo>
                  <a:pt x="27" y="299"/>
                  <a:pt x="28" y="297"/>
                  <a:pt x="30" y="295"/>
                </a:cubicBezTo>
                <a:cubicBezTo>
                  <a:pt x="33" y="290"/>
                  <a:pt x="35" y="284"/>
                  <a:pt x="38" y="279"/>
                </a:cubicBezTo>
                <a:cubicBezTo>
                  <a:pt x="40" y="272"/>
                  <a:pt x="43" y="266"/>
                  <a:pt x="45" y="259"/>
                </a:cubicBezTo>
                <a:cubicBezTo>
                  <a:pt x="48" y="252"/>
                  <a:pt x="49" y="246"/>
                  <a:pt x="51" y="239"/>
                </a:cubicBezTo>
                <a:cubicBezTo>
                  <a:pt x="52" y="233"/>
                  <a:pt x="54" y="228"/>
                  <a:pt x="57" y="223"/>
                </a:cubicBezTo>
                <a:cubicBezTo>
                  <a:pt x="61" y="217"/>
                  <a:pt x="66" y="212"/>
                  <a:pt x="69" y="206"/>
                </a:cubicBezTo>
                <a:cubicBezTo>
                  <a:pt x="70" y="203"/>
                  <a:pt x="72" y="200"/>
                  <a:pt x="72" y="197"/>
                </a:cubicBezTo>
                <a:cubicBezTo>
                  <a:pt x="72" y="195"/>
                  <a:pt x="72" y="193"/>
                  <a:pt x="73" y="191"/>
                </a:cubicBezTo>
                <a:cubicBezTo>
                  <a:pt x="74" y="183"/>
                  <a:pt x="77" y="174"/>
                  <a:pt x="79" y="166"/>
                </a:cubicBezTo>
                <a:cubicBezTo>
                  <a:pt x="80" y="159"/>
                  <a:pt x="82" y="152"/>
                  <a:pt x="83" y="145"/>
                </a:cubicBezTo>
                <a:cubicBezTo>
                  <a:pt x="84" y="138"/>
                  <a:pt x="85" y="132"/>
                  <a:pt x="87" y="126"/>
                </a:cubicBezTo>
                <a:cubicBezTo>
                  <a:pt x="91" y="115"/>
                  <a:pt x="99" y="107"/>
                  <a:pt x="110" y="102"/>
                </a:cubicBezTo>
                <a:cubicBezTo>
                  <a:pt x="113" y="101"/>
                  <a:pt x="116" y="100"/>
                  <a:pt x="119" y="100"/>
                </a:cubicBezTo>
                <a:cubicBezTo>
                  <a:pt x="122" y="99"/>
                  <a:pt x="125" y="97"/>
                  <a:pt x="128" y="96"/>
                </a:cubicBezTo>
                <a:cubicBezTo>
                  <a:pt x="133" y="93"/>
                  <a:pt x="139" y="88"/>
                  <a:pt x="144" y="83"/>
                </a:cubicBezTo>
                <a:cubicBezTo>
                  <a:pt x="147" y="80"/>
                  <a:pt x="150" y="76"/>
                  <a:pt x="150" y="71"/>
                </a:cubicBezTo>
                <a:cubicBezTo>
                  <a:pt x="149" y="67"/>
                  <a:pt x="149" y="64"/>
                  <a:pt x="148" y="61"/>
                </a:cubicBezTo>
                <a:cubicBezTo>
                  <a:pt x="147" y="58"/>
                  <a:pt x="146" y="55"/>
                  <a:pt x="145" y="53"/>
                </a:cubicBezTo>
                <a:cubicBezTo>
                  <a:pt x="145" y="52"/>
                  <a:pt x="144" y="51"/>
                  <a:pt x="143" y="51"/>
                </a:cubicBezTo>
                <a:cubicBezTo>
                  <a:pt x="143" y="49"/>
                  <a:pt x="142" y="48"/>
                  <a:pt x="141" y="47"/>
                </a:cubicBezTo>
                <a:cubicBezTo>
                  <a:pt x="140" y="44"/>
                  <a:pt x="139" y="41"/>
                  <a:pt x="139" y="38"/>
                </a:cubicBezTo>
                <a:cubicBezTo>
                  <a:pt x="139" y="37"/>
                  <a:pt x="139" y="36"/>
                  <a:pt x="139" y="35"/>
                </a:cubicBezTo>
                <a:cubicBezTo>
                  <a:pt x="139" y="35"/>
                  <a:pt x="140" y="34"/>
                  <a:pt x="140" y="34"/>
                </a:cubicBezTo>
                <a:cubicBezTo>
                  <a:pt x="141" y="33"/>
                  <a:pt x="142" y="34"/>
                  <a:pt x="142" y="33"/>
                </a:cubicBezTo>
                <a:cubicBezTo>
                  <a:pt x="143" y="33"/>
                  <a:pt x="143" y="32"/>
                  <a:pt x="143" y="31"/>
                </a:cubicBezTo>
                <a:cubicBezTo>
                  <a:pt x="144" y="29"/>
                  <a:pt x="144" y="27"/>
                  <a:pt x="144" y="26"/>
                </a:cubicBezTo>
                <a:cubicBezTo>
                  <a:pt x="145" y="19"/>
                  <a:pt x="146" y="13"/>
                  <a:pt x="150" y="8"/>
                </a:cubicBezTo>
                <a:cubicBezTo>
                  <a:pt x="152" y="6"/>
                  <a:pt x="154" y="3"/>
                  <a:pt x="157" y="2"/>
                </a:cubicBezTo>
                <a:cubicBezTo>
                  <a:pt x="159" y="1"/>
                  <a:pt x="162" y="1"/>
                  <a:pt x="165" y="0"/>
                </a:cubicBezTo>
                <a:cubicBezTo>
                  <a:pt x="171" y="0"/>
                  <a:pt x="177" y="0"/>
                  <a:pt x="182" y="3"/>
                </a:cubicBezTo>
                <a:cubicBezTo>
                  <a:pt x="188" y="7"/>
                  <a:pt x="192" y="12"/>
                  <a:pt x="194" y="18"/>
                </a:cubicBezTo>
                <a:cubicBezTo>
                  <a:pt x="195" y="22"/>
                  <a:pt x="194" y="25"/>
                  <a:pt x="195" y="29"/>
                </a:cubicBezTo>
                <a:cubicBezTo>
                  <a:pt x="195" y="31"/>
                  <a:pt x="195" y="32"/>
                  <a:pt x="196" y="33"/>
                </a:cubicBezTo>
                <a:cubicBezTo>
                  <a:pt x="197" y="34"/>
                  <a:pt x="198" y="34"/>
                  <a:pt x="198" y="35"/>
                </a:cubicBezTo>
                <a:cubicBezTo>
                  <a:pt x="200" y="37"/>
                  <a:pt x="199" y="41"/>
                  <a:pt x="198" y="44"/>
                </a:cubicBezTo>
                <a:cubicBezTo>
                  <a:pt x="197" y="47"/>
                  <a:pt x="195" y="50"/>
                  <a:pt x="194" y="53"/>
                </a:cubicBezTo>
                <a:cubicBezTo>
                  <a:pt x="192" y="56"/>
                  <a:pt x="191" y="60"/>
                  <a:pt x="190" y="63"/>
                </a:cubicBezTo>
                <a:cubicBezTo>
                  <a:pt x="189" y="66"/>
                  <a:pt x="189" y="70"/>
                  <a:pt x="189" y="73"/>
                </a:cubicBezTo>
                <a:cubicBezTo>
                  <a:pt x="189" y="78"/>
                  <a:pt x="194" y="83"/>
                  <a:pt x="197" y="86"/>
                </a:cubicBezTo>
                <a:cubicBezTo>
                  <a:pt x="203" y="91"/>
                  <a:pt x="210" y="95"/>
                  <a:pt x="217" y="98"/>
                </a:cubicBezTo>
                <a:cubicBezTo>
                  <a:pt x="224" y="101"/>
                  <a:pt x="230" y="103"/>
                  <a:pt x="237" y="106"/>
                </a:cubicBezTo>
                <a:cubicBezTo>
                  <a:pt x="247" y="112"/>
                  <a:pt x="253" y="124"/>
                  <a:pt x="255" y="136"/>
                </a:cubicBezTo>
                <a:cubicBezTo>
                  <a:pt x="256" y="143"/>
                  <a:pt x="256" y="150"/>
                  <a:pt x="258" y="157"/>
                </a:cubicBezTo>
                <a:cubicBezTo>
                  <a:pt x="259" y="164"/>
                  <a:pt x="262" y="172"/>
                  <a:pt x="263" y="179"/>
                </a:cubicBezTo>
                <a:cubicBezTo>
                  <a:pt x="265" y="186"/>
                  <a:pt x="266" y="193"/>
                  <a:pt x="268" y="200"/>
                </a:cubicBezTo>
                <a:cubicBezTo>
                  <a:pt x="270" y="206"/>
                  <a:pt x="273" y="211"/>
                  <a:pt x="277" y="216"/>
                </a:cubicBezTo>
                <a:cubicBezTo>
                  <a:pt x="280" y="220"/>
                  <a:pt x="283" y="225"/>
                  <a:pt x="285" y="229"/>
                </a:cubicBezTo>
                <a:cubicBezTo>
                  <a:pt x="287" y="236"/>
                  <a:pt x="289" y="242"/>
                  <a:pt x="290" y="249"/>
                </a:cubicBezTo>
                <a:cubicBezTo>
                  <a:pt x="294" y="262"/>
                  <a:pt x="299" y="275"/>
                  <a:pt x="305" y="288"/>
                </a:cubicBezTo>
                <a:cubicBezTo>
                  <a:pt x="308" y="292"/>
                  <a:pt x="310" y="298"/>
                  <a:pt x="315" y="301"/>
                </a:cubicBezTo>
                <a:cubicBezTo>
                  <a:pt x="318" y="304"/>
                  <a:pt x="321" y="304"/>
                  <a:pt x="324" y="306"/>
                </a:cubicBezTo>
                <a:cubicBezTo>
                  <a:pt x="327" y="308"/>
                  <a:pt x="329" y="312"/>
                  <a:pt x="331" y="315"/>
                </a:cubicBezTo>
                <a:cubicBezTo>
                  <a:pt x="332" y="317"/>
                  <a:pt x="333" y="318"/>
                  <a:pt x="334" y="319"/>
                </a:cubicBezTo>
                <a:cubicBezTo>
                  <a:pt x="335" y="321"/>
                  <a:pt x="336" y="322"/>
                  <a:pt x="337" y="324"/>
                </a:cubicBezTo>
                <a:cubicBezTo>
                  <a:pt x="338" y="326"/>
                  <a:pt x="336" y="328"/>
                  <a:pt x="334" y="327"/>
                </a:cubicBezTo>
                <a:cubicBezTo>
                  <a:pt x="330" y="326"/>
                  <a:pt x="328" y="322"/>
                  <a:pt x="325" y="321"/>
                </a:cubicBezTo>
                <a:cubicBezTo>
                  <a:pt x="324" y="321"/>
                  <a:pt x="324" y="321"/>
                  <a:pt x="324" y="322"/>
                </a:cubicBezTo>
                <a:cubicBezTo>
                  <a:pt x="324" y="323"/>
                  <a:pt x="325" y="325"/>
                  <a:pt x="325" y="326"/>
                </a:cubicBezTo>
                <a:cubicBezTo>
                  <a:pt x="329" y="333"/>
                  <a:pt x="332" y="340"/>
                  <a:pt x="335" y="347"/>
                </a:cubicBezTo>
                <a:cubicBezTo>
                  <a:pt x="336" y="349"/>
                  <a:pt x="338" y="353"/>
                  <a:pt x="336" y="355"/>
                </a:cubicBezTo>
                <a:cubicBezTo>
                  <a:pt x="335" y="355"/>
                  <a:pt x="334" y="354"/>
                  <a:pt x="333" y="353"/>
                </a:cubicBezTo>
                <a:cubicBezTo>
                  <a:pt x="331" y="351"/>
                  <a:pt x="329" y="348"/>
                  <a:pt x="327" y="345"/>
                </a:cubicBezTo>
                <a:cubicBezTo>
                  <a:pt x="326" y="344"/>
                  <a:pt x="325" y="342"/>
                  <a:pt x="324" y="340"/>
                </a:cubicBezTo>
                <a:cubicBezTo>
                  <a:pt x="324" y="339"/>
                  <a:pt x="323" y="338"/>
                  <a:pt x="322" y="337"/>
                </a:cubicBezTo>
                <a:cubicBezTo>
                  <a:pt x="321" y="337"/>
                  <a:pt x="323" y="344"/>
                  <a:pt x="323" y="345"/>
                </a:cubicBezTo>
                <a:cubicBezTo>
                  <a:pt x="324" y="349"/>
                  <a:pt x="325" y="353"/>
                  <a:pt x="326" y="357"/>
                </a:cubicBezTo>
                <a:cubicBezTo>
                  <a:pt x="327" y="359"/>
                  <a:pt x="327" y="361"/>
                  <a:pt x="327" y="364"/>
                </a:cubicBezTo>
                <a:cubicBezTo>
                  <a:pt x="326" y="365"/>
                  <a:pt x="326" y="365"/>
                  <a:pt x="325" y="364"/>
                </a:cubicBezTo>
                <a:cubicBezTo>
                  <a:pt x="323" y="362"/>
                  <a:pt x="322" y="360"/>
                  <a:pt x="321" y="358"/>
                </a:cubicBezTo>
                <a:cubicBezTo>
                  <a:pt x="319" y="354"/>
                  <a:pt x="318" y="349"/>
                  <a:pt x="316" y="345"/>
                </a:cubicBezTo>
                <a:cubicBezTo>
                  <a:pt x="316" y="344"/>
                  <a:pt x="315" y="343"/>
                  <a:pt x="315" y="341"/>
                </a:cubicBezTo>
                <a:cubicBezTo>
                  <a:pt x="314" y="341"/>
                  <a:pt x="314" y="340"/>
                  <a:pt x="314" y="340"/>
                </a:cubicBezTo>
                <a:cubicBezTo>
                  <a:pt x="314" y="341"/>
                  <a:pt x="314" y="342"/>
                  <a:pt x="314" y="343"/>
                </a:cubicBezTo>
                <a:cubicBezTo>
                  <a:pt x="314" y="344"/>
                  <a:pt x="314" y="346"/>
                  <a:pt x="314" y="348"/>
                </a:cubicBezTo>
                <a:cubicBezTo>
                  <a:pt x="314" y="352"/>
                  <a:pt x="314" y="356"/>
                  <a:pt x="315" y="361"/>
                </a:cubicBezTo>
                <a:cubicBezTo>
                  <a:pt x="315" y="362"/>
                  <a:pt x="316" y="369"/>
                  <a:pt x="313" y="367"/>
                </a:cubicBezTo>
                <a:cubicBezTo>
                  <a:pt x="312" y="367"/>
                  <a:pt x="311" y="366"/>
                  <a:pt x="311" y="365"/>
                </a:cubicBezTo>
                <a:cubicBezTo>
                  <a:pt x="310" y="362"/>
                  <a:pt x="309" y="360"/>
                  <a:pt x="309" y="357"/>
                </a:cubicBezTo>
                <a:cubicBezTo>
                  <a:pt x="308" y="353"/>
                  <a:pt x="307" y="349"/>
                  <a:pt x="306" y="345"/>
                </a:cubicBezTo>
                <a:cubicBezTo>
                  <a:pt x="306" y="344"/>
                  <a:pt x="305" y="341"/>
                  <a:pt x="304" y="342"/>
                </a:cubicBezTo>
                <a:cubicBezTo>
                  <a:pt x="302" y="345"/>
                  <a:pt x="303" y="349"/>
                  <a:pt x="303" y="352"/>
                </a:cubicBezTo>
                <a:cubicBezTo>
                  <a:pt x="302" y="355"/>
                  <a:pt x="303" y="359"/>
                  <a:pt x="301" y="361"/>
                </a:cubicBezTo>
                <a:cubicBezTo>
                  <a:pt x="299" y="362"/>
                  <a:pt x="298" y="359"/>
                  <a:pt x="298" y="358"/>
                </a:cubicBezTo>
                <a:cubicBezTo>
                  <a:pt x="297" y="354"/>
                  <a:pt x="297" y="350"/>
                  <a:pt x="297" y="347"/>
                </a:cubicBezTo>
                <a:cubicBezTo>
                  <a:pt x="297" y="343"/>
                  <a:pt x="297" y="339"/>
                  <a:pt x="296" y="335"/>
                </a:cubicBezTo>
                <a:cubicBezTo>
                  <a:pt x="295" y="331"/>
                  <a:pt x="293" y="328"/>
                  <a:pt x="292" y="325"/>
                </a:cubicBezTo>
                <a:cubicBezTo>
                  <a:pt x="291" y="319"/>
                  <a:pt x="290" y="312"/>
                  <a:pt x="289" y="306"/>
                </a:cubicBezTo>
                <a:cubicBezTo>
                  <a:pt x="288" y="301"/>
                  <a:pt x="286" y="296"/>
                  <a:pt x="283" y="291"/>
                </a:cubicBezTo>
                <a:cubicBezTo>
                  <a:pt x="275" y="277"/>
                  <a:pt x="264" y="265"/>
                  <a:pt x="256" y="250"/>
                </a:cubicBezTo>
                <a:cubicBezTo>
                  <a:pt x="252" y="244"/>
                  <a:pt x="249" y="237"/>
                  <a:pt x="247" y="230"/>
                </a:cubicBezTo>
                <a:cubicBezTo>
                  <a:pt x="245" y="223"/>
                  <a:pt x="243" y="217"/>
                  <a:pt x="241" y="211"/>
                </a:cubicBezTo>
                <a:cubicBezTo>
                  <a:pt x="239" y="205"/>
                  <a:pt x="236" y="199"/>
                  <a:pt x="233" y="194"/>
                </a:cubicBezTo>
                <a:cubicBezTo>
                  <a:pt x="233" y="193"/>
                  <a:pt x="229" y="186"/>
                  <a:pt x="228" y="187"/>
                </a:cubicBezTo>
                <a:cubicBezTo>
                  <a:pt x="226" y="189"/>
                  <a:pt x="226" y="191"/>
                  <a:pt x="225" y="193"/>
                </a:cubicBezTo>
                <a:cubicBezTo>
                  <a:pt x="224" y="197"/>
                  <a:pt x="222" y="200"/>
                  <a:pt x="221" y="204"/>
                </a:cubicBezTo>
                <a:cubicBezTo>
                  <a:pt x="220" y="208"/>
                  <a:pt x="220" y="211"/>
                  <a:pt x="219" y="215"/>
                </a:cubicBezTo>
                <a:cubicBezTo>
                  <a:pt x="219" y="226"/>
                  <a:pt x="220" y="237"/>
                  <a:pt x="221" y="248"/>
                </a:cubicBezTo>
                <a:cubicBezTo>
                  <a:pt x="221" y="258"/>
                  <a:pt x="222" y="268"/>
                  <a:pt x="224" y="277"/>
                </a:cubicBezTo>
                <a:cubicBezTo>
                  <a:pt x="226" y="282"/>
                  <a:pt x="227" y="287"/>
                  <a:pt x="228" y="293"/>
                </a:cubicBezTo>
                <a:cubicBezTo>
                  <a:pt x="230" y="299"/>
                  <a:pt x="231" y="306"/>
                  <a:pt x="232" y="313"/>
                </a:cubicBezTo>
                <a:cubicBezTo>
                  <a:pt x="234" y="328"/>
                  <a:pt x="235" y="343"/>
                  <a:pt x="235" y="358"/>
                </a:cubicBezTo>
                <a:cubicBezTo>
                  <a:pt x="236" y="373"/>
                  <a:pt x="235" y="388"/>
                  <a:pt x="234" y="402"/>
                </a:cubicBezTo>
                <a:cubicBezTo>
                  <a:pt x="233" y="410"/>
                  <a:pt x="232" y="418"/>
                  <a:pt x="231" y="427"/>
                </a:cubicBezTo>
                <a:cubicBezTo>
                  <a:pt x="231" y="435"/>
                  <a:pt x="231" y="444"/>
                  <a:pt x="232" y="453"/>
                </a:cubicBezTo>
                <a:cubicBezTo>
                  <a:pt x="232" y="460"/>
                  <a:pt x="233" y="468"/>
                  <a:pt x="236" y="475"/>
                </a:cubicBezTo>
                <a:cubicBezTo>
                  <a:pt x="238" y="480"/>
                  <a:pt x="240" y="486"/>
                  <a:pt x="241" y="492"/>
                </a:cubicBezTo>
                <a:cubicBezTo>
                  <a:pt x="244" y="505"/>
                  <a:pt x="243" y="519"/>
                  <a:pt x="242" y="532"/>
                </a:cubicBezTo>
                <a:cubicBezTo>
                  <a:pt x="242" y="543"/>
                  <a:pt x="242" y="554"/>
                  <a:pt x="242" y="565"/>
                </a:cubicBezTo>
                <a:cubicBezTo>
                  <a:pt x="242" y="577"/>
                  <a:pt x="242" y="589"/>
                  <a:pt x="242" y="601"/>
                </a:cubicBezTo>
                <a:cubicBezTo>
                  <a:pt x="242" y="606"/>
                  <a:pt x="243" y="611"/>
                  <a:pt x="243" y="616"/>
                </a:cubicBezTo>
                <a:cubicBezTo>
                  <a:pt x="243" y="619"/>
                  <a:pt x="243" y="622"/>
                  <a:pt x="244" y="624"/>
                </a:cubicBezTo>
                <a:cubicBezTo>
                  <a:pt x="244" y="626"/>
                  <a:pt x="245" y="628"/>
                  <a:pt x="246" y="629"/>
                </a:cubicBezTo>
                <a:cubicBezTo>
                  <a:pt x="248" y="632"/>
                  <a:pt x="251" y="636"/>
                  <a:pt x="253" y="639"/>
                </a:cubicBezTo>
                <a:cubicBezTo>
                  <a:pt x="256" y="643"/>
                  <a:pt x="259" y="649"/>
                  <a:pt x="254" y="653"/>
                </a:cubicBezTo>
                <a:cubicBezTo>
                  <a:pt x="251" y="655"/>
                  <a:pt x="248" y="655"/>
                  <a:pt x="245" y="656"/>
                </a:cubicBezTo>
                <a:cubicBezTo>
                  <a:pt x="242" y="657"/>
                  <a:pt x="238" y="657"/>
                  <a:pt x="235" y="658"/>
                </a:cubicBezTo>
                <a:cubicBezTo>
                  <a:pt x="232" y="658"/>
                  <a:pt x="229" y="658"/>
                  <a:pt x="226" y="657"/>
                </a:cubicBezTo>
                <a:cubicBezTo>
                  <a:pt x="224" y="656"/>
                  <a:pt x="223" y="653"/>
                  <a:pt x="222" y="651"/>
                </a:cubicBezTo>
                <a:cubicBezTo>
                  <a:pt x="222" y="649"/>
                  <a:pt x="221" y="648"/>
                  <a:pt x="220" y="646"/>
                </a:cubicBezTo>
                <a:cubicBezTo>
                  <a:pt x="220" y="643"/>
                  <a:pt x="219" y="639"/>
                  <a:pt x="219" y="636"/>
                </a:cubicBezTo>
                <a:cubicBezTo>
                  <a:pt x="218" y="621"/>
                  <a:pt x="218" y="607"/>
                  <a:pt x="218" y="592"/>
                </a:cubicBezTo>
                <a:cubicBezTo>
                  <a:pt x="217" y="581"/>
                  <a:pt x="217" y="570"/>
                  <a:pt x="214" y="560"/>
                </a:cubicBezTo>
                <a:cubicBezTo>
                  <a:pt x="213" y="556"/>
                  <a:pt x="211" y="551"/>
                  <a:pt x="210" y="547"/>
                </a:cubicBezTo>
                <a:cubicBezTo>
                  <a:pt x="207" y="539"/>
                  <a:pt x="204" y="531"/>
                  <a:pt x="203" y="523"/>
                </a:cubicBezTo>
                <a:cubicBezTo>
                  <a:pt x="201" y="514"/>
                  <a:pt x="201" y="506"/>
                  <a:pt x="201" y="497"/>
                </a:cubicBezTo>
                <a:cubicBezTo>
                  <a:pt x="202" y="493"/>
                  <a:pt x="202" y="490"/>
                  <a:pt x="202" y="486"/>
                </a:cubicBezTo>
                <a:cubicBezTo>
                  <a:pt x="202" y="483"/>
                  <a:pt x="201" y="480"/>
                  <a:pt x="200" y="478"/>
                </a:cubicBezTo>
                <a:cubicBezTo>
                  <a:pt x="197" y="471"/>
                  <a:pt x="195" y="464"/>
                  <a:pt x="193" y="457"/>
                </a:cubicBezTo>
                <a:cubicBezTo>
                  <a:pt x="192" y="450"/>
                  <a:pt x="191" y="443"/>
                  <a:pt x="190" y="436"/>
                </a:cubicBezTo>
                <a:cubicBezTo>
                  <a:pt x="188" y="429"/>
                  <a:pt x="188" y="422"/>
                  <a:pt x="186" y="415"/>
                </a:cubicBezTo>
                <a:cubicBezTo>
                  <a:pt x="185" y="407"/>
                  <a:pt x="183" y="400"/>
                  <a:pt x="181" y="393"/>
                </a:cubicBezTo>
                <a:cubicBezTo>
                  <a:pt x="179" y="386"/>
                  <a:pt x="178" y="379"/>
                  <a:pt x="176" y="372"/>
                </a:cubicBezTo>
                <a:cubicBezTo>
                  <a:pt x="175" y="366"/>
                  <a:pt x="174" y="359"/>
                  <a:pt x="174" y="353"/>
                </a:cubicBezTo>
                <a:cubicBezTo>
                  <a:pt x="174" y="352"/>
                  <a:pt x="174" y="350"/>
                  <a:pt x="174" y="349"/>
                </a:cubicBezTo>
                <a:cubicBezTo>
                  <a:pt x="174" y="348"/>
                  <a:pt x="174" y="346"/>
                  <a:pt x="173" y="345"/>
                </a:cubicBezTo>
                <a:cubicBezTo>
                  <a:pt x="172" y="344"/>
                  <a:pt x="170" y="344"/>
                  <a:pt x="169" y="344"/>
                </a:cubicBezTo>
                <a:cubicBezTo>
                  <a:pt x="168" y="344"/>
                  <a:pt x="167" y="344"/>
                  <a:pt x="166" y="345"/>
                </a:cubicBezTo>
                <a:cubicBezTo>
                  <a:pt x="165" y="346"/>
                  <a:pt x="165" y="349"/>
                  <a:pt x="165" y="351"/>
                </a:cubicBezTo>
                <a:cubicBezTo>
                  <a:pt x="165" y="354"/>
                  <a:pt x="164" y="357"/>
                  <a:pt x="164" y="360"/>
                </a:cubicBezTo>
                <a:cubicBezTo>
                  <a:pt x="163" y="368"/>
                  <a:pt x="162" y="375"/>
                  <a:pt x="160" y="382"/>
                </a:cubicBezTo>
                <a:cubicBezTo>
                  <a:pt x="159" y="389"/>
                  <a:pt x="157" y="395"/>
                  <a:pt x="155" y="402"/>
                </a:cubicBezTo>
                <a:cubicBezTo>
                  <a:pt x="153" y="409"/>
                  <a:pt x="152" y="416"/>
                  <a:pt x="151" y="424"/>
                </a:cubicBezTo>
                <a:cubicBezTo>
                  <a:pt x="150" y="427"/>
                  <a:pt x="150" y="431"/>
                  <a:pt x="149" y="435"/>
                </a:cubicBezTo>
                <a:cubicBezTo>
                  <a:pt x="149" y="436"/>
                  <a:pt x="148" y="438"/>
                  <a:pt x="148" y="440"/>
                </a:cubicBezTo>
                <a:cubicBezTo>
                  <a:pt x="147" y="448"/>
                  <a:pt x="146" y="456"/>
                  <a:pt x="144" y="464"/>
                </a:cubicBezTo>
                <a:cubicBezTo>
                  <a:pt x="142" y="470"/>
                  <a:pt x="139" y="476"/>
                  <a:pt x="137" y="483"/>
                </a:cubicBezTo>
                <a:cubicBezTo>
                  <a:pt x="136" y="486"/>
                  <a:pt x="136" y="489"/>
                  <a:pt x="136" y="492"/>
                </a:cubicBezTo>
                <a:cubicBezTo>
                  <a:pt x="136" y="496"/>
                  <a:pt x="137" y="500"/>
                  <a:pt x="137" y="504"/>
                </a:cubicBezTo>
                <a:cubicBezTo>
                  <a:pt x="137" y="511"/>
                  <a:pt x="136" y="519"/>
                  <a:pt x="135" y="527"/>
                </a:cubicBezTo>
                <a:cubicBezTo>
                  <a:pt x="133" y="535"/>
                  <a:pt x="130" y="542"/>
                  <a:pt x="128" y="550"/>
                </a:cubicBezTo>
                <a:cubicBezTo>
                  <a:pt x="124" y="562"/>
                  <a:pt x="122" y="575"/>
                  <a:pt x="121" y="588"/>
                </a:cubicBezTo>
                <a:cubicBezTo>
                  <a:pt x="120" y="604"/>
                  <a:pt x="120" y="620"/>
                  <a:pt x="120" y="636"/>
                </a:cubicBezTo>
                <a:cubicBezTo>
                  <a:pt x="119" y="642"/>
                  <a:pt x="119" y="646"/>
                  <a:pt x="116" y="651"/>
                </a:cubicBezTo>
                <a:cubicBezTo>
                  <a:pt x="115" y="653"/>
                  <a:pt x="114" y="654"/>
                  <a:pt x="113" y="655"/>
                </a:cubicBezTo>
                <a:cubicBezTo>
                  <a:pt x="112" y="656"/>
                  <a:pt x="110" y="657"/>
                  <a:pt x="109" y="657"/>
                </a:cubicBezTo>
                <a:cubicBezTo>
                  <a:pt x="103" y="657"/>
                  <a:pt x="97" y="657"/>
                  <a:pt x="92" y="656"/>
                </a:cubicBezTo>
                <a:cubicBezTo>
                  <a:pt x="81" y="654"/>
                  <a:pt x="92" y="656"/>
                  <a:pt x="92" y="656"/>
                </a:cubicBezTo>
                <a:close/>
              </a:path>
            </a:pathLst>
          </a:custGeom>
          <a:solidFill>
            <a:srgbClr val="1CB1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5A1CDB30-020F-4DAB-AD14-3775F30191C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68252"/>
          <a:stretch/>
        </p:blipFill>
        <p:spPr>
          <a:xfrm>
            <a:off x="1600796" y="1950393"/>
            <a:ext cx="1914525" cy="1191940"/>
          </a:xfrm>
          <a:prstGeom prst="rect">
            <a:avLst/>
          </a:prstGeom>
        </p:spPr>
      </p:pic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A782D518-BC62-4655-8A18-36AD7F62F86C}"/>
              </a:ext>
            </a:extLst>
          </p:cNvPr>
          <p:cNvCxnSpPr/>
          <p:nvPr/>
        </p:nvCxnSpPr>
        <p:spPr>
          <a:xfrm>
            <a:off x="1955179" y="3142333"/>
            <a:ext cx="4140821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>
            <a:extLst>
              <a:ext uri="{FF2B5EF4-FFF2-40B4-BE49-F238E27FC236}">
                <a16:creationId xmlns:a16="http://schemas.microsoft.com/office/drawing/2014/main" id="{8784838F-60D0-4ADC-8C86-12198BFE80EA}"/>
              </a:ext>
            </a:extLst>
          </p:cNvPr>
          <p:cNvSpPr txBox="1"/>
          <p:nvPr/>
        </p:nvSpPr>
        <p:spPr>
          <a:xfrm>
            <a:off x="5241354" y="2546363"/>
            <a:ext cx="8915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70</a:t>
            </a:r>
            <a:r>
              <a:rPr lang="en-US" altLang="zh-CN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rPr>
              <a:t>%</a:t>
            </a:r>
            <a:endParaRPr lang="zh-CN" altLang="en-US" sz="3200" dirty="0">
              <a:solidFill>
                <a:schemeClr val="tx1">
                  <a:lumMod val="65000"/>
                  <a:lumOff val="35000"/>
                </a:schemeClr>
              </a:solidFill>
              <a:latin typeface="思源黑体 CN Bold" panose="020B0800000000000000" pitchFamily="34" charset="-122"/>
              <a:ea typeface="思源黑体 CN Bold" panose="020B0800000000000000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3F85F567-7627-47FB-9F5E-CEDC37AA397A}"/>
              </a:ext>
            </a:extLst>
          </p:cNvPr>
          <p:cNvSpPr txBox="1"/>
          <p:nvPr/>
        </p:nvSpPr>
        <p:spPr>
          <a:xfrm>
            <a:off x="4772749" y="3266821"/>
            <a:ext cx="1441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讲明白这个数据</a:t>
            </a:r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  <a:p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代表的涵义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1900012E-C469-4CE7-8417-DD9C5B7F0C71}"/>
              </a:ext>
            </a:extLst>
          </p:cNvPr>
          <p:cNvSpPr txBox="1"/>
          <p:nvPr/>
        </p:nvSpPr>
        <p:spPr>
          <a:xfrm>
            <a:off x="7215165" y="499338"/>
            <a:ext cx="433965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百分比数据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面积代表百分比，而不是高度代表百分比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尽量用简单的、像柱子的图标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注意图标代表的涵义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06286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3916</TotalTime>
  <Words>150</Words>
  <Application>Microsoft Office PowerPoint</Application>
  <PresentationFormat>宽屏</PresentationFormat>
  <Paragraphs>32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等线</vt:lpstr>
      <vt:lpstr>等线 Light</vt:lpstr>
      <vt:lpstr>华文中宋</vt:lpstr>
      <vt:lpstr>思源黑体 CN Bold</vt:lpstr>
      <vt:lpstr>思源黑体 CN Medium</vt:lpstr>
      <vt:lpstr>思源黑体 CN Normal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 Notag</dc:creator>
  <cp:lastModifiedBy>Administrator</cp:lastModifiedBy>
  <cp:revision>106</cp:revision>
  <dcterms:created xsi:type="dcterms:W3CDTF">2018-08-23T10:08:30Z</dcterms:created>
  <dcterms:modified xsi:type="dcterms:W3CDTF">2018-11-24T00:25:25Z</dcterms:modified>
</cp:coreProperties>
</file>