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16" r:id="rId2"/>
    <p:sldId id="351" r:id="rId3"/>
    <p:sldId id="350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3333"/>
    <a:srgbClr val="F8ECEC"/>
    <a:srgbClr val="F2F2F2"/>
    <a:srgbClr val="60A9B8"/>
    <a:srgbClr val="EDD3D3"/>
    <a:srgbClr val="749077"/>
    <a:srgbClr val="D9E3BC"/>
    <a:srgbClr val="E9EED6"/>
    <a:srgbClr val="E7DCA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14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22931" y="2640234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618946" y="2640234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592189" y="276461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592189" y="3154722"/>
            <a:ext cx="1616479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890" y="2885093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12A59B3D-DB4A-4B14-9A3B-7D02ABD67559}"/>
              </a:ext>
            </a:extLst>
          </p:cNvPr>
          <p:cNvSpPr txBox="1"/>
          <p:nvPr/>
        </p:nvSpPr>
        <p:spPr>
          <a:xfrm>
            <a:off x="5592190" y="3190127"/>
            <a:ext cx="2210650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表格（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2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）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61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tx1">
                <a:lumMod val="75000"/>
                <a:lumOff val="25000"/>
              </a:schemeClr>
            </a:gs>
            <a:gs pos="0">
              <a:schemeClr val="tx1">
                <a:lumMod val="65000"/>
                <a:lumOff val="35000"/>
                <a:alpha val="76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70A6EB1A-E6A5-493E-893A-2CB57D076A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883242"/>
              </p:ext>
            </p:extLst>
          </p:nvPr>
        </p:nvGraphicFramePr>
        <p:xfrm>
          <a:off x="1334016" y="887470"/>
          <a:ext cx="9523967" cy="50830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3495">
                  <a:extLst>
                    <a:ext uri="{9D8B030D-6E8A-4147-A177-3AD203B41FA5}">
                      <a16:colId xmlns:a16="http://schemas.microsoft.com/office/drawing/2014/main" val="2274789136"/>
                    </a:ext>
                  </a:extLst>
                </a:gridCol>
                <a:gridCol w="2008096">
                  <a:extLst>
                    <a:ext uri="{9D8B030D-6E8A-4147-A177-3AD203B41FA5}">
                      <a16:colId xmlns:a16="http://schemas.microsoft.com/office/drawing/2014/main" val="3087730145"/>
                    </a:ext>
                  </a:extLst>
                </a:gridCol>
                <a:gridCol w="2100792">
                  <a:extLst>
                    <a:ext uri="{9D8B030D-6E8A-4147-A177-3AD203B41FA5}">
                      <a16:colId xmlns:a16="http://schemas.microsoft.com/office/drawing/2014/main" val="1072591235"/>
                    </a:ext>
                  </a:extLst>
                </a:gridCol>
                <a:gridCol w="2100792">
                  <a:extLst>
                    <a:ext uri="{9D8B030D-6E8A-4147-A177-3AD203B41FA5}">
                      <a16:colId xmlns:a16="http://schemas.microsoft.com/office/drawing/2014/main" val="719343101"/>
                    </a:ext>
                  </a:extLst>
                </a:gridCol>
                <a:gridCol w="2100792">
                  <a:extLst>
                    <a:ext uri="{9D8B030D-6E8A-4147-A177-3AD203B41FA5}">
                      <a16:colId xmlns:a16="http://schemas.microsoft.com/office/drawing/2014/main" val="287633360"/>
                    </a:ext>
                  </a:extLst>
                </a:gridCol>
              </a:tblGrid>
              <a:tr h="555129">
                <a:tc>
                  <a:txBody>
                    <a:bodyPr/>
                    <a:lstStyle/>
                    <a:p>
                      <a:pPr algn="r"/>
                      <a:endParaRPr lang="zh-CN" altLang="en-US" sz="105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D33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奥迪</a:t>
                      </a:r>
                      <a:r>
                        <a:rPr lang="en-US" altLang="zh-CN" sz="140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A6L</a:t>
                      </a:r>
                    </a:p>
                    <a:p>
                      <a:pPr algn="ctr"/>
                      <a:r>
                        <a:rPr lang="en-US" altLang="zh-CN" sz="105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2018</a:t>
                      </a:r>
                      <a:r>
                        <a:rPr lang="zh-CN" altLang="en-US" sz="105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款 豪华型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D33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宝马</a:t>
                      </a:r>
                      <a:r>
                        <a:rPr lang="en-US" altLang="zh-CN" sz="140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530i</a:t>
                      </a:r>
                    </a:p>
                    <a:p>
                      <a:pPr algn="ctr"/>
                      <a:r>
                        <a:rPr lang="en-US" altLang="zh-CN" sz="105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M</a:t>
                      </a:r>
                      <a:r>
                        <a:rPr lang="zh-CN" altLang="en-US" sz="105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运动套装 </a:t>
                      </a:r>
                      <a:r>
                        <a:rPr lang="en-US" altLang="zh-CN" sz="105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2018</a:t>
                      </a:r>
                      <a:r>
                        <a:rPr lang="zh-CN" altLang="en-US" sz="105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款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D33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奔驰</a:t>
                      </a:r>
                      <a:r>
                        <a:rPr lang="en-US" altLang="zh-CN" sz="140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E</a:t>
                      </a:r>
                      <a:r>
                        <a:rPr lang="zh-CN" altLang="en-US" sz="140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级 </a:t>
                      </a:r>
                      <a:endParaRPr lang="en-US" altLang="zh-CN" sz="1400" b="0" dirty="0">
                        <a:solidFill>
                          <a:schemeClr val="bg1"/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  <a:p>
                      <a:pPr algn="ctr"/>
                      <a:r>
                        <a:rPr lang="en-US" altLang="zh-CN" sz="105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2019</a:t>
                      </a:r>
                      <a:r>
                        <a:rPr lang="zh-CN" altLang="en-US" sz="105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款 </a:t>
                      </a:r>
                      <a:r>
                        <a:rPr lang="en-US" altLang="zh-CN" sz="105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E200</a:t>
                      </a:r>
                      <a:r>
                        <a:rPr lang="zh-CN" altLang="en-US" sz="105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运动型</a:t>
                      </a:r>
                      <a:endParaRPr lang="zh-CN" altLang="en-US" sz="1400" b="0" dirty="0">
                        <a:solidFill>
                          <a:schemeClr val="bg1"/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D33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凯迪拉克</a:t>
                      </a:r>
                      <a:r>
                        <a:rPr lang="en-US" altLang="zh-CN" sz="140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CT6</a:t>
                      </a:r>
                    </a:p>
                    <a:p>
                      <a:pPr algn="ctr"/>
                      <a:r>
                        <a:rPr lang="en-US" altLang="zh-CN" sz="105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 2018</a:t>
                      </a:r>
                      <a:r>
                        <a:rPr lang="zh-CN" altLang="en-US" sz="105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款 </a:t>
                      </a:r>
                      <a:r>
                        <a:rPr lang="en-US" altLang="zh-CN" sz="105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28T</a:t>
                      </a:r>
                      <a:r>
                        <a:rPr lang="zh-CN" altLang="en-US" sz="1050" b="0" dirty="0">
                          <a:solidFill>
                            <a:schemeClr val="bg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豪华型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D33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9403167"/>
                  </a:ext>
                </a:extLst>
              </a:tr>
              <a:tr h="411630">
                <a:tc>
                  <a:txBody>
                    <a:bodyPr/>
                    <a:lstStyle/>
                    <a:p>
                      <a:pPr algn="r"/>
                      <a:r>
                        <a:rPr lang="zh-CN" altLang="en-US" sz="105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指导价</a:t>
                      </a:r>
                      <a:r>
                        <a:rPr lang="en-US" altLang="zh-CN" sz="105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(</a:t>
                      </a:r>
                      <a:r>
                        <a:rPr lang="zh-CN" altLang="en-US" sz="105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人民币元</a:t>
                      </a:r>
                      <a:r>
                        <a:rPr lang="en-US" altLang="zh-CN" sz="105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)</a:t>
                      </a:r>
                      <a:endParaRPr lang="zh-CN" altLang="en-US" sz="105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58.66</a:t>
                      </a:r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万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50.69</a:t>
                      </a:r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万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47.48</a:t>
                      </a:r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万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48.99</a:t>
                      </a:r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万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558469"/>
                  </a:ext>
                </a:extLst>
              </a:tr>
              <a:tr h="411630">
                <a:tc>
                  <a:txBody>
                    <a:bodyPr/>
                    <a:lstStyle/>
                    <a:p>
                      <a:pPr algn="r"/>
                      <a:r>
                        <a:rPr lang="zh-CN" altLang="en-US" sz="105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厂商</a:t>
                      </a: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一汽大众奥迪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宝马（进口）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奔驰（进口）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上汽通用凯迪拉克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2164019"/>
                  </a:ext>
                </a:extLst>
              </a:tr>
              <a:tr h="411630">
                <a:tc>
                  <a:txBody>
                    <a:bodyPr/>
                    <a:lstStyle/>
                    <a:p>
                      <a:pPr algn="r"/>
                      <a:r>
                        <a:rPr lang="zh-CN" altLang="en-US" sz="105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最大功率</a:t>
                      </a:r>
                      <a:r>
                        <a:rPr lang="en-US" altLang="zh-CN" sz="105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(kW)</a:t>
                      </a:r>
                      <a:endParaRPr lang="zh-CN" altLang="en-US" sz="105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200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185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135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203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60604"/>
                  </a:ext>
                </a:extLst>
              </a:tr>
              <a:tr h="411630">
                <a:tc>
                  <a:txBody>
                    <a:bodyPr/>
                    <a:lstStyle/>
                    <a:p>
                      <a:pPr algn="r"/>
                      <a:r>
                        <a:rPr lang="zh-CN" altLang="en-US" sz="105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最大扭矩</a:t>
                      </a:r>
                      <a:r>
                        <a:rPr lang="en-US" altLang="zh-CN" sz="105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(N*m)</a:t>
                      </a:r>
                      <a:endParaRPr lang="zh-CN" altLang="en-US" sz="105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400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350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300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400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609317"/>
                  </a:ext>
                </a:extLst>
              </a:tr>
              <a:tr h="411630">
                <a:tc>
                  <a:txBody>
                    <a:bodyPr/>
                    <a:lstStyle/>
                    <a:p>
                      <a:pPr algn="r"/>
                      <a:r>
                        <a:rPr lang="zh-CN" altLang="en-US" sz="105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发动机</a:t>
                      </a: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3.0T 272</a:t>
                      </a:r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马力</a:t>
                      </a:r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V6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2.0T 252</a:t>
                      </a:r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马力</a:t>
                      </a:r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L4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2.0T 184</a:t>
                      </a:r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马力</a:t>
                      </a:r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L4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2.0T 276</a:t>
                      </a:r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马力</a:t>
                      </a:r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L4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6165076"/>
                  </a:ext>
                </a:extLst>
              </a:tr>
              <a:tr h="411630">
                <a:tc>
                  <a:txBody>
                    <a:bodyPr/>
                    <a:lstStyle/>
                    <a:p>
                      <a:pPr algn="r"/>
                      <a:r>
                        <a:rPr lang="zh-CN" altLang="en-US" sz="105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尺寸</a:t>
                      </a:r>
                      <a:r>
                        <a:rPr lang="en-US" altLang="zh-CN" sz="105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(mm)</a:t>
                      </a:r>
                      <a:endParaRPr lang="zh-CN" altLang="en-US" sz="105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5036*1874*1466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4954*1868*1489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4925*1860*1476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5179*1879*1492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708189"/>
                  </a:ext>
                </a:extLst>
              </a:tr>
              <a:tr h="411630">
                <a:tc>
                  <a:txBody>
                    <a:bodyPr/>
                    <a:lstStyle/>
                    <a:p>
                      <a:pPr algn="r"/>
                      <a:r>
                        <a:rPr lang="zh-CN" altLang="en-US" sz="105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最高车速</a:t>
                      </a:r>
                      <a:r>
                        <a:rPr lang="en-US" altLang="zh-CN" sz="105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(km/h)</a:t>
                      </a:r>
                      <a:endParaRPr lang="zh-CN" altLang="en-US" sz="105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250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250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229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240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040103"/>
                  </a:ext>
                </a:extLst>
              </a:tr>
              <a:tr h="411630">
                <a:tc>
                  <a:txBody>
                    <a:bodyPr/>
                    <a:lstStyle/>
                    <a:p>
                      <a:pPr algn="r"/>
                      <a:r>
                        <a:rPr lang="zh-CN" altLang="en-US" sz="105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百公里加速</a:t>
                      </a:r>
                      <a:r>
                        <a:rPr lang="en-US" altLang="zh-CN" sz="105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(s)</a:t>
                      </a:r>
                      <a:endParaRPr lang="zh-CN" altLang="en-US" sz="105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6.5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6.2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8.8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6.6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493574"/>
                  </a:ext>
                </a:extLst>
              </a:tr>
              <a:tr h="41163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zh-CN" altLang="en-US" sz="105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整备质量</a:t>
                      </a:r>
                      <a:r>
                        <a:rPr lang="en-US" altLang="zh-CN" sz="105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(kg)</a:t>
                      </a:r>
                      <a:endParaRPr lang="zh-CN" altLang="en-US" sz="105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5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1960</a:t>
                      </a:r>
                      <a:endParaRPr lang="zh-CN" altLang="en-US" sz="105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5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1695</a:t>
                      </a:r>
                      <a:endParaRPr lang="zh-CN" altLang="en-US" sz="105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5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-</a:t>
                      </a:r>
                      <a:endParaRPr lang="zh-CN" altLang="en-US" sz="105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5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1715</a:t>
                      </a:r>
                      <a:endParaRPr lang="zh-CN" altLang="en-US" sz="105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142990"/>
                  </a:ext>
                </a:extLst>
              </a:tr>
              <a:tr h="41163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zh-CN" altLang="en-US" sz="105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发动机排量</a:t>
                      </a:r>
                      <a:r>
                        <a:rPr lang="en-US" altLang="zh-CN" sz="105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(mL)</a:t>
                      </a:r>
                      <a:endParaRPr lang="zh-CN" altLang="en-US" sz="105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5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2995</a:t>
                      </a:r>
                      <a:endParaRPr lang="zh-CN" altLang="en-US" sz="105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5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1998</a:t>
                      </a:r>
                      <a:endParaRPr lang="zh-CN" altLang="en-US" sz="105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5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1991</a:t>
                      </a:r>
                      <a:endParaRPr lang="zh-CN" altLang="en-US" sz="105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5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1998</a:t>
                      </a:r>
                      <a:endParaRPr lang="zh-CN" altLang="en-US" sz="105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2882968"/>
                  </a:ext>
                </a:extLst>
              </a:tr>
              <a:tr h="41163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zh-CN" altLang="en-US" sz="105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进气形式</a:t>
                      </a: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机械增压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涡轮增压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涡轮增压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涡轮增压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4850"/>
                  </a:ext>
                </a:extLst>
              </a:tr>
            </a:tbl>
          </a:graphicData>
        </a:graphic>
      </p:graphicFrame>
      <p:sp>
        <p:nvSpPr>
          <p:cNvPr id="3" name="文本框 2">
            <a:extLst>
              <a:ext uri="{FF2B5EF4-FFF2-40B4-BE49-F238E27FC236}">
                <a16:creationId xmlns:a16="http://schemas.microsoft.com/office/drawing/2014/main" id="{F9671962-9255-45B5-9539-29589205C049}"/>
              </a:ext>
            </a:extLst>
          </p:cNvPr>
          <p:cNvSpPr txBox="1"/>
          <p:nvPr/>
        </p:nvSpPr>
        <p:spPr>
          <a:xfrm>
            <a:off x="1249350" y="397933"/>
            <a:ext cx="36840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部分主流豪华型</a:t>
            </a:r>
            <a:r>
              <a:rPr lang="en-US" altLang="zh-CN" sz="20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C</a:t>
            </a:r>
            <a:r>
              <a:rPr lang="zh-CN" altLang="en-US" sz="20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级车数据对比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B8D29634-D17B-450E-819C-7402EFDAEF1F}"/>
              </a:ext>
            </a:extLst>
          </p:cNvPr>
          <p:cNvSpPr/>
          <p:nvPr/>
        </p:nvSpPr>
        <p:spPr>
          <a:xfrm>
            <a:off x="1249350" y="6244623"/>
            <a:ext cx="6096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800" dirty="0">
                <a:solidFill>
                  <a:schemeClr val="bg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数据来源</a:t>
            </a:r>
            <a:r>
              <a:rPr lang="zh-CN" altLang="en-US" sz="800" dirty="0">
                <a:solidFill>
                  <a:schemeClr val="bg1">
                    <a:lumMod val="7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：</a:t>
            </a:r>
            <a:r>
              <a:rPr lang="zh-CN" altLang="en-US" sz="800" dirty="0">
                <a:solidFill>
                  <a:schemeClr val="bg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汽车之家</a:t>
            </a:r>
            <a:r>
              <a:rPr lang="en-US" altLang="zh-CN" sz="800" dirty="0">
                <a:solidFill>
                  <a:schemeClr val="bg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 https://www.autohome.com.cn/3802/#pvareaid=2042208. 2018</a:t>
            </a:r>
            <a:endParaRPr lang="zh-CN" altLang="en-US" sz="800" dirty="0">
              <a:solidFill>
                <a:schemeClr val="bg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CB0C0F40-1B58-40AB-970F-E6BD9E67C689}"/>
              </a:ext>
            </a:extLst>
          </p:cNvPr>
          <p:cNvCxnSpPr/>
          <p:nvPr/>
        </p:nvCxnSpPr>
        <p:spPr>
          <a:xfrm>
            <a:off x="1334016" y="6240846"/>
            <a:ext cx="4817533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9953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50000"/>
                <a:lumOff val="50000"/>
              </a:schemeClr>
            </a:gs>
            <a:gs pos="100000">
              <a:schemeClr val="tx1">
                <a:lumMod val="75000"/>
                <a:lumOff val="2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70A6EB1A-E6A5-493E-893A-2CB57D076A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381905"/>
              </p:ext>
            </p:extLst>
          </p:nvPr>
        </p:nvGraphicFramePr>
        <p:xfrm>
          <a:off x="1039859" y="877265"/>
          <a:ext cx="10270065" cy="5103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8601">
                  <a:extLst>
                    <a:ext uri="{9D8B030D-6E8A-4147-A177-3AD203B41FA5}">
                      <a16:colId xmlns:a16="http://schemas.microsoft.com/office/drawing/2014/main" val="2274789136"/>
                    </a:ext>
                  </a:extLst>
                </a:gridCol>
                <a:gridCol w="2192866">
                  <a:extLst>
                    <a:ext uri="{9D8B030D-6E8A-4147-A177-3AD203B41FA5}">
                      <a16:colId xmlns:a16="http://schemas.microsoft.com/office/drawing/2014/main" val="3087730145"/>
                    </a:ext>
                  </a:extLst>
                </a:gridCol>
                <a:gridCol w="2192866">
                  <a:extLst>
                    <a:ext uri="{9D8B030D-6E8A-4147-A177-3AD203B41FA5}">
                      <a16:colId xmlns:a16="http://schemas.microsoft.com/office/drawing/2014/main" val="1072591235"/>
                    </a:ext>
                  </a:extLst>
                </a:gridCol>
                <a:gridCol w="2192866">
                  <a:extLst>
                    <a:ext uri="{9D8B030D-6E8A-4147-A177-3AD203B41FA5}">
                      <a16:colId xmlns:a16="http://schemas.microsoft.com/office/drawing/2014/main" val="719343101"/>
                    </a:ext>
                  </a:extLst>
                </a:gridCol>
                <a:gridCol w="2192866">
                  <a:extLst>
                    <a:ext uri="{9D8B030D-6E8A-4147-A177-3AD203B41FA5}">
                      <a16:colId xmlns:a16="http://schemas.microsoft.com/office/drawing/2014/main" val="287633360"/>
                    </a:ext>
                  </a:extLst>
                </a:gridCol>
              </a:tblGrid>
              <a:tr h="618066">
                <a:tc>
                  <a:txBody>
                    <a:bodyPr/>
                    <a:lstStyle/>
                    <a:p>
                      <a:pPr algn="ctr"/>
                      <a:endParaRPr lang="zh-CN" altLang="en-US" sz="1200" b="0" dirty="0"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D33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奥迪</a:t>
                      </a:r>
                      <a:r>
                        <a:rPr lang="en-US" altLang="zh-CN" sz="140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A6L</a:t>
                      </a:r>
                    </a:p>
                    <a:p>
                      <a:pPr algn="ctr"/>
                      <a:r>
                        <a:rPr lang="zh-CN" altLang="en-US" sz="120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豪华型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D33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宝马</a:t>
                      </a:r>
                      <a:r>
                        <a:rPr lang="en-US" altLang="zh-CN" sz="140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530i </a:t>
                      </a:r>
                    </a:p>
                    <a:p>
                      <a:pPr algn="ctr"/>
                      <a:r>
                        <a:rPr lang="zh-CN" altLang="en-US" sz="120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运动套装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D33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奔驰</a:t>
                      </a:r>
                      <a:r>
                        <a:rPr lang="en-US" altLang="zh-CN" sz="140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E</a:t>
                      </a:r>
                      <a:r>
                        <a:rPr lang="zh-CN" altLang="en-US" sz="140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级 </a:t>
                      </a:r>
                      <a:endParaRPr lang="en-US" altLang="zh-CN" sz="1400" b="0" dirty="0"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  <a:p>
                      <a:pPr algn="ctr"/>
                      <a:r>
                        <a:rPr lang="en-US" altLang="zh-CN" sz="120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E200</a:t>
                      </a:r>
                      <a:r>
                        <a:rPr lang="zh-CN" altLang="en-US" sz="120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运动型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D33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凯迪拉克</a:t>
                      </a:r>
                      <a:endParaRPr lang="en-US" altLang="zh-CN" sz="1400" b="0" dirty="0"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  <a:p>
                      <a:pPr algn="ctr"/>
                      <a:r>
                        <a:rPr lang="en-US" altLang="zh-CN" sz="120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CT6 </a:t>
                      </a:r>
                      <a:r>
                        <a:rPr lang="zh-CN" altLang="en-US" sz="120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豪华型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D33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9403167"/>
                  </a:ext>
                </a:extLst>
              </a:tr>
              <a:tr h="407764">
                <a:tc>
                  <a:txBody>
                    <a:bodyPr/>
                    <a:lstStyle/>
                    <a:p>
                      <a:pPr algn="r"/>
                      <a:r>
                        <a:rPr lang="zh-CN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指导价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58.66</a:t>
                      </a:r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万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50.69</a:t>
                      </a:r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万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47.48</a:t>
                      </a:r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万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48.99</a:t>
                      </a:r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万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558469"/>
                  </a:ext>
                </a:extLst>
              </a:tr>
              <a:tr h="407764">
                <a:tc>
                  <a:txBody>
                    <a:bodyPr/>
                    <a:lstStyle/>
                    <a:p>
                      <a:pPr algn="r"/>
                      <a:r>
                        <a:rPr lang="zh-CN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厂商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一汽大众奥迪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宝马（进口）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奔驰（进口）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上汽通用凯迪拉克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2164019"/>
                  </a:ext>
                </a:extLst>
              </a:tr>
              <a:tr h="407764">
                <a:tc>
                  <a:txBody>
                    <a:bodyPr/>
                    <a:lstStyle/>
                    <a:p>
                      <a:pPr algn="r"/>
                      <a:r>
                        <a:rPr lang="zh-CN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最大功率（</a:t>
                      </a:r>
                      <a:r>
                        <a:rPr lang="en-US" altLang="zh-CN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kW</a:t>
                      </a:r>
                      <a:r>
                        <a:rPr lang="zh-CN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200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185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135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203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60604"/>
                  </a:ext>
                </a:extLst>
              </a:tr>
              <a:tr h="407764">
                <a:tc>
                  <a:txBody>
                    <a:bodyPr/>
                    <a:lstStyle/>
                    <a:p>
                      <a:pPr algn="r"/>
                      <a:r>
                        <a:rPr lang="zh-CN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最大扭矩（</a:t>
                      </a:r>
                      <a:r>
                        <a:rPr lang="en-US" altLang="zh-CN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N*m</a:t>
                      </a:r>
                      <a:r>
                        <a:rPr lang="zh-CN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400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350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300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400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609317"/>
                  </a:ext>
                </a:extLst>
              </a:tr>
              <a:tr h="407764">
                <a:tc>
                  <a:txBody>
                    <a:bodyPr/>
                    <a:lstStyle/>
                    <a:p>
                      <a:pPr algn="r"/>
                      <a:r>
                        <a:rPr lang="zh-CN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发动机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3.0T 272</a:t>
                      </a:r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马力</a:t>
                      </a:r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V6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2.0T 252</a:t>
                      </a:r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马力</a:t>
                      </a:r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L4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2.0T 184</a:t>
                      </a:r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马力</a:t>
                      </a:r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L4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2.0T 276</a:t>
                      </a:r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马力</a:t>
                      </a:r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L4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6165076"/>
                  </a:ext>
                </a:extLst>
              </a:tr>
              <a:tr h="407764">
                <a:tc>
                  <a:txBody>
                    <a:bodyPr/>
                    <a:lstStyle/>
                    <a:p>
                      <a:pPr algn="r"/>
                      <a:r>
                        <a:rPr lang="zh-CN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尺寸（</a:t>
                      </a:r>
                      <a:r>
                        <a:rPr lang="en-US" altLang="zh-CN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mm</a:t>
                      </a:r>
                      <a:r>
                        <a:rPr lang="zh-CN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5036*1874*1466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4954*1868*1489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4925*1860*1476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5179*1879*1492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708189"/>
                  </a:ext>
                </a:extLst>
              </a:tr>
              <a:tr h="407764">
                <a:tc>
                  <a:txBody>
                    <a:bodyPr/>
                    <a:lstStyle/>
                    <a:p>
                      <a:pPr algn="r"/>
                      <a:r>
                        <a:rPr lang="zh-CN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最高车速（</a:t>
                      </a:r>
                      <a:r>
                        <a:rPr lang="en-US" altLang="zh-CN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km/h</a:t>
                      </a:r>
                      <a:r>
                        <a:rPr lang="zh-CN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250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250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229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240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040103"/>
                  </a:ext>
                </a:extLst>
              </a:tr>
              <a:tr h="407764">
                <a:tc>
                  <a:txBody>
                    <a:bodyPr/>
                    <a:lstStyle/>
                    <a:p>
                      <a:pPr algn="r"/>
                      <a:r>
                        <a:rPr lang="zh-CN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百公里加速（</a:t>
                      </a:r>
                      <a:r>
                        <a:rPr lang="en-US" altLang="zh-CN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s</a:t>
                      </a:r>
                      <a:r>
                        <a:rPr lang="zh-CN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6.5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6.2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8.8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6.6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493574"/>
                  </a:ext>
                </a:extLst>
              </a:tr>
              <a:tr h="407764">
                <a:tc>
                  <a:txBody>
                    <a:bodyPr/>
                    <a:lstStyle/>
                    <a:p>
                      <a:pPr algn="r"/>
                      <a:r>
                        <a:rPr lang="zh-CN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整备质量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1960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1695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-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1715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682729"/>
                  </a:ext>
                </a:extLst>
              </a:tr>
              <a:tr h="407764">
                <a:tc>
                  <a:txBody>
                    <a:bodyPr/>
                    <a:lstStyle/>
                    <a:p>
                      <a:pPr algn="r"/>
                      <a:r>
                        <a:rPr lang="zh-CN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发动机排量（</a:t>
                      </a:r>
                      <a:r>
                        <a:rPr lang="en-US" altLang="zh-CN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mL</a:t>
                      </a:r>
                      <a:r>
                        <a:rPr lang="zh-CN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2995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1998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1991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1998</a:t>
                      </a:r>
                      <a:endParaRPr lang="zh-CN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882839"/>
                  </a:ext>
                </a:extLst>
              </a:tr>
              <a:tr h="407764">
                <a:tc>
                  <a:txBody>
                    <a:bodyPr/>
                    <a:lstStyle/>
                    <a:p>
                      <a:pPr algn="r"/>
                      <a:r>
                        <a:rPr lang="zh-CN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进气形式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机械增压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涡轮增压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涡轮增压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涡轮增压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1808967"/>
                  </a:ext>
                </a:extLst>
              </a:tr>
            </a:tbl>
          </a:graphicData>
        </a:graphic>
      </p:graphicFrame>
      <p:sp>
        <p:nvSpPr>
          <p:cNvPr id="3" name="文本框 2">
            <a:extLst>
              <a:ext uri="{FF2B5EF4-FFF2-40B4-BE49-F238E27FC236}">
                <a16:creationId xmlns:a16="http://schemas.microsoft.com/office/drawing/2014/main" id="{C6EAAD74-ACB7-4DDA-B813-E92E8E6AAAE1}"/>
              </a:ext>
            </a:extLst>
          </p:cNvPr>
          <p:cNvSpPr txBox="1"/>
          <p:nvPr/>
        </p:nvSpPr>
        <p:spPr>
          <a:xfrm>
            <a:off x="1038452" y="387291"/>
            <a:ext cx="36840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部分主流豪华型</a:t>
            </a:r>
            <a:r>
              <a:rPr lang="en-US" altLang="zh-CN" sz="20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C</a:t>
            </a:r>
            <a:r>
              <a:rPr lang="zh-CN" altLang="en-US" sz="20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级车数据对比</a:t>
            </a:r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D973D6DC-2C25-43E0-A635-E5CFA10AAB6B}"/>
              </a:ext>
            </a:extLst>
          </p:cNvPr>
          <p:cNvCxnSpPr/>
          <p:nvPr/>
        </p:nvCxnSpPr>
        <p:spPr>
          <a:xfrm>
            <a:off x="1093868" y="6156686"/>
            <a:ext cx="4817533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" name="矩形 4">
            <a:extLst>
              <a:ext uri="{FF2B5EF4-FFF2-40B4-BE49-F238E27FC236}">
                <a16:creationId xmlns:a16="http://schemas.microsoft.com/office/drawing/2014/main" id="{EF719CD9-905C-44A8-94ED-3199504FFF19}"/>
              </a:ext>
            </a:extLst>
          </p:cNvPr>
          <p:cNvSpPr/>
          <p:nvPr/>
        </p:nvSpPr>
        <p:spPr>
          <a:xfrm>
            <a:off x="1009202" y="6160463"/>
            <a:ext cx="6096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800" dirty="0">
                <a:solidFill>
                  <a:schemeClr val="bg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数据来源</a:t>
            </a:r>
            <a:r>
              <a:rPr lang="zh-CN" altLang="en-US" sz="800" dirty="0">
                <a:solidFill>
                  <a:schemeClr val="bg1">
                    <a:lumMod val="7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：</a:t>
            </a:r>
            <a:r>
              <a:rPr lang="zh-CN" altLang="en-US" sz="800" dirty="0">
                <a:solidFill>
                  <a:schemeClr val="bg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汽车之家</a:t>
            </a:r>
            <a:r>
              <a:rPr lang="en-US" altLang="zh-CN" sz="800" dirty="0">
                <a:solidFill>
                  <a:schemeClr val="bg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 https://www.autohome.com.cn/3802/#pvareaid=2042208. 2018</a:t>
            </a:r>
            <a:endParaRPr lang="zh-CN" altLang="en-US" sz="800" dirty="0">
              <a:solidFill>
                <a:schemeClr val="bg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72561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4057</TotalTime>
  <Words>352</Words>
  <Application>Microsoft Office PowerPoint</Application>
  <PresentationFormat>宽屏</PresentationFormat>
  <Paragraphs>132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等线</vt:lpstr>
      <vt:lpstr>等线 Light</vt:lpstr>
      <vt:lpstr>华文中宋</vt:lpstr>
      <vt:lpstr>思源黑体 CN Medium</vt:lpstr>
      <vt:lpstr>思源黑体 CN Normal</vt:lpstr>
      <vt:lpstr>宋体</vt:lpstr>
      <vt:lpstr>微软雅黑</vt:lpstr>
      <vt:lpstr>微软雅黑 Light</vt:lpstr>
      <vt:lpstr>Arial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108</cp:revision>
  <dcterms:created xsi:type="dcterms:W3CDTF">2018-08-23T10:08:30Z</dcterms:created>
  <dcterms:modified xsi:type="dcterms:W3CDTF">2018-11-24T01:49:39Z</dcterms:modified>
</cp:coreProperties>
</file>