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6.xml" ContentType="application/vnd.openxmlformats-officedocument.theme+xml"/>
  <Override PartName="/ppt/slideLayouts/slideLayout2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665" r:id="rId2"/>
    <p:sldMasterId id="2147483707" r:id="rId3"/>
    <p:sldMasterId id="2147483700" r:id="rId4"/>
    <p:sldMasterId id="2147483698" r:id="rId5"/>
    <p:sldMasterId id="2147483668" r:id="rId6"/>
    <p:sldMasterId id="2147483672" r:id="rId7"/>
  </p:sldMasterIdLst>
  <p:notesMasterIdLst>
    <p:notesMasterId r:id="rId33"/>
  </p:notesMasterIdLst>
  <p:handoutMasterIdLst>
    <p:handoutMasterId r:id="rId34"/>
  </p:handoutMasterIdLst>
  <p:sldIdLst>
    <p:sldId id="462" r:id="rId8"/>
    <p:sldId id="463" r:id="rId9"/>
    <p:sldId id="464" r:id="rId10"/>
    <p:sldId id="466" r:id="rId11"/>
    <p:sldId id="609" r:id="rId12"/>
    <p:sldId id="564" r:id="rId13"/>
    <p:sldId id="610" r:id="rId14"/>
    <p:sldId id="611" r:id="rId15"/>
    <p:sldId id="612" r:id="rId16"/>
    <p:sldId id="613" r:id="rId17"/>
    <p:sldId id="614" r:id="rId18"/>
    <p:sldId id="615" r:id="rId19"/>
    <p:sldId id="616" r:id="rId20"/>
    <p:sldId id="617" r:id="rId21"/>
    <p:sldId id="618" r:id="rId22"/>
    <p:sldId id="619" r:id="rId23"/>
    <p:sldId id="620" r:id="rId24"/>
    <p:sldId id="621" r:id="rId25"/>
    <p:sldId id="622" r:id="rId26"/>
    <p:sldId id="623" r:id="rId27"/>
    <p:sldId id="624" r:id="rId28"/>
    <p:sldId id="625" r:id="rId29"/>
    <p:sldId id="626" r:id="rId30"/>
    <p:sldId id="627" r:id="rId31"/>
    <p:sldId id="264" r:id="rId3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0206"/>
    <a:srgbClr val="B70006"/>
    <a:srgbClr val="AD2B26"/>
    <a:srgbClr val="49504F"/>
    <a:srgbClr val="FFFFE4"/>
    <a:srgbClr val="919191"/>
    <a:srgbClr val="333333"/>
    <a:srgbClr val="FFFFFF"/>
    <a:srgbClr val="D9D9D9"/>
    <a:srgbClr val="515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45" autoAdjust="0"/>
    <p:restoredTop sz="91940" autoAdjust="0"/>
  </p:normalViewPr>
  <p:slideViewPr>
    <p:cSldViewPr snapToGrid="0">
      <p:cViewPr varScale="1">
        <p:scale>
          <a:sx n="79" d="100"/>
          <a:sy n="79" d="100"/>
        </p:scale>
        <p:origin x="47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341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xmlns="" id="{75BAB8F7-26C7-2345-A2F0-4C70E8EFA8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1EB0FE49-C86E-0B42-8C7E-921C60B5AA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DFD10-C36A-A44C-AC52-E91D9A58CF7E}" type="datetimeFigureOut">
              <a:rPr kumimoji="1" lang="zh-CN" altLang="en-US" smtClean="0"/>
              <a:t>2021/2/26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9E928822-8127-CD43-9156-5BB443851D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4FC3EF7F-6078-7249-A167-F5C0687992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F0B397-CD8F-1C4C-97BB-ADF18DDD1C0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62655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7ACF5-0677-4CC5-89ED-AE83D3F5859D}" type="datetimeFigureOut">
              <a:rPr lang="zh-CN" altLang="en-US" smtClean="0"/>
              <a:t>2021/2/26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63F50-FC71-46DD-9BDC-11F985EF41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5594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393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版式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4469F54-72BF-044A-89E7-CDAF75E947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44725"/>
            <a:ext cx="10541000" cy="1158875"/>
          </a:xfrm>
          <a:prstGeom prst="rect">
            <a:avLst/>
          </a:prstGeom>
        </p:spPr>
        <p:txBody>
          <a:bodyPr anchor="ctr"/>
          <a:lstStyle>
            <a:lvl1pPr>
              <a:defRPr sz="72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主标题</a:t>
            </a:r>
          </a:p>
        </p:txBody>
      </p:sp>
      <p:sp>
        <p:nvSpPr>
          <p:cNvPr id="3" name="文本占位符 3">
            <a:extLst>
              <a:ext uri="{FF2B5EF4-FFF2-40B4-BE49-F238E27FC236}">
                <a16:creationId xmlns:a16="http://schemas.microsoft.com/office/drawing/2014/main" xmlns="" id="{FE68CD30-ECD6-A642-8C7F-BA42D1249DF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454401"/>
            <a:ext cx="10540999" cy="63023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</a:lstStyle>
          <a:p>
            <a:pPr lvl="0"/>
            <a:r>
              <a:rPr kumimoji="1" lang="zh-CN" altLang="en-US" dirty="0"/>
              <a:t>副标题内容，如若没有可以删除</a:t>
            </a:r>
          </a:p>
        </p:txBody>
      </p:sp>
    </p:spTree>
    <p:extLst>
      <p:ext uri="{BB962C8B-B14F-4D97-AF65-F5344CB8AC3E}">
        <p14:creationId xmlns:p14="http://schemas.microsoft.com/office/powerpoint/2010/main" val="58872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（无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0F12D90F-BB49-421D-A9D1-C25C2A378E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940081"/>
            <a:ext cx="9845675" cy="487143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此为正文内容，字体不可改，阿里巴巴普惠体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947CB16-8D08-5242-A2E0-936DC1D438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2908806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（数字符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:a16="http://schemas.microsoft.com/office/drawing/2014/main" xmlns="" id="{B678CE99-982F-E747-B6C5-B29DECDE38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" name="文本占位符 11">
            <a:extLst>
              <a:ext uri="{FF2B5EF4-FFF2-40B4-BE49-F238E27FC236}">
                <a16:creationId xmlns:a16="http://schemas.microsoft.com/office/drawing/2014/main" xmlns="" id="{88D105DB-24C1-B042-AF5E-89B95733125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79" y="934933"/>
            <a:ext cx="10719120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+mj-lt"/>
              <a:buAutoNum type="arabicPeriod"/>
              <a:tabLst/>
              <a:def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720000" indent="-360000">
              <a:lnSpc>
                <a:spcPct val="150000"/>
              </a:lnSpc>
              <a:buFont typeface="+mj-lt"/>
              <a:buAutoNum type="arabicPeriod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+mj-ea"/>
              <a:buAutoNum type="circleNumDbPlain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8871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+项目编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" name="文本占位符 11">
            <a:extLst>
              <a:ext uri="{FF2B5EF4-FFF2-40B4-BE49-F238E27FC236}">
                <a16:creationId xmlns:a16="http://schemas.microsoft.com/office/drawing/2014/main" xmlns="" id="{9C0915B4-3DAF-C444-883E-818CAE39A5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945093"/>
            <a:ext cx="10748057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zh-CN" altLang="en-US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buFont typeface="Wingdings" pitchFamily="2" charset="2"/>
              <a:buChar char="l"/>
              <a:tabLst/>
              <a:defRPr lang="zh-CN" altLang="en-US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</a:lstStyle>
          <a:p>
            <a:pPr lvl="0"/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57163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由发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1182483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案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案例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案例标题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此为案例内容，字体不可改，阿里巴巴普惠体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2806330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步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步骤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步骤标题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此为案例内容，字体不可改，阿里巴巴普惠体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2455844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练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:a16="http://schemas.microsoft.com/office/drawing/2014/main" xmlns="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:a16="http://schemas.microsoft.com/office/drawing/2014/main" xmlns="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:a16="http://schemas.microsoft.com/office/drawing/2014/main" xmlns="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练习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:a16="http://schemas.microsoft.com/office/drawing/2014/main" xmlns="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练习标题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此为练习内容，字体不可改，阿里巴巴普惠体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14145838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思考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六边形 27">
            <a:extLst>
              <a:ext uri="{FF2B5EF4-FFF2-40B4-BE49-F238E27FC236}">
                <a16:creationId xmlns:a16="http://schemas.microsoft.com/office/drawing/2014/main" xmlns="" id="{380B9059-6AA7-9E4F-BC56-F30289A262EA}"/>
              </a:ext>
            </a:extLst>
          </p:cNvPr>
          <p:cNvSpPr/>
          <p:nvPr userDrawn="1"/>
        </p:nvSpPr>
        <p:spPr>
          <a:xfrm rot="5400000">
            <a:off x="941355" y="3612018"/>
            <a:ext cx="1225219" cy="1056223"/>
          </a:xfrm>
          <a:prstGeom prst="hexagon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3" name="六边形 22">
            <a:extLst>
              <a:ext uri="{FF2B5EF4-FFF2-40B4-BE49-F238E27FC236}">
                <a16:creationId xmlns:a16="http://schemas.microsoft.com/office/drawing/2014/main" xmlns="" id="{D71D36F9-1B1C-094A-A062-19A46A7AB388}"/>
              </a:ext>
            </a:extLst>
          </p:cNvPr>
          <p:cNvSpPr/>
          <p:nvPr userDrawn="1"/>
        </p:nvSpPr>
        <p:spPr>
          <a:xfrm rot="5400000">
            <a:off x="1484022" y="2632538"/>
            <a:ext cx="1944550" cy="1676336"/>
          </a:xfrm>
          <a:prstGeom prst="hexagon">
            <a:avLst/>
          </a:prstGeom>
          <a:solidFill>
            <a:schemeClr val="bg1"/>
          </a:solidFill>
          <a:ln w="11430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36556"/>
            <a:ext cx="5760538" cy="4710244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7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695420" y="2987770"/>
            <a:ext cx="1567542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40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思考</a:t>
            </a:r>
          </a:p>
        </p:txBody>
      </p:sp>
      <p:sp>
        <p:nvSpPr>
          <p:cNvPr id="20" name="标题 1">
            <a:extLst>
              <a:ext uri="{FF2B5EF4-FFF2-40B4-BE49-F238E27FC236}">
                <a16:creationId xmlns:a16="http://schemas.microsoft.com/office/drawing/2014/main" xmlns="" id="{493FA365-EB18-4C49-B470-79A013EED4C7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24" name="六边形 23">
            <a:extLst>
              <a:ext uri="{FF2B5EF4-FFF2-40B4-BE49-F238E27FC236}">
                <a16:creationId xmlns:a16="http://schemas.microsoft.com/office/drawing/2014/main" xmlns="" id="{745B08E3-3066-3844-87E9-46D7426765C6}"/>
              </a:ext>
            </a:extLst>
          </p:cNvPr>
          <p:cNvSpPr/>
          <p:nvPr userDrawn="1"/>
        </p:nvSpPr>
        <p:spPr>
          <a:xfrm rot="5400000">
            <a:off x="3294074" y="2254203"/>
            <a:ext cx="566610" cy="488457"/>
          </a:xfrm>
          <a:prstGeom prst="hexagon">
            <a:avLst/>
          </a:prstGeom>
          <a:solidFill>
            <a:srgbClr val="AD2B2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5" name="六边形 24">
            <a:extLst>
              <a:ext uri="{FF2B5EF4-FFF2-40B4-BE49-F238E27FC236}">
                <a16:creationId xmlns:a16="http://schemas.microsoft.com/office/drawing/2014/main" xmlns="" id="{B7A42CA5-7885-7642-B20D-B92B35099CBC}"/>
              </a:ext>
            </a:extLst>
          </p:cNvPr>
          <p:cNvSpPr/>
          <p:nvPr userDrawn="1"/>
        </p:nvSpPr>
        <p:spPr>
          <a:xfrm rot="5400000">
            <a:off x="1198356" y="4231536"/>
            <a:ext cx="298934" cy="257702"/>
          </a:xfrm>
          <a:prstGeom prst="hexagon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6" name="六边形 25">
            <a:extLst>
              <a:ext uri="{FF2B5EF4-FFF2-40B4-BE49-F238E27FC236}">
                <a16:creationId xmlns:a16="http://schemas.microsoft.com/office/drawing/2014/main" xmlns="" id="{DE7B2235-1C6B-6B44-BC4F-1EC9BD8B9D8D}"/>
              </a:ext>
            </a:extLst>
          </p:cNvPr>
          <p:cNvSpPr/>
          <p:nvPr userDrawn="1"/>
        </p:nvSpPr>
        <p:spPr>
          <a:xfrm rot="5400000">
            <a:off x="3642476" y="4490365"/>
            <a:ext cx="566612" cy="488459"/>
          </a:xfrm>
          <a:prstGeom prst="hexagon">
            <a:avLst/>
          </a:prstGeom>
          <a:noFill/>
          <a:ln w="1905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0" name="六边形 29">
            <a:extLst>
              <a:ext uri="{FF2B5EF4-FFF2-40B4-BE49-F238E27FC236}">
                <a16:creationId xmlns:a16="http://schemas.microsoft.com/office/drawing/2014/main" xmlns="" id="{5BF818FD-51C6-E54A-9D53-783E1313F19E}"/>
              </a:ext>
            </a:extLst>
          </p:cNvPr>
          <p:cNvSpPr/>
          <p:nvPr userDrawn="1"/>
        </p:nvSpPr>
        <p:spPr>
          <a:xfrm rot="5400000">
            <a:off x="1190641" y="1820150"/>
            <a:ext cx="854974" cy="737047"/>
          </a:xfrm>
          <a:prstGeom prst="hexagon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1137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总结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63040"/>
            <a:ext cx="5760538" cy="451104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0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2889250"/>
            <a:ext cx="5105400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>
              <a:defRPr/>
            </a:pPr>
            <a:r>
              <a:rPr lang="zh-CN" altLang="en-US" sz="4800" kern="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总结</a:t>
            </a:r>
            <a:endParaRPr lang="zh-TW" altLang="zh-CN" sz="4800" kern="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grpSp>
        <p:nvGrpSpPr>
          <p:cNvPr id="9" name="组合 8"/>
          <p:cNvGrpSpPr/>
          <p:nvPr userDrawn="1"/>
        </p:nvGrpSpPr>
        <p:grpSpPr>
          <a:xfrm>
            <a:off x="710880" y="1928702"/>
            <a:ext cx="3587349" cy="3036721"/>
            <a:chOff x="864135" y="2246295"/>
            <a:chExt cx="3587349" cy="3036721"/>
          </a:xfrm>
        </p:grpSpPr>
        <p:sp>
          <p:nvSpPr>
            <p:cNvPr id="12" name="椭圆 11"/>
            <p:cNvSpPr/>
            <p:nvPr userDrawn="1"/>
          </p:nvSpPr>
          <p:spPr>
            <a:xfrm>
              <a:off x="1348310" y="4694927"/>
              <a:ext cx="588089" cy="588089"/>
            </a:xfrm>
            <a:prstGeom prst="ellipse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 userDrawn="1"/>
          </p:nvSpPr>
          <p:spPr>
            <a:xfrm>
              <a:off x="2962055" y="4101828"/>
              <a:ext cx="926888" cy="926888"/>
            </a:xfrm>
            <a:prstGeom prst="ellipse">
              <a:avLst/>
            </a:prstGeom>
            <a:solidFill>
              <a:srgbClr val="515151">
                <a:alpha val="6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 userDrawn="1"/>
          </p:nvSpPr>
          <p:spPr>
            <a:xfrm>
              <a:off x="2860808" y="2695667"/>
              <a:ext cx="1590676" cy="1590676"/>
            </a:xfrm>
            <a:prstGeom prst="ellipse">
              <a:avLst/>
            </a:prstGeom>
            <a:noFill/>
            <a:ln w="12700">
              <a:solidFill>
                <a:srgbClr val="51515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 userDrawn="1"/>
          </p:nvSpPr>
          <p:spPr>
            <a:xfrm>
              <a:off x="1642355" y="2871191"/>
              <a:ext cx="1924945" cy="1895739"/>
            </a:xfrm>
            <a:prstGeom prst="ellipse">
              <a:avLst/>
            </a:prstGeom>
            <a:solidFill>
              <a:schemeClr val="bg1"/>
            </a:solidFill>
            <a:ln w="1143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6" name="椭圆 15"/>
            <p:cNvSpPr/>
            <p:nvPr userDrawn="1"/>
          </p:nvSpPr>
          <p:spPr>
            <a:xfrm>
              <a:off x="864135" y="2246295"/>
              <a:ext cx="804338" cy="804338"/>
            </a:xfrm>
            <a:prstGeom prst="ellipse">
              <a:avLst/>
            </a:prstGeom>
            <a:solidFill>
              <a:schemeClr val="bg1">
                <a:lumMod val="95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 userDrawn="1"/>
          </p:nvSpPr>
          <p:spPr>
            <a:xfrm>
              <a:off x="3257550" y="2352674"/>
              <a:ext cx="314325" cy="314325"/>
            </a:xfrm>
            <a:prstGeom prst="ellipse">
              <a:avLst/>
            </a:prstGeom>
            <a:solidFill>
              <a:srgbClr val="4950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标题占位符 1">
              <a:extLst>
                <a:ext uri="{FF2B5EF4-FFF2-40B4-BE49-F238E27FC236}">
                  <a16:creationId xmlns:a16="http://schemas.microsoft.com/office/drawing/2014/main" xmlns="" id="{EBBF2F2F-D96E-4638-A53F-CD7237FF5C1E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822066" y="3328761"/>
              <a:ext cx="1567542" cy="1079500"/>
            </a:xfrm>
            <a:prstGeom prst="rect">
              <a:avLst/>
            </a:prstGeom>
            <a:noFill/>
            <a:ln>
              <a:noFill/>
            </a:ln>
          </p:spPr>
          <p:txBody>
            <a:bodyPr lIns="91440" tIns="45720" rIns="91440" bIns="45720" anchor="ctr"/>
            <a:lstStyle>
              <a:lvl1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2pPr>
              <a:lvl3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3pPr>
              <a:lvl4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4pPr>
              <a:lvl5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5pPr>
              <a:lvl6pPr marL="3429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6pPr>
              <a:lvl7pPr marL="685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7pPr>
              <a:lvl8pPr marL="10287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8pPr>
              <a:lvl9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9pPr>
            </a:lstStyle>
            <a:p>
              <a:pPr algn="ctr"/>
              <a:r>
                <a:rPr lang="zh-CN" altLang="en-US" sz="4000" dirty="0"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总结</a:t>
              </a:r>
            </a:p>
          </p:txBody>
        </p:sp>
      </p:grp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4170094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思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63040"/>
            <a:ext cx="5760538" cy="451104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0" name="标题占位符 1">
            <a:extLst>
              <a:ext uri="{FF2B5EF4-FFF2-40B4-BE49-F238E27FC236}">
                <a16:creationId xmlns:a16="http://schemas.microsoft.com/office/drawing/2014/main" xmlns="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2889250"/>
            <a:ext cx="5105400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>
              <a:defRPr/>
            </a:pPr>
            <a:r>
              <a:rPr lang="zh-CN" altLang="en-US" sz="4800" kern="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总结</a:t>
            </a:r>
            <a:endParaRPr lang="zh-TW" altLang="zh-CN" sz="4800" kern="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15" name="泪珠形 14">
            <a:extLst>
              <a:ext uri="{FF2B5EF4-FFF2-40B4-BE49-F238E27FC236}">
                <a16:creationId xmlns:a16="http://schemas.microsoft.com/office/drawing/2014/main" xmlns="" id="{0EFAFC56-5B16-1644-BDCA-117D21E2806E}"/>
              </a:ext>
            </a:extLst>
          </p:cNvPr>
          <p:cNvSpPr/>
          <p:nvPr userDrawn="1"/>
        </p:nvSpPr>
        <p:spPr>
          <a:xfrm>
            <a:off x="1013943" y="3264492"/>
            <a:ext cx="1399001" cy="1399001"/>
          </a:xfrm>
          <a:prstGeom prst="teardrop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0" name="泪珠形 19">
            <a:extLst>
              <a:ext uri="{FF2B5EF4-FFF2-40B4-BE49-F238E27FC236}">
                <a16:creationId xmlns:a16="http://schemas.microsoft.com/office/drawing/2014/main" xmlns="" id="{02C17FF1-E140-B64F-AF1C-FE17A937E731}"/>
              </a:ext>
            </a:extLst>
          </p:cNvPr>
          <p:cNvSpPr/>
          <p:nvPr userDrawn="1"/>
        </p:nvSpPr>
        <p:spPr>
          <a:xfrm>
            <a:off x="1645363" y="2434299"/>
            <a:ext cx="2017950" cy="2017950"/>
          </a:xfrm>
          <a:prstGeom prst="teardrop">
            <a:avLst/>
          </a:prstGeom>
          <a:solidFill>
            <a:schemeClr val="bg1"/>
          </a:solidFill>
          <a:ln w="114300">
            <a:solidFill>
              <a:srgbClr val="B602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2" name="标题占位符 1">
            <a:extLst>
              <a:ext uri="{FF2B5EF4-FFF2-40B4-BE49-F238E27FC236}">
                <a16:creationId xmlns:a16="http://schemas.microsoft.com/office/drawing/2014/main" xmlns="" id="{F639FB5D-6047-3448-A319-F4FD2BA72BB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8193" y="2679748"/>
            <a:ext cx="1567542" cy="154657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思路</a:t>
            </a:r>
            <a:endParaRPr lang="en-US" altLang="zh-CN" sz="3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23" name="泪珠形 22">
            <a:extLst>
              <a:ext uri="{FF2B5EF4-FFF2-40B4-BE49-F238E27FC236}">
                <a16:creationId xmlns:a16="http://schemas.microsoft.com/office/drawing/2014/main" xmlns="" id="{0C1BFADD-1066-B04B-BD99-C7E20F0FA73E}"/>
              </a:ext>
            </a:extLst>
          </p:cNvPr>
          <p:cNvSpPr/>
          <p:nvPr userDrawn="1"/>
        </p:nvSpPr>
        <p:spPr>
          <a:xfrm>
            <a:off x="3663313" y="4089233"/>
            <a:ext cx="439924" cy="439924"/>
          </a:xfrm>
          <a:prstGeom prst="teardrop">
            <a:avLst/>
          </a:prstGeom>
          <a:solidFill>
            <a:srgbClr val="515151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4" name="泪珠形 23">
            <a:extLst>
              <a:ext uri="{FF2B5EF4-FFF2-40B4-BE49-F238E27FC236}">
                <a16:creationId xmlns:a16="http://schemas.microsoft.com/office/drawing/2014/main" xmlns="" id="{20149FF9-71F5-FB43-A7A0-BB0C90CB4486}"/>
              </a:ext>
            </a:extLst>
          </p:cNvPr>
          <p:cNvSpPr/>
          <p:nvPr userDrawn="1"/>
        </p:nvSpPr>
        <p:spPr>
          <a:xfrm>
            <a:off x="2152487" y="2051117"/>
            <a:ext cx="260457" cy="260457"/>
          </a:xfrm>
          <a:prstGeom prst="teardrop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5" name="泪珠形 24">
            <a:extLst>
              <a:ext uri="{FF2B5EF4-FFF2-40B4-BE49-F238E27FC236}">
                <a16:creationId xmlns:a16="http://schemas.microsoft.com/office/drawing/2014/main" xmlns="" id="{098F3E8C-7A22-A34B-817A-438DDA0CAC1C}"/>
              </a:ext>
            </a:extLst>
          </p:cNvPr>
          <p:cNvSpPr/>
          <p:nvPr userDrawn="1"/>
        </p:nvSpPr>
        <p:spPr>
          <a:xfrm>
            <a:off x="844996" y="3381144"/>
            <a:ext cx="562210" cy="562210"/>
          </a:xfrm>
          <a:prstGeom prst="teardrop">
            <a:avLst/>
          </a:prstGeom>
          <a:noFill/>
          <a:ln w="12700">
            <a:solidFill>
              <a:srgbClr val="DE0014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0687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>
            <a:extLst>
              <a:ext uri="{FF2B5EF4-FFF2-40B4-BE49-F238E27FC236}">
                <a16:creationId xmlns:a16="http://schemas.microsoft.com/office/drawing/2014/main" xmlns="" id="{81B62E64-63F1-3949-8E18-11A80E8D9F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19358" y="1006475"/>
            <a:ext cx="5973761" cy="4256405"/>
          </a:xfrm>
          <a:prstGeom prst="rect">
            <a:avLst/>
          </a:prstGeom>
        </p:spPr>
        <p:txBody>
          <a:bodyPr anchor="ctr"/>
          <a:lstStyle>
            <a:lvl1pPr marL="457189" marR="0" indent="-457189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u"/>
              <a:tabLst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根据实际内容可调整文字高低的位置</a:t>
            </a:r>
            <a:endParaRPr kumimoji="1" lang="en-US" altLang="zh-CN" dirty="0"/>
          </a:p>
          <a:p>
            <a:pPr marL="457189" marR="0" lvl="0" indent="-457189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u"/>
              <a:tabLst/>
              <a:defRPr/>
            </a:pPr>
            <a:r>
              <a:rPr kumimoji="1" lang="zh-CN" altLang="en-US" dirty="0"/>
              <a:t>此内容上下居中对齐，可根据实际情况微调位置和字体大小</a:t>
            </a:r>
          </a:p>
          <a:p>
            <a:pPr lvl="0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646942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今日作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矩形 42">
            <a:extLst>
              <a:ext uri="{FF2B5EF4-FFF2-40B4-BE49-F238E27FC236}">
                <a16:creationId xmlns:a16="http://schemas.microsoft.com/office/drawing/2014/main" xmlns="" id="{4AB6E3BD-F819-724D-9482-568CE7A3A1F8}"/>
              </a:ext>
            </a:extLst>
          </p:cNvPr>
          <p:cNvSpPr/>
          <p:nvPr userDrawn="1"/>
        </p:nvSpPr>
        <p:spPr>
          <a:xfrm rot="2700000">
            <a:off x="3564412" y="3089727"/>
            <a:ext cx="936368" cy="936368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xmlns="" id="{19BD6F73-BC4E-714F-81EB-5276C9B1460A}"/>
              </a:ext>
            </a:extLst>
          </p:cNvPr>
          <p:cNvSpPr/>
          <p:nvPr userDrawn="1"/>
        </p:nvSpPr>
        <p:spPr>
          <a:xfrm rot="2700000">
            <a:off x="3711024" y="4032814"/>
            <a:ext cx="643144" cy="643144"/>
          </a:xfrm>
          <a:prstGeom prst="rect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93788A09-8D86-D048-B1A9-A02E86D4E252}"/>
              </a:ext>
            </a:extLst>
          </p:cNvPr>
          <p:cNvSpPr/>
          <p:nvPr userDrawn="1"/>
        </p:nvSpPr>
        <p:spPr>
          <a:xfrm rot="2700000">
            <a:off x="1595908" y="2140629"/>
            <a:ext cx="219635" cy="219635"/>
          </a:xfrm>
          <a:prstGeom prst="rect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B9328185-789E-DD42-AA27-851035E2E6BA}"/>
              </a:ext>
            </a:extLst>
          </p:cNvPr>
          <p:cNvSpPr/>
          <p:nvPr userDrawn="1"/>
        </p:nvSpPr>
        <p:spPr>
          <a:xfrm rot="2700000">
            <a:off x="1559312" y="4247863"/>
            <a:ext cx="494750" cy="494750"/>
          </a:xfrm>
          <a:prstGeom prst="rect">
            <a:avLst/>
          </a:prstGeom>
          <a:solidFill>
            <a:srgbClr val="515151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xmlns="" id="{5F2080FE-05C6-2340-B7D7-FCDE4D780420}"/>
              </a:ext>
            </a:extLst>
          </p:cNvPr>
          <p:cNvSpPr/>
          <p:nvPr userDrawn="1"/>
        </p:nvSpPr>
        <p:spPr>
          <a:xfrm rot="2700000">
            <a:off x="986540" y="2161712"/>
            <a:ext cx="361655" cy="361655"/>
          </a:xfrm>
          <a:prstGeom prst="rect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990C36A6-06C1-0647-8725-306AE7D5DB42}"/>
              </a:ext>
            </a:extLst>
          </p:cNvPr>
          <p:cNvSpPr/>
          <p:nvPr userDrawn="1"/>
        </p:nvSpPr>
        <p:spPr>
          <a:xfrm rot="2700000">
            <a:off x="1815645" y="2537749"/>
            <a:ext cx="1828800" cy="1828800"/>
          </a:xfrm>
          <a:prstGeom prst="rect">
            <a:avLst/>
          </a:prstGeom>
          <a:solidFill>
            <a:schemeClr val="bg1"/>
          </a:solidFill>
          <a:ln w="11430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8" name="文本占位符 3">
            <a:extLst>
              <a:ext uri="{FF2B5EF4-FFF2-40B4-BE49-F238E27FC236}">
                <a16:creationId xmlns:a16="http://schemas.microsoft.com/office/drawing/2014/main" xmlns="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371600"/>
            <a:ext cx="5760538" cy="467360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21" name="标题 1">
            <a:extLst>
              <a:ext uri="{FF2B5EF4-FFF2-40B4-BE49-F238E27FC236}">
                <a16:creationId xmlns:a16="http://schemas.microsoft.com/office/drawing/2014/main" xmlns="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3" name="标题占位符 1">
            <a:extLst>
              <a:ext uri="{FF2B5EF4-FFF2-40B4-BE49-F238E27FC236}">
                <a16:creationId xmlns:a16="http://schemas.microsoft.com/office/drawing/2014/main" xmlns="" id="{C9A22D05-8FDB-7546-BB47-01F708903CC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8193" y="2679748"/>
            <a:ext cx="1567542" cy="154657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今日</a:t>
            </a:r>
            <a:endParaRPr lang="en-US" altLang="zh-CN" sz="3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作业</a:t>
            </a: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xmlns="" id="{9C7A4DAB-DC8A-9A43-A443-C9AE1D1E2698}"/>
              </a:ext>
            </a:extLst>
          </p:cNvPr>
          <p:cNvSpPr/>
          <p:nvPr userDrawn="1"/>
        </p:nvSpPr>
        <p:spPr>
          <a:xfrm rot="2700000">
            <a:off x="4273426" y="2466440"/>
            <a:ext cx="263657" cy="263657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3922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15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习目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>
            <a:extLst>
              <a:ext uri="{FF2B5EF4-FFF2-40B4-BE49-F238E27FC236}">
                <a16:creationId xmlns:a16="http://schemas.microsoft.com/office/drawing/2014/main" xmlns="" id="{81B62E64-63F1-3949-8E18-11A80E8D9F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66958" y="1087755"/>
            <a:ext cx="6298881" cy="4855845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200000"/>
              </a:lnSpc>
              <a:buFont typeface="+mj-lt"/>
              <a:buAutoNum type="arabicPeriod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根据实际内容可调整文字高低的位置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此内容上下居中对齐，可根据实际情况微调位置和字体大小</a:t>
            </a:r>
          </a:p>
        </p:txBody>
      </p:sp>
    </p:spTree>
    <p:extLst>
      <p:ext uri="{BB962C8B-B14F-4D97-AF65-F5344CB8AC3E}">
        <p14:creationId xmlns:p14="http://schemas.microsoft.com/office/powerpoint/2010/main" val="219625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页版式（一级+二级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F239209-2A8D-D940-8FA0-61988543E49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73040" y="2398078"/>
            <a:ext cx="6725920" cy="54832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6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标题，右侧章节自行设置，如</a:t>
            </a:r>
            <a:r>
              <a:rPr kumimoji="1" lang="en-US" altLang="zh-CN" dirty="0"/>
              <a:t>01</a:t>
            </a:r>
            <a:endParaRPr kumimoji="1" lang="zh-CN" altLang="en-US" dirty="0"/>
          </a:p>
        </p:txBody>
      </p:sp>
      <p:sp>
        <p:nvSpPr>
          <p:cNvPr id="16" name="文本占位符 15">
            <a:extLst>
              <a:ext uri="{FF2B5EF4-FFF2-40B4-BE49-F238E27FC236}">
                <a16:creationId xmlns:a16="http://schemas.microsoft.com/office/drawing/2014/main" xmlns="" id="{CA56E57C-1F68-E948-87DC-0FF15A8C7DE7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273040" y="3069272"/>
            <a:ext cx="5466080" cy="2031047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600" b="0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>
              <a:buNone/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  <a:lvl4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4pPr>
            <a:lvl5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5pPr>
          </a:lstStyle>
          <a:p>
            <a:pPr lvl="0"/>
            <a:r>
              <a:rPr kumimoji="1" lang="zh-CN" altLang="en-US" dirty="0"/>
              <a:t>输入具体主讲内容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可根据标题数量调整字体大小</a:t>
            </a:r>
          </a:p>
        </p:txBody>
      </p:sp>
      <p:sp>
        <p:nvSpPr>
          <p:cNvPr id="17" name="文本占位符 13">
            <a:extLst>
              <a:ext uri="{FF2B5EF4-FFF2-40B4-BE49-F238E27FC236}">
                <a16:creationId xmlns:a16="http://schemas.microsoft.com/office/drawing/2014/main" xmlns="" id="{01590D97-7CA9-B247-806A-885950A786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81755" y="2468880"/>
            <a:ext cx="1127125" cy="114808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4000" b="1" i="0">
                <a:solidFill>
                  <a:srgbClr val="FFFFFF"/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zh-CN" altLang="en-US" dirty="0"/>
              <a:t>章</a:t>
            </a:r>
          </a:p>
        </p:txBody>
      </p:sp>
    </p:spTree>
    <p:extLst>
      <p:ext uri="{BB962C8B-B14F-4D97-AF65-F5344CB8AC3E}">
        <p14:creationId xmlns:p14="http://schemas.microsoft.com/office/powerpoint/2010/main" val="19876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页版式（一级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>
            <a:extLst>
              <a:ext uri="{FF2B5EF4-FFF2-40B4-BE49-F238E27FC236}">
                <a16:creationId xmlns:a16="http://schemas.microsoft.com/office/drawing/2014/main" xmlns="" id="{ED1003EB-0D97-5849-AC50-BFB3EDAA3B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32400" y="2766218"/>
            <a:ext cx="6654800" cy="1325563"/>
          </a:xfrm>
          <a:prstGeom prst="rect">
            <a:avLst/>
          </a:prstGeom>
        </p:spPr>
        <p:txBody>
          <a:bodyPr/>
          <a:lstStyle>
            <a:lvl1pPr>
              <a:defRPr sz="32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章节标题，右侧章节数字需自行设置</a:t>
            </a:r>
          </a:p>
        </p:txBody>
      </p:sp>
      <p:sp>
        <p:nvSpPr>
          <p:cNvPr id="14" name="文本占位符 13">
            <a:extLst>
              <a:ext uri="{FF2B5EF4-FFF2-40B4-BE49-F238E27FC236}">
                <a16:creationId xmlns:a16="http://schemas.microsoft.com/office/drawing/2014/main" xmlns="" id="{0C8E5D29-3E75-FC46-80C9-2080D9268E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81755" y="2468880"/>
            <a:ext cx="1127125" cy="114808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4000" b="1" i="0">
                <a:solidFill>
                  <a:srgbClr val="FFFFFF"/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zh-CN" altLang="en-US" dirty="0"/>
              <a:t>章</a:t>
            </a:r>
          </a:p>
        </p:txBody>
      </p:sp>
    </p:spTree>
    <p:extLst>
      <p:ext uri="{BB962C8B-B14F-4D97-AF65-F5344CB8AC3E}">
        <p14:creationId xmlns:p14="http://schemas.microsoft.com/office/powerpoint/2010/main" val="3315334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无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BE6C2551-88ED-4239-96A2-7F3C49A20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sz="2400" b="1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10" name="文本占位符 9">
            <a:extLst>
              <a:ext uri="{FF2B5EF4-FFF2-40B4-BE49-F238E27FC236}">
                <a16:creationId xmlns:a16="http://schemas.microsoft.com/office/drawing/2014/main" xmlns="" id="{1BE760B7-955D-46DB-9CF6-0F5E75ACEF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69880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xmlns="" id="{0F12D90F-BB49-421D-A9D1-C25C2A378E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1656000"/>
            <a:ext cx="1069880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此为正文内容，字体不可改，阿里巴巴普惠体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18889851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项目符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11">
            <a:extLst>
              <a:ext uri="{FF2B5EF4-FFF2-40B4-BE49-F238E27FC236}">
                <a16:creationId xmlns:a16="http://schemas.microsoft.com/office/drawing/2014/main" xmlns="" id="{052D8D2A-DC76-4246-B7A3-897EC59804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1" y="1646133"/>
            <a:ext cx="10749598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en-US" altLang="zh-CN" sz="1600" b="0" i="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lnSpc>
                <a:spcPct val="150000"/>
              </a:lnSpc>
              <a:buFont typeface="Wingdings" pitchFamily="2" charset="2"/>
              <a:buChar char="l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Arial" panose="020B0604020202020204" pitchFamily="34" charset="0"/>
              <a:buChar char="•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xmlns="" id="{49FCFB1A-E1EE-3245-9778-ABB7ACB14F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4418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9">
            <a:extLst>
              <a:ext uri="{FF2B5EF4-FFF2-40B4-BE49-F238E27FC236}">
                <a16:creationId xmlns:a16="http://schemas.microsoft.com/office/drawing/2014/main" xmlns="" id="{2DD40269-A2A6-814E-991D-1DBB128738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749599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163991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数字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11">
            <a:extLst>
              <a:ext uri="{FF2B5EF4-FFF2-40B4-BE49-F238E27FC236}">
                <a16:creationId xmlns:a16="http://schemas.microsoft.com/office/drawing/2014/main" xmlns="" id="{052D8D2A-DC76-4246-B7A3-897EC59804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79" y="1646133"/>
            <a:ext cx="10719120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+mj-lt"/>
              <a:buAutoNum type="arabicPeriod"/>
              <a:tabLst/>
              <a:def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720000" indent="-360000">
              <a:lnSpc>
                <a:spcPct val="150000"/>
              </a:lnSpc>
              <a:buFont typeface="+mj-lt"/>
              <a:buAutoNum type="arabicPeriod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+mj-ea"/>
              <a:buAutoNum type="circleNumDbPlain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xmlns="" id="{64C54839-92D5-0E4E-B9C2-203FF53C32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9">
            <a:extLst>
              <a:ext uri="{FF2B5EF4-FFF2-40B4-BE49-F238E27FC236}">
                <a16:creationId xmlns:a16="http://schemas.microsoft.com/office/drawing/2014/main" xmlns="" id="{E5CC542A-FF04-5243-BA82-1AC7B0A112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1" y="940081"/>
            <a:ext cx="1071912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800" b="1">
                <a:solidFill>
                  <a:srgbClr val="40404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286276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E4D92416-D30F-8049-AD27-C955EC07F2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5" name="文本占位符 9">
            <a:extLst>
              <a:ext uri="{FF2B5EF4-FFF2-40B4-BE49-F238E27FC236}">
                <a16:creationId xmlns:a16="http://schemas.microsoft.com/office/drawing/2014/main" xmlns="" id="{FB933948-E99B-AD48-8B41-DEA66BC8FB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748056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800" b="1">
                <a:solidFill>
                  <a:srgbClr val="40404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11">
            <a:extLst>
              <a:ext uri="{FF2B5EF4-FFF2-40B4-BE49-F238E27FC236}">
                <a16:creationId xmlns:a16="http://schemas.microsoft.com/office/drawing/2014/main" xmlns="" id="{D8BA1B0F-468D-0446-AB7E-B23A83414D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1646133"/>
            <a:ext cx="10748057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zh-CN" altLang="en-US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buFont typeface="Wingdings" pitchFamily="2" charset="2"/>
              <a:buChar char="l"/>
              <a:tabLst/>
              <a:defRPr lang="zh-CN" altLang="en-US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</a:lstStyle>
          <a:p>
            <a:pPr lvl="0"/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749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6" Type="http://schemas.openxmlformats.org/officeDocument/2006/relationships/theme" Target="../theme/theme6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图片 25">
            <a:extLst>
              <a:ext uri="{FF2B5EF4-FFF2-40B4-BE49-F238E27FC236}">
                <a16:creationId xmlns:a16="http://schemas.microsoft.com/office/drawing/2014/main" xmlns="" id="{D359BD9D-8F8C-A44C-91CC-CA8F5146AA4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677" y="5726430"/>
            <a:ext cx="2748647" cy="448662"/>
          </a:xfrm>
          <a:prstGeom prst="rect">
            <a:avLst/>
          </a:prstGeom>
        </p:spPr>
      </p:pic>
      <p:sp>
        <p:nvSpPr>
          <p:cNvPr id="30" name="六边形 29">
            <a:extLst>
              <a:ext uri="{FF2B5EF4-FFF2-40B4-BE49-F238E27FC236}">
                <a16:creationId xmlns:a16="http://schemas.microsoft.com/office/drawing/2014/main" xmlns="" id="{6F51DA0D-EA98-B14B-A35B-7EDF8DBC5804}"/>
              </a:ext>
            </a:extLst>
          </p:cNvPr>
          <p:cNvSpPr/>
          <p:nvPr userDrawn="1"/>
        </p:nvSpPr>
        <p:spPr>
          <a:xfrm rot="5400000">
            <a:off x="8672366" y="-244234"/>
            <a:ext cx="1034350" cy="1136649"/>
          </a:xfrm>
          <a:custGeom>
            <a:avLst/>
            <a:gdLst>
              <a:gd name="connsiteX0" fmla="*/ 0 w 1318512"/>
              <a:gd name="connsiteY0" fmla="*/ 568325 h 1136649"/>
              <a:gd name="connsiteX1" fmla="*/ 284162 w 1318512"/>
              <a:gd name="connsiteY1" fmla="*/ 0 h 1136649"/>
              <a:gd name="connsiteX2" fmla="*/ 1034350 w 1318512"/>
              <a:gd name="connsiteY2" fmla="*/ 0 h 1136649"/>
              <a:gd name="connsiteX3" fmla="*/ 1318512 w 1318512"/>
              <a:gd name="connsiteY3" fmla="*/ 568325 h 1136649"/>
              <a:gd name="connsiteX4" fmla="*/ 1034350 w 1318512"/>
              <a:gd name="connsiteY4" fmla="*/ 1136649 h 1136649"/>
              <a:gd name="connsiteX5" fmla="*/ 284162 w 1318512"/>
              <a:gd name="connsiteY5" fmla="*/ 1136649 h 1136649"/>
              <a:gd name="connsiteX6" fmla="*/ 0 w 1318512"/>
              <a:gd name="connsiteY6" fmla="*/ 568325 h 1136649"/>
              <a:gd name="connsiteX0" fmla="*/ 0 w 1034350"/>
              <a:gd name="connsiteY0" fmla="*/ 1136649 h 1136649"/>
              <a:gd name="connsiteX1" fmla="*/ 0 w 1034350"/>
              <a:gd name="connsiteY1" fmla="*/ 0 h 1136649"/>
              <a:gd name="connsiteX2" fmla="*/ 750188 w 1034350"/>
              <a:gd name="connsiteY2" fmla="*/ 0 h 1136649"/>
              <a:gd name="connsiteX3" fmla="*/ 1034350 w 1034350"/>
              <a:gd name="connsiteY3" fmla="*/ 568325 h 1136649"/>
              <a:gd name="connsiteX4" fmla="*/ 750188 w 1034350"/>
              <a:gd name="connsiteY4" fmla="*/ 1136649 h 1136649"/>
              <a:gd name="connsiteX5" fmla="*/ 0 w 1034350"/>
              <a:gd name="connsiteY5" fmla="*/ 1136649 h 113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4350" h="1136649">
                <a:moveTo>
                  <a:pt x="0" y="1136649"/>
                </a:moveTo>
                <a:lnTo>
                  <a:pt x="0" y="0"/>
                </a:lnTo>
                <a:lnTo>
                  <a:pt x="750188" y="0"/>
                </a:lnTo>
                <a:lnTo>
                  <a:pt x="1034350" y="568325"/>
                </a:lnTo>
                <a:lnTo>
                  <a:pt x="750188" y="1136649"/>
                </a:lnTo>
                <a:lnTo>
                  <a:pt x="0" y="1136649"/>
                </a:lnTo>
                <a:close/>
              </a:path>
            </a:pathLst>
          </a:cu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1" name="六边形 30">
            <a:extLst>
              <a:ext uri="{FF2B5EF4-FFF2-40B4-BE49-F238E27FC236}">
                <a16:creationId xmlns:a16="http://schemas.microsoft.com/office/drawing/2014/main" xmlns="" id="{B0F52978-FC9E-FC46-A244-4605B31E7CC6}"/>
              </a:ext>
            </a:extLst>
          </p:cNvPr>
          <p:cNvSpPr/>
          <p:nvPr userDrawn="1"/>
        </p:nvSpPr>
        <p:spPr>
          <a:xfrm rot="5400000">
            <a:off x="9521078" y="753888"/>
            <a:ext cx="523072" cy="450925"/>
          </a:xfrm>
          <a:prstGeom prst="hexagon">
            <a:avLst/>
          </a:prstGeom>
          <a:solidFill>
            <a:srgbClr val="49504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2" name="六边形 31">
            <a:extLst>
              <a:ext uri="{FF2B5EF4-FFF2-40B4-BE49-F238E27FC236}">
                <a16:creationId xmlns:a16="http://schemas.microsoft.com/office/drawing/2014/main" xmlns="" id="{6677D3A6-DA28-9444-815A-4524D9FED995}"/>
              </a:ext>
            </a:extLst>
          </p:cNvPr>
          <p:cNvSpPr/>
          <p:nvPr userDrawn="1"/>
        </p:nvSpPr>
        <p:spPr>
          <a:xfrm rot="5400000">
            <a:off x="8027944" y="996957"/>
            <a:ext cx="523072" cy="450925"/>
          </a:xfrm>
          <a:prstGeom prst="hexagon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3" name="六边形 32">
            <a:extLst>
              <a:ext uri="{FF2B5EF4-FFF2-40B4-BE49-F238E27FC236}">
                <a16:creationId xmlns:a16="http://schemas.microsoft.com/office/drawing/2014/main" xmlns="" id="{B3967B50-7DD6-B247-97B6-4844195F68D5}"/>
              </a:ext>
            </a:extLst>
          </p:cNvPr>
          <p:cNvSpPr/>
          <p:nvPr userDrawn="1"/>
        </p:nvSpPr>
        <p:spPr>
          <a:xfrm rot="5400000">
            <a:off x="10287577" y="140894"/>
            <a:ext cx="196767" cy="169627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4" name="六边形 33">
            <a:extLst>
              <a:ext uri="{FF2B5EF4-FFF2-40B4-BE49-F238E27FC236}">
                <a16:creationId xmlns:a16="http://schemas.microsoft.com/office/drawing/2014/main" xmlns="" id="{4C290A33-8D65-DC47-BE12-79B4B22A299D}"/>
              </a:ext>
            </a:extLst>
          </p:cNvPr>
          <p:cNvSpPr/>
          <p:nvPr userDrawn="1"/>
        </p:nvSpPr>
        <p:spPr>
          <a:xfrm rot="5400000">
            <a:off x="3684719" y="893697"/>
            <a:ext cx="886529" cy="764250"/>
          </a:xfrm>
          <a:prstGeom prst="hexagon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5" name="六边形 34">
            <a:extLst>
              <a:ext uri="{FF2B5EF4-FFF2-40B4-BE49-F238E27FC236}">
                <a16:creationId xmlns:a16="http://schemas.microsoft.com/office/drawing/2014/main" xmlns="" id="{E0867641-ABCE-C84A-84A4-696E52E6543B}"/>
              </a:ext>
            </a:extLst>
          </p:cNvPr>
          <p:cNvSpPr/>
          <p:nvPr userDrawn="1"/>
        </p:nvSpPr>
        <p:spPr>
          <a:xfrm rot="5400000">
            <a:off x="11266257" y="1225116"/>
            <a:ext cx="206955" cy="178410"/>
          </a:xfrm>
          <a:prstGeom prst="hexagon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6" name="六边形 35">
            <a:extLst>
              <a:ext uri="{FF2B5EF4-FFF2-40B4-BE49-F238E27FC236}">
                <a16:creationId xmlns:a16="http://schemas.microsoft.com/office/drawing/2014/main" xmlns="" id="{3DC81806-A479-FD47-B1B6-A77189F32D48}"/>
              </a:ext>
            </a:extLst>
          </p:cNvPr>
          <p:cNvSpPr/>
          <p:nvPr userDrawn="1"/>
        </p:nvSpPr>
        <p:spPr>
          <a:xfrm rot="5400000">
            <a:off x="918490" y="676500"/>
            <a:ext cx="206955" cy="178410"/>
          </a:xfrm>
          <a:prstGeom prst="hexagon">
            <a:avLst/>
          </a:prstGeom>
          <a:solidFill>
            <a:srgbClr val="AD2B2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7" name="六边形 36">
            <a:extLst>
              <a:ext uri="{FF2B5EF4-FFF2-40B4-BE49-F238E27FC236}">
                <a16:creationId xmlns:a16="http://schemas.microsoft.com/office/drawing/2014/main" xmlns="" id="{D15987B7-89CB-8549-AEE5-ADD4AED257B7}"/>
              </a:ext>
            </a:extLst>
          </p:cNvPr>
          <p:cNvSpPr/>
          <p:nvPr userDrawn="1"/>
        </p:nvSpPr>
        <p:spPr>
          <a:xfrm rot="5400000">
            <a:off x="4564916" y="775592"/>
            <a:ext cx="369001" cy="318105"/>
          </a:xfrm>
          <a:prstGeom prst="hexagon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3" name="直线连接符 2">
            <a:extLst>
              <a:ext uri="{FF2B5EF4-FFF2-40B4-BE49-F238E27FC236}">
                <a16:creationId xmlns:a16="http://schemas.microsoft.com/office/drawing/2014/main" xmlns="" id="{382A540C-45FC-EB45-96D5-1EA0511DAF21}"/>
              </a:ext>
            </a:extLst>
          </p:cNvPr>
          <p:cNvCxnSpPr>
            <a:cxnSpLocks/>
          </p:cNvCxnSpPr>
          <p:nvPr userDrawn="1"/>
        </p:nvCxnSpPr>
        <p:spPr>
          <a:xfrm>
            <a:off x="9997213" y="1131213"/>
            <a:ext cx="647089" cy="39664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线连接符 40">
            <a:extLst>
              <a:ext uri="{FF2B5EF4-FFF2-40B4-BE49-F238E27FC236}">
                <a16:creationId xmlns:a16="http://schemas.microsoft.com/office/drawing/2014/main" xmlns="" id="{28569DD6-18D5-5D45-BC4E-E4C2727B945C}"/>
              </a:ext>
            </a:extLst>
          </p:cNvPr>
          <p:cNvCxnSpPr>
            <a:cxnSpLocks/>
          </p:cNvCxnSpPr>
          <p:nvPr userDrawn="1"/>
        </p:nvCxnSpPr>
        <p:spPr>
          <a:xfrm>
            <a:off x="3898416" y="466240"/>
            <a:ext cx="691948" cy="36631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786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2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3A7F5CA1-11F4-B94D-84AE-F6E3E12DEC4D}"/>
              </a:ext>
            </a:extLst>
          </p:cNvPr>
          <p:cNvGrpSpPr/>
          <p:nvPr userDrawn="1"/>
        </p:nvGrpSpPr>
        <p:grpSpPr>
          <a:xfrm>
            <a:off x="2126595" y="2260317"/>
            <a:ext cx="2280944" cy="1168683"/>
            <a:chOff x="1984355" y="1223746"/>
            <a:chExt cx="2280944" cy="1168683"/>
          </a:xfrm>
        </p:grpSpPr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xmlns="" id="{DB73C1A2-926E-3849-92AB-BCE7B4C71DF2}"/>
                </a:ext>
              </a:extLst>
            </p:cNvPr>
            <p:cNvSpPr txBox="1"/>
            <p:nvPr/>
          </p:nvSpPr>
          <p:spPr>
            <a:xfrm>
              <a:off x="2549296" y="1223746"/>
              <a:ext cx="1245854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4200" b="1" i="0" dirty="0"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目录</a:t>
              </a: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xmlns="" id="{3EC96A2F-7D7A-F34F-9BE8-8ADCD2919ACB}"/>
                </a:ext>
              </a:extLst>
            </p:cNvPr>
            <p:cNvSpPr txBox="1"/>
            <p:nvPr/>
          </p:nvSpPr>
          <p:spPr>
            <a:xfrm>
              <a:off x="1984355" y="1869209"/>
              <a:ext cx="183394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chemeClr val="bg1">
                      <a:lumMod val="8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阿里巴巴普惠体" panose="00020600040101010101" pitchFamily="18" charset="-122"/>
                </a:rPr>
                <a:t>Contents</a:t>
              </a:r>
              <a:endParaRPr lang="zh-CN" altLang="en-US" sz="28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阿里巴巴普惠体" panose="00020600040101010101" pitchFamily="18" charset="-122"/>
                <a:cs typeface="阿里巴巴普惠体" panose="00020600040101010101" pitchFamily="18" charset="-122"/>
              </a:endParaRPr>
            </a:p>
          </p:txBody>
        </p:sp>
        <p:cxnSp>
          <p:nvCxnSpPr>
            <p:cNvPr id="23" name="直接连接符 2">
              <a:extLst>
                <a:ext uri="{FF2B5EF4-FFF2-40B4-BE49-F238E27FC236}">
                  <a16:creationId xmlns:a16="http://schemas.microsoft.com/office/drawing/2014/main" xmlns="" id="{83E925B0-57FD-8B4B-8FF7-8BCD8AADEF23}"/>
                </a:ext>
              </a:extLst>
            </p:cNvPr>
            <p:cNvCxnSpPr>
              <a:cxnSpLocks/>
            </p:cNvCxnSpPr>
            <p:nvPr/>
          </p:nvCxnSpPr>
          <p:spPr>
            <a:xfrm>
              <a:off x="4265299" y="1300145"/>
              <a:ext cx="0" cy="106226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六边形 24">
              <a:extLst>
                <a:ext uri="{FF2B5EF4-FFF2-40B4-BE49-F238E27FC236}">
                  <a16:creationId xmlns:a16="http://schemas.microsoft.com/office/drawing/2014/main" xmlns="" id="{3EDCC472-8CF0-F84C-9270-06FAC7E8DD4D}"/>
                </a:ext>
              </a:extLst>
            </p:cNvPr>
            <p:cNvSpPr/>
            <p:nvPr/>
          </p:nvSpPr>
          <p:spPr>
            <a:xfrm rot="5400000">
              <a:off x="2142134" y="1404577"/>
              <a:ext cx="437322" cy="377002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6" name="六边形 25">
              <a:extLst>
                <a:ext uri="{FF2B5EF4-FFF2-40B4-BE49-F238E27FC236}">
                  <a16:creationId xmlns:a16="http://schemas.microsoft.com/office/drawing/2014/main" xmlns="" id="{E8F71936-0CC4-CB4A-AF12-89754A9ADA5D}"/>
                </a:ext>
              </a:extLst>
            </p:cNvPr>
            <p:cNvSpPr/>
            <p:nvPr/>
          </p:nvSpPr>
          <p:spPr>
            <a:xfrm rot="5400000">
              <a:off x="2037082" y="1610051"/>
              <a:ext cx="246109" cy="212163"/>
            </a:xfrm>
            <a:prstGeom prst="hexagon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75958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marR="0" indent="-457189" algn="l" defTabSz="914400" rtl="0" eaLnBrk="0" fontAlgn="base" latinLnBrk="0" hangingPunct="0">
        <a:lnSpc>
          <a:spcPct val="15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tabLst/>
        <a:defRPr sz="2400" b="0" i="0" kern="1200">
          <a:solidFill>
            <a:schemeClr val="tx1">
              <a:lumMod val="75000"/>
              <a:lumOff val="25000"/>
            </a:schemeClr>
          </a:solidFill>
          <a:latin typeface="Alibaba PuHuiTi R" pitchFamily="18" charset="-122"/>
          <a:ea typeface="Alibaba PuHuiTi R" pitchFamily="18" charset="-122"/>
          <a:cs typeface="Alibaba PuHuiTi R" pitchFamily="18" charset="-122"/>
        </a:defRPr>
      </a:lvl1pPr>
      <a:lvl2pPr marL="609585" indent="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None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>
            <a:extLst>
              <a:ext uri="{FF2B5EF4-FFF2-40B4-BE49-F238E27FC236}">
                <a16:creationId xmlns:a16="http://schemas.microsoft.com/office/drawing/2014/main" xmlns="" id="{88438130-7B30-A94E-B2AC-38EDD0B85909}"/>
              </a:ext>
            </a:extLst>
          </p:cNvPr>
          <p:cNvSpPr/>
          <p:nvPr userDrawn="1"/>
        </p:nvSpPr>
        <p:spPr>
          <a:xfrm>
            <a:off x="1285029" y="2458684"/>
            <a:ext cx="474473" cy="474473"/>
          </a:xfrm>
          <a:prstGeom prst="ellipse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kumimoji="1"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2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="" id="{DB73C1A2-926E-3849-92AB-BCE7B4C71DF2}"/>
              </a:ext>
            </a:extLst>
          </p:cNvPr>
          <p:cNvSpPr txBox="1"/>
          <p:nvPr/>
        </p:nvSpPr>
        <p:spPr>
          <a:xfrm>
            <a:off x="1732839" y="2333175"/>
            <a:ext cx="2307042" cy="73866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zh-CN" altLang="en-US" sz="4200" b="1" i="0" dirty="0">
                <a:latin typeface="Alibaba PuHuiTi B" pitchFamily="18" charset="-122"/>
                <a:ea typeface="Alibaba PuHuiTi B" pitchFamily="18" charset="-122"/>
                <a:cs typeface="Alibaba PuHuiTi B" pitchFamily="18" charset="-122"/>
              </a:rPr>
              <a:t>学习目标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xmlns="" id="{3EC96A2F-7D7A-F34F-9BE8-8ADCD2919ACB}"/>
              </a:ext>
            </a:extLst>
          </p:cNvPr>
          <p:cNvSpPr txBox="1"/>
          <p:nvPr/>
        </p:nvSpPr>
        <p:spPr>
          <a:xfrm>
            <a:off x="702992" y="2983479"/>
            <a:ext cx="3873724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Learning</a:t>
            </a:r>
            <a:r>
              <a:rPr lang="zh-CN" altLang="en-US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 </a:t>
            </a:r>
            <a:r>
              <a:rPr lang="en-US" altLang="zh-CN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Objectives</a:t>
            </a:r>
            <a:endParaRPr lang="zh-CN" altLang="en-US" sz="2100" dirty="0">
              <a:solidFill>
                <a:schemeClr val="bg1">
                  <a:lumMod val="85000"/>
                </a:schemeClr>
              </a:solidFill>
              <a:latin typeface="Verdana" panose="020B0604030504040204" pitchFamily="34" charset="0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cxnSp>
        <p:nvCxnSpPr>
          <p:cNvPr id="23" name="直接连接符 2">
            <a:extLst>
              <a:ext uri="{FF2B5EF4-FFF2-40B4-BE49-F238E27FC236}">
                <a16:creationId xmlns:a16="http://schemas.microsoft.com/office/drawing/2014/main" xmlns="" id="{83E925B0-57FD-8B4B-8FF7-8BCD8AADEF23}"/>
              </a:ext>
            </a:extLst>
          </p:cNvPr>
          <p:cNvCxnSpPr>
            <a:cxnSpLocks/>
          </p:cNvCxnSpPr>
          <p:nvPr/>
        </p:nvCxnSpPr>
        <p:spPr>
          <a:xfrm>
            <a:off x="4417699" y="2336716"/>
            <a:ext cx="0" cy="106226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形 2">
            <a:extLst>
              <a:ext uri="{FF2B5EF4-FFF2-40B4-BE49-F238E27FC236}">
                <a16:creationId xmlns:a16="http://schemas.microsoft.com/office/drawing/2014/main" xmlns="" id="{A7484BB2-BD94-3C49-9EC4-B9A294E2AF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19070" y="2491361"/>
            <a:ext cx="406390" cy="406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87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marR="0" indent="-457189" algn="l" defTabSz="914400" rtl="0" eaLnBrk="0" fontAlgn="base" latinLnBrk="0" hangingPunct="0">
        <a:lnSpc>
          <a:spcPct val="15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tabLst/>
        <a:defRPr sz="2400" b="0" i="0" kern="1200">
          <a:solidFill>
            <a:schemeClr val="tx1">
              <a:lumMod val="75000"/>
              <a:lumOff val="25000"/>
            </a:schemeClr>
          </a:solidFill>
          <a:latin typeface="Alibaba PuHuiTi R" pitchFamily="18" charset="-122"/>
          <a:ea typeface="Alibaba PuHuiTi R" pitchFamily="18" charset="-122"/>
          <a:cs typeface="Alibaba PuHuiTi R" pitchFamily="18" charset="-122"/>
        </a:defRPr>
      </a:lvl1pPr>
      <a:lvl2pPr marL="609585" indent="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None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六边形 6">
            <a:extLst>
              <a:ext uri="{FF2B5EF4-FFF2-40B4-BE49-F238E27FC236}">
                <a16:creationId xmlns:a16="http://schemas.microsoft.com/office/drawing/2014/main" xmlns="" id="{91B717BE-9DF9-1B41-9DBF-CB511A9C606B}"/>
              </a:ext>
            </a:extLst>
          </p:cNvPr>
          <p:cNvSpPr/>
          <p:nvPr userDrawn="1"/>
        </p:nvSpPr>
        <p:spPr>
          <a:xfrm rot="5400000">
            <a:off x="3779834" y="2429461"/>
            <a:ext cx="1318512" cy="1136649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六边形 7">
            <a:extLst>
              <a:ext uri="{FF2B5EF4-FFF2-40B4-BE49-F238E27FC236}">
                <a16:creationId xmlns:a16="http://schemas.microsoft.com/office/drawing/2014/main" xmlns="" id="{998722ED-C4DC-C24C-A17B-B9CA36751549}"/>
              </a:ext>
            </a:extLst>
          </p:cNvPr>
          <p:cNvSpPr/>
          <p:nvPr userDrawn="1"/>
        </p:nvSpPr>
        <p:spPr>
          <a:xfrm rot="5400000">
            <a:off x="3567036" y="3257393"/>
            <a:ext cx="429253" cy="370046"/>
          </a:xfrm>
          <a:prstGeom prst="hexagon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5757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六边形 6">
            <a:extLst>
              <a:ext uri="{FF2B5EF4-FFF2-40B4-BE49-F238E27FC236}">
                <a16:creationId xmlns:a16="http://schemas.microsoft.com/office/drawing/2014/main" xmlns="" id="{D82380DF-4088-5449-BBFC-0B57E0B8F475}"/>
              </a:ext>
            </a:extLst>
          </p:cNvPr>
          <p:cNvSpPr/>
          <p:nvPr userDrawn="1"/>
        </p:nvSpPr>
        <p:spPr>
          <a:xfrm rot="5400000">
            <a:off x="3779834" y="2429461"/>
            <a:ext cx="1318512" cy="1136649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六边形 10">
            <a:extLst>
              <a:ext uri="{FF2B5EF4-FFF2-40B4-BE49-F238E27FC236}">
                <a16:creationId xmlns:a16="http://schemas.microsoft.com/office/drawing/2014/main" xmlns="" id="{2FB8D235-9189-C14B-8111-0D705B9AA121}"/>
              </a:ext>
            </a:extLst>
          </p:cNvPr>
          <p:cNvSpPr/>
          <p:nvPr userDrawn="1"/>
        </p:nvSpPr>
        <p:spPr>
          <a:xfrm rot="5400000">
            <a:off x="3567036" y="3257393"/>
            <a:ext cx="429253" cy="370046"/>
          </a:xfrm>
          <a:prstGeom prst="hexagon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5526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0" name="矩形 22">
            <a:extLst>
              <a:ext uri="{FF2B5EF4-FFF2-40B4-BE49-F238E27FC236}">
                <a16:creationId xmlns:a16="http://schemas.microsoft.com/office/drawing/2014/main" xmlns="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cxnSp>
        <p:nvCxnSpPr>
          <p:cNvPr id="11" name="直接连接符 22">
            <a:extLst>
              <a:ext uri="{FF2B5EF4-FFF2-40B4-BE49-F238E27FC236}">
                <a16:creationId xmlns:a16="http://schemas.microsoft.com/office/drawing/2014/main" xmlns="" id="{E3D0AD59-338B-5041-BA54-3D9BB0E399D6}"/>
              </a:ext>
            </a:extLst>
          </p:cNvPr>
          <p:cNvCxnSpPr/>
          <p:nvPr userDrawn="1"/>
        </p:nvCxnSpPr>
        <p:spPr>
          <a:xfrm flipH="1">
            <a:off x="323600" y="763880"/>
            <a:ext cx="11544801" cy="0"/>
          </a:xfrm>
          <a:prstGeom prst="line">
            <a:avLst/>
          </a:prstGeom>
          <a:ln w="9525">
            <a:solidFill>
              <a:srgbClr val="F2F2F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组合 11">
            <a:extLst>
              <a:ext uri="{FF2B5EF4-FFF2-40B4-BE49-F238E27FC236}">
                <a16:creationId xmlns:a16="http://schemas.microsoft.com/office/drawing/2014/main" xmlns="" id="{F2197ADE-85E8-B341-8233-C315893A0BCC}"/>
              </a:ext>
            </a:extLst>
          </p:cNvPr>
          <p:cNvGrpSpPr/>
          <p:nvPr userDrawn="1"/>
        </p:nvGrpSpPr>
        <p:grpSpPr>
          <a:xfrm>
            <a:off x="0" y="420997"/>
            <a:ext cx="224590" cy="220464"/>
            <a:chOff x="0" y="262878"/>
            <a:chExt cx="224590" cy="506266"/>
          </a:xfrm>
        </p:grpSpPr>
        <p:sp>
          <p:nvSpPr>
            <p:cNvPr id="13" name="矩形 12">
              <a:extLst>
                <a:ext uri="{FF2B5EF4-FFF2-40B4-BE49-F238E27FC236}">
                  <a16:creationId xmlns:a16="http://schemas.microsoft.com/office/drawing/2014/main" xmlns="" id="{C3756651-9738-8349-95DA-B0B282B3FAEA}"/>
                </a:ext>
              </a:extLst>
            </p:cNvPr>
            <p:cNvSpPr/>
            <p:nvPr/>
          </p:nvSpPr>
          <p:spPr>
            <a:xfrm>
              <a:off x="0" y="262878"/>
              <a:ext cx="224590" cy="506266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xmlns="" id="{5EF63353-41E7-0E43-AFC0-B2282740E9FE}"/>
                </a:ext>
              </a:extLst>
            </p:cNvPr>
            <p:cNvSpPr/>
            <p:nvPr/>
          </p:nvSpPr>
          <p:spPr>
            <a:xfrm>
              <a:off x="142500" y="262878"/>
              <a:ext cx="82090" cy="506266"/>
            </a:xfrm>
            <a:prstGeom prst="rect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pic>
        <p:nvPicPr>
          <p:cNvPr id="16" name="图片 15">
            <a:extLst>
              <a:ext uri="{FF2B5EF4-FFF2-40B4-BE49-F238E27FC236}">
                <a16:creationId xmlns:a16="http://schemas.microsoft.com/office/drawing/2014/main" xmlns="" id="{27893006-C6C0-BC4A-8CFB-289F585A2778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242" y="283220"/>
            <a:ext cx="1225447" cy="358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44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83" r:id="rId3"/>
    <p:sldLayoutId id="2147483678" r:id="rId4"/>
    <p:sldLayoutId id="2147483679" r:id="rId5"/>
    <p:sldLayoutId id="2147483680" r:id="rId6"/>
    <p:sldLayoutId id="2147483677" r:id="rId7"/>
    <p:sldLayoutId id="2147483702" r:id="rId8"/>
    <p:sldLayoutId id="2147483703" r:id="rId9"/>
    <p:sldLayoutId id="2147483709" r:id="rId10"/>
    <p:sldLayoutId id="2147483704" r:id="rId11"/>
    <p:sldLayoutId id="2147483681" r:id="rId12"/>
    <p:sldLayoutId id="2147483693" r:id="rId13"/>
    <p:sldLayoutId id="2147483710" r:id="rId14"/>
    <p:sldLayoutId id="2147483706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713" y="2604635"/>
            <a:ext cx="2314575" cy="95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71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B16EC87-9B0D-CD4B-997D-0A66FE90B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Python</a:t>
            </a:r>
            <a:r>
              <a:rPr lang="zh-CN" altLang="en-US" b="1" dirty="0" smtClean="0"/>
              <a:t>函数（中）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FB6AC0F8-4890-4046-8499-78F7C69738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zh-CN" altLang="en-US" dirty="0"/>
              <a:t>人生苦</a:t>
            </a:r>
            <a:r>
              <a:rPr kumimoji="1" lang="zh-CN" altLang="en-US" dirty="0" smtClean="0"/>
              <a:t>短，我学</a:t>
            </a:r>
            <a:r>
              <a:rPr kumimoji="1" lang="en-US" altLang="zh-CN" dirty="0" smtClean="0"/>
              <a:t>Python</a:t>
            </a:r>
            <a:r>
              <a:rPr kumimoji="1" lang="en-US" altLang="zh-CN" dirty="0"/>
              <a:t>!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3397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646133"/>
            <a:ext cx="10964563" cy="498577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定义函数</a:t>
            </a:r>
            <a:r>
              <a:rPr lang="en-US" altLang="zh-CN" dirty="0"/>
              <a:t>`</a:t>
            </a:r>
            <a:r>
              <a:rPr lang="en-US" altLang="zh-CN" dirty="0" err="1"/>
              <a:t>print_info</a:t>
            </a:r>
            <a:r>
              <a:rPr lang="en-US" altLang="zh-CN" dirty="0"/>
              <a:t>`</a:t>
            </a:r>
            <a:r>
              <a:rPr lang="zh-CN" altLang="en-US" dirty="0"/>
              <a:t>，负责显示系统功能。</a:t>
            </a:r>
            <a:endParaRPr lang="en-US" altLang="zh-CN" sz="1600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</a:t>
            </a:r>
            <a:r>
              <a:rPr lang="zh-CN" altLang="en-US" dirty="0" smtClean="0"/>
              <a:t>管理系统代码实现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/>
              <a:t>☆ 显示功能界面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52252" y="2346123"/>
            <a:ext cx="10666853" cy="289310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print_info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():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print('-' * 20)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欢迎登录学员管理系统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print('1: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添加</a:t>
            </a:r>
            <a:r>
              <a: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学员信息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print('2: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删除</a:t>
            </a:r>
            <a:r>
              <a: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学员信息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print('3: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修改学员信息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print('4: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查询学员信息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print('5: </a:t>
            </a:r>
            <a:r>
              <a: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遍历输出所有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学员信息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print('6: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退出系统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print('-' * 20)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print_info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97109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646133"/>
            <a:ext cx="10964563" cy="4985779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1600" dirty="0" smtClean="0"/>
              <a:t>使用</a:t>
            </a:r>
            <a:r>
              <a:rPr lang="en-US" altLang="zh-CN" sz="1600" dirty="0" smtClean="0"/>
              <a:t>input</a:t>
            </a:r>
            <a:r>
              <a:rPr lang="zh-CN" altLang="en-US" sz="1600" dirty="0" smtClean="0"/>
              <a:t>获取用户输入序号：</a:t>
            </a:r>
            <a:endParaRPr lang="en-US" altLang="zh-CN" sz="1600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</a:t>
            </a:r>
            <a:r>
              <a:rPr lang="zh-CN" altLang="en-US" dirty="0" smtClean="0"/>
              <a:t>管理系统代码实现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/>
              <a:t>☆用户输入序号，选择功能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52252" y="2346123"/>
            <a:ext cx="10666853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user_num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input('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请选择您需要的功能序号：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4131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646133"/>
            <a:ext cx="10964563" cy="4985779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1600" dirty="0" smtClean="0"/>
              <a:t>使用</a:t>
            </a:r>
            <a:r>
              <a:rPr lang="en-US" altLang="zh-CN" sz="1600" dirty="0" smtClean="0"/>
              <a:t>if</a:t>
            </a:r>
            <a:r>
              <a:rPr lang="zh-CN" altLang="en-US" sz="1600" dirty="0" smtClean="0"/>
              <a:t>判断用户要实现的功能</a:t>
            </a:r>
            <a:endParaRPr lang="en-US" altLang="zh-CN" sz="1600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</a:t>
            </a:r>
            <a:r>
              <a:rPr lang="zh-CN" altLang="en-US" dirty="0" smtClean="0"/>
              <a:t>管理系统代码实现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/>
              <a:t>☆根据用户选择，执行不同的功能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52252" y="2346123"/>
            <a:ext cx="10666853" cy="3108543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if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user_num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== 1:</a:t>
            </a:r>
            <a:b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</a:b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添加学员信息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  <a:b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</a:b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elif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user_num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== 2:</a:t>
            </a:r>
            <a:b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</a:b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删除学员信息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  <a:b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</a:b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elif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user_num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== 3:</a:t>
            </a:r>
            <a:b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</a:b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修改学员信息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  <a:b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</a:b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elif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user_num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== 4:</a:t>
            </a:r>
            <a:b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</a:b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查询学员信息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  <a:b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</a:b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elif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user_num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== 5:</a:t>
            </a:r>
            <a:b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</a:b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查询学员信息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  <a:b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</a:b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elif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user_num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== 6:</a:t>
            </a:r>
            <a:b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</a:b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退出系统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  <a:b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</a:b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else:</a:t>
            </a:r>
            <a:b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</a:b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信息输入错误</a:t>
            </a:r>
            <a:r>
              <a:rPr lang="en-US" altLang="zh-CN" sz="14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4092612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530630"/>
            <a:ext cx="10964563" cy="498577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① 用户选择系统功能的代码需要循环使用，直到用户主动退出系统</a:t>
            </a:r>
            <a:r>
              <a:rPr lang="zh-CN" altLang="en-US" dirty="0" smtClean="0">
                <a:solidFill>
                  <a:srgbClr val="B60206"/>
                </a:solidFill>
              </a:rPr>
              <a:t>。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B60206"/>
                </a:solidFill>
              </a:rPr>
              <a:t>② </a:t>
            </a:r>
            <a:r>
              <a:rPr lang="zh-CN" altLang="en-US" dirty="0">
                <a:solidFill>
                  <a:srgbClr val="B60206"/>
                </a:solidFill>
              </a:rPr>
              <a:t>如果用户输入</a:t>
            </a:r>
            <a:r>
              <a:rPr lang="en-US" altLang="zh-CN" dirty="0">
                <a:solidFill>
                  <a:srgbClr val="B60206"/>
                </a:solidFill>
              </a:rPr>
              <a:t>1-6</a:t>
            </a:r>
            <a:r>
              <a:rPr lang="zh-CN" altLang="en-US" dirty="0">
                <a:solidFill>
                  <a:srgbClr val="B60206"/>
                </a:solidFill>
              </a:rPr>
              <a:t>以外的数字，需要提示用户。</a:t>
            </a:r>
            <a:endParaRPr lang="en-US" altLang="zh-CN" sz="1600" dirty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</a:t>
            </a:r>
            <a:r>
              <a:rPr lang="zh-CN" altLang="en-US" dirty="0" smtClean="0"/>
              <a:t>管理系统代码实现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/>
              <a:t>☆循环输出功能菜单，直至用户手工退出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2404007"/>
            <a:ext cx="10666853" cy="418576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while True:</a:t>
            </a:r>
            <a:br>
              <a:rPr lang="en-US" altLang="zh-CN" sz="1400" dirty="0"/>
            </a:br>
            <a:r>
              <a:rPr lang="en-US" altLang="zh-CN" sz="1400" dirty="0"/>
              <a:t>    </a:t>
            </a:r>
            <a:r>
              <a:rPr lang="en-US" altLang="zh-CN" sz="1400" dirty="0" err="1"/>
              <a:t>print_info</a:t>
            </a:r>
            <a:r>
              <a:rPr lang="en-US" altLang="zh-CN" sz="1400" dirty="0"/>
              <a:t>()</a:t>
            </a:r>
            <a:br>
              <a:rPr lang="en-US" altLang="zh-CN" sz="1400" dirty="0"/>
            </a:br>
            <a:r>
              <a:rPr lang="en-US" altLang="zh-CN" sz="1400" dirty="0"/>
              <a:t/>
            </a:r>
            <a:br>
              <a:rPr lang="en-US" altLang="zh-CN" sz="1400" dirty="0"/>
            </a:br>
            <a:r>
              <a:rPr lang="en-US" altLang="zh-CN" sz="1400" dirty="0"/>
              <a:t>    </a:t>
            </a:r>
            <a:r>
              <a:rPr lang="en-US" altLang="zh-CN" sz="1400" dirty="0" err="1"/>
              <a:t>user_num</a:t>
            </a:r>
            <a:r>
              <a:rPr lang="en-US" altLang="zh-CN" sz="1400" dirty="0"/>
              <a:t> =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(input('</a:t>
            </a:r>
            <a:r>
              <a:rPr lang="zh-CN" altLang="en-US" sz="1400" dirty="0"/>
              <a:t>请输入您要执行的功能序号：</a:t>
            </a:r>
            <a:r>
              <a:rPr lang="en-US" altLang="zh-CN" sz="1400" dirty="0"/>
              <a:t>'))</a:t>
            </a:r>
            <a:br>
              <a:rPr lang="en-US" altLang="zh-CN" sz="1400" dirty="0"/>
            </a:br>
            <a:r>
              <a:rPr lang="en-US" altLang="zh-CN" sz="1400" dirty="0"/>
              <a:t/>
            </a:r>
            <a:br>
              <a:rPr lang="en-US" altLang="zh-CN" sz="1400" dirty="0"/>
            </a:br>
            <a:r>
              <a:rPr lang="en-US" altLang="zh-CN" sz="1400" dirty="0"/>
              <a:t>    if </a:t>
            </a:r>
            <a:r>
              <a:rPr lang="en-US" altLang="zh-CN" sz="1400" dirty="0" err="1"/>
              <a:t>user_num</a:t>
            </a:r>
            <a:r>
              <a:rPr lang="en-US" altLang="zh-CN" sz="1400" dirty="0"/>
              <a:t> == 1:</a:t>
            </a:r>
            <a:br>
              <a:rPr lang="en-US" altLang="zh-CN" sz="1400" dirty="0"/>
            </a:br>
            <a:r>
              <a:rPr lang="en-US" altLang="zh-CN" sz="1400" dirty="0"/>
              <a:t>        print('</a:t>
            </a:r>
            <a:r>
              <a:rPr lang="zh-CN" altLang="en-US" sz="1400" dirty="0"/>
              <a:t>添加学员信息</a:t>
            </a:r>
            <a:r>
              <a:rPr lang="en-US" altLang="zh-CN" sz="1400" dirty="0"/>
              <a:t>')</a:t>
            </a:r>
            <a:br>
              <a:rPr lang="en-US" altLang="zh-CN" sz="1400" dirty="0"/>
            </a:br>
            <a:r>
              <a:rPr lang="en-US" altLang="zh-CN" sz="1400" dirty="0"/>
              <a:t>    </a:t>
            </a:r>
            <a:r>
              <a:rPr lang="en-US" altLang="zh-CN" sz="1400" dirty="0" err="1"/>
              <a:t>elif</a:t>
            </a:r>
            <a:r>
              <a:rPr lang="en-US" altLang="zh-CN" sz="1400" dirty="0"/>
              <a:t> </a:t>
            </a:r>
            <a:r>
              <a:rPr lang="en-US" altLang="zh-CN" sz="1400" dirty="0" err="1"/>
              <a:t>user_num</a:t>
            </a:r>
            <a:r>
              <a:rPr lang="en-US" altLang="zh-CN" sz="1400" dirty="0"/>
              <a:t> == 2:</a:t>
            </a:r>
            <a:br>
              <a:rPr lang="en-US" altLang="zh-CN" sz="1400" dirty="0"/>
            </a:br>
            <a:r>
              <a:rPr lang="en-US" altLang="zh-CN" sz="1400" dirty="0"/>
              <a:t>        print('</a:t>
            </a:r>
            <a:r>
              <a:rPr lang="zh-CN" altLang="en-US" sz="1400" dirty="0"/>
              <a:t>删除学员信息</a:t>
            </a:r>
            <a:r>
              <a:rPr lang="en-US" altLang="zh-CN" sz="1400" dirty="0"/>
              <a:t>')</a:t>
            </a:r>
            <a:br>
              <a:rPr lang="en-US" altLang="zh-CN" sz="1400" dirty="0"/>
            </a:br>
            <a:r>
              <a:rPr lang="en-US" altLang="zh-CN" sz="1400" dirty="0"/>
              <a:t>    </a:t>
            </a:r>
            <a:r>
              <a:rPr lang="en-US" altLang="zh-CN" sz="1400" dirty="0" err="1"/>
              <a:t>elif</a:t>
            </a:r>
            <a:r>
              <a:rPr lang="en-US" altLang="zh-CN" sz="1400" dirty="0"/>
              <a:t> </a:t>
            </a:r>
            <a:r>
              <a:rPr lang="en-US" altLang="zh-CN" sz="1400" dirty="0" err="1"/>
              <a:t>user_num</a:t>
            </a:r>
            <a:r>
              <a:rPr lang="en-US" altLang="zh-CN" sz="1400" dirty="0"/>
              <a:t> == 3:</a:t>
            </a:r>
            <a:br>
              <a:rPr lang="en-US" altLang="zh-CN" sz="1400" dirty="0"/>
            </a:br>
            <a:r>
              <a:rPr lang="en-US" altLang="zh-CN" sz="1400" dirty="0"/>
              <a:t>        print('</a:t>
            </a:r>
            <a:r>
              <a:rPr lang="zh-CN" altLang="en-US" sz="1400" dirty="0"/>
              <a:t>修改学员信息</a:t>
            </a:r>
            <a:r>
              <a:rPr lang="en-US" altLang="zh-CN" sz="1400" dirty="0"/>
              <a:t>')</a:t>
            </a:r>
            <a:br>
              <a:rPr lang="en-US" altLang="zh-CN" sz="1400" dirty="0"/>
            </a:br>
            <a:r>
              <a:rPr lang="en-US" altLang="zh-CN" sz="1400" dirty="0"/>
              <a:t>    </a:t>
            </a:r>
            <a:r>
              <a:rPr lang="en-US" altLang="zh-CN" sz="1400" dirty="0" err="1"/>
              <a:t>elif</a:t>
            </a:r>
            <a:r>
              <a:rPr lang="en-US" altLang="zh-CN" sz="1400" dirty="0"/>
              <a:t> </a:t>
            </a:r>
            <a:r>
              <a:rPr lang="en-US" altLang="zh-CN" sz="1400" dirty="0" err="1"/>
              <a:t>user_num</a:t>
            </a:r>
            <a:r>
              <a:rPr lang="en-US" altLang="zh-CN" sz="1400" dirty="0"/>
              <a:t> == 4:</a:t>
            </a:r>
            <a:br>
              <a:rPr lang="en-US" altLang="zh-CN" sz="1400" dirty="0"/>
            </a:br>
            <a:r>
              <a:rPr lang="en-US" altLang="zh-CN" sz="1400" dirty="0"/>
              <a:t>        print('</a:t>
            </a:r>
            <a:r>
              <a:rPr lang="zh-CN" altLang="en-US" sz="1400" dirty="0"/>
              <a:t>查询学员信息</a:t>
            </a:r>
            <a:r>
              <a:rPr lang="en-US" altLang="zh-CN" sz="1400" dirty="0"/>
              <a:t>')</a:t>
            </a:r>
            <a:br>
              <a:rPr lang="en-US" altLang="zh-CN" sz="1400" dirty="0"/>
            </a:br>
            <a:r>
              <a:rPr lang="en-US" altLang="zh-CN" sz="1400" dirty="0"/>
              <a:t>    </a:t>
            </a:r>
            <a:r>
              <a:rPr lang="en-US" altLang="zh-CN" sz="1400" dirty="0" err="1"/>
              <a:t>elif</a:t>
            </a:r>
            <a:r>
              <a:rPr lang="en-US" altLang="zh-CN" sz="1400" dirty="0"/>
              <a:t> </a:t>
            </a:r>
            <a:r>
              <a:rPr lang="en-US" altLang="zh-CN" sz="1400" dirty="0" err="1"/>
              <a:t>user_num</a:t>
            </a:r>
            <a:r>
              <a:rPr lang="en-US" altLang="zh-CN" sz="1400" dirty="0"/>
              <a:t> == 5:</a:t>
            </a:r>
            <a:br>
              <a:rPr lang="en-US" altLang="zh-CN" sz="1400" dirty="0"/>
            </a:br>
            <a:r>
              <a:rPr lang="en-US" altLang="zh-CN" sz="1400" dirty="0"/>
              <a:t>        print('</a:t>
            </a:r>
            <a:r>
              <a:rPr lang="zh-CN" altLang="en-US" sz="1400" dirty="0"/>
              <a:t>查询学员信息</a:t>
            </a:r>
            <a:r>
              <a:rPr lang="en-US" altLang="zh-CN" sz="1400" dirty="0"/>
              <a:t>')</a:t>
            </a:r>
            <a:br>
              <a:rPr lang="en-US" altLang="zh-CN" sz="1400" dirty="0"/>
            </a:br>
            <a:r>
              <a:rPr lang="en-US" altLang="zh-CN" sz="1400" dirty="0"/>
              <a:t>    </a:t>
            </a:r>
            <a:r>
              <a:rPr lang="en-US" altLang="zh-CN" sz="1400" dirty="0" err="1"/>
              <a:t>elif</a:t>
            </a:r>
            <a:r>
              <a:rPr lang="en-US" altLang="zh-CN" sz="1400" dirty="0"/>
              <a:t> </a:t>
            </a:r>
            <a:r>
              <a:rPr lang="en-US" altLang="zh-CN" sz="1400" dirty="0" err="1"/>
              <a:t>user_num</a:t>
            </a:r>
            <a:r>
              <a:rPr lang="en-US" altLang="zh-CN" sz="1400" dirty="0"/>
              <a:t> == 6:</a:t>
            </a:r>
            <a:br>
              <a:rPr lang="en-US" altLang="zh-CN" sz="1400" dirty="0"/>
            </a:br>
            <a:r>
              <a:rPr lang="en-US" altLang="zh-CN" sz="1400" dirty="0"/>
              <a:t>        print('</a:t>
            </a:r>
            <a:r>
              <a:rPr lang="zh-CN" altLang="en-US" sz="1400" dirty="0"/>
              <a:t>退出系统</a:t>
            </a:r>
            <a:r>
              <a:rPr lang="en-US" altLang="zh-CN" sz="1400" dirty="0"/>
              <a:t>')</a:t>
            </a:r>
            <a:br>
              <a:rPr lang="en-US" altLang="zh-CN" sz="1400" dirty="0"/>
            </a:br>
            <a:r>
              <a:rPr lang="en-US" altLang="zh-CN" sz="1400" dirty="0"/>
              <a:t>    else:</a:t>
            </a:r>
            <a:br>
              <a:rPr lang="en-US" altLang="zh-CN" sz="1400" dirty="0"/>
            </a:br>
            <a:r>
              <a:rPr lang="en-US" altLang="zh-CN" sz="1400" dirty="0"/>
              <a:t>        print('</a:t>
            </a:r>
            <a:r>
              <a:rPr lang="zh-CN" altLang="en-US" sz="1400" dirty="0"/>
              <a:t>信息输入错误</a:t>
            </a:r>
            <a:r>
              <a:rPr lang="en-US" altLang="zh-CN" sz="1400" dirty="0"/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3886740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530630"/>
            <a:ext cx="10964563" cy="498577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所有功能函数都是操作学员信息，所有存储所有学员信息应该是一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个全局变量，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数据类型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为列表。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后续列表结构如下：</a:t>
            </a:r>
            <a:endParaRPr lang="en-US" altLang="zh-CN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</a:t>
            </a:r>
            <a:r>
              <a:rPr lang="zh-CN" altLang="en-US" dirty="0" smtClean="0"/>
              <a:t>管理系统代码实现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/>
              <a:t>☆ 定义全局列表，保存学员信息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2105623"/>
            <a:ext cx="10666853" cy="30777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info = []</a:t>
            </a:r>
            <a:endParaRPr lang="en-US" altLang="zh-CN" sz="1400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3354887"/>
            <a:ext cx="10666853" cy="52322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info = </a:t>
            </a:r>
            <a:r>
              <a:rPr lang="en-US" altLang="zh-CN" sz="1400" dirty="0" smtClean="0">
                <a:solidFill>
                  <a:srgbClr val="B60206"/>
                </a:solidFill>
              </a:rPr>
              <a:t>[{'</a:t>
            </a:r>
            <a:r>
              <a:rPr lang="en-US" altLang="zh-CN" sz="1400" dirty="0" err="1" smtClean="0">
                <a:solidFill>
                  <a:srgbClr val="B60206"/>
                </a:solidFill>
              </a:rPr>
              <a:t>name':'Tom</a:t>
            </a:r>
            <a:r>
              <a:rPr lang="en-US" altLang="zh-CN" sz="1400" dirty="0" smtClean="0">
                <a:solidFill>
                  <a:srgbClr val="B60206"/>
                </a:solidFill>
              </a:rPr>
              <a:t>', 'age':18, 'mobile':'13578664321'}</a:t>
            </a:r>
            <a:r>
              <a:rPr lang="en-US" altLang="zh-CN" sz="1400" dirty="0" smtClean="0"/>
              <a:t>, </a:t>
            </a:r>
            <a:r>
              <a:rPr lang="en-US" altLang="zh-CN" sz="1400" dirty="0" smtClean="0">
                <a:solidFill>
                  <a:srgbClr val="B60206"/>
                </a:solidFill>
              </a:rPr>
              <a:t>{</a:t>
            </a:r>
            <a:r>
              <a:rPr lang="en-US" altLang="zh-CN" sz="1400" dirty="0">
                <a:solidFill>
                  <a:srgbClr val="B60206"/>
                </a:solidFill>
              </a:rPr>
              <a:t>'</a:t>
            </a:r>
            <a:r>
              <a:rPr lang="en-US" altLang="zh-CN" sz="1400" dirty="0" err="1">
                <a:solidFill>
                  <a:srgbClr val="B60206"/>
                </a:solidFill>
              </a:rPr>
              <a:t>name</a:t>
            </a:r>
            <a:r>
              <a:rPr lang="en-US" altLang="zh-CN" sz="1400" dirty="0" err="1" smtClean="0">
                <a:solidFill>
                  <a:srgbClr val="B60206"/>
                </a:solidFill>
              </a:rPr>
              <a:t>':'Mary</a:t>
            </a:r>
            <a:r>
              <a:rPr lang="en-US" altLang="zh-CN" sz="1400" dirty="0" smtClean="0">
                <a:solidFill>
                  <a:srgbClr val="B60206"/>
                </a:solidFill>
              </a:rPr>
              <a:t>', </a:t>
            </a:r>
            <a:r>
              <a:rPr lang="en-US" altLang="zh-CN" sz="1400" dirty="0">
                <a:solidFill>
                  <a:srgbClr val="B60206"/>
                </a:solidFill>
              </a:rPr>
              <a:t>'age':18, 'mobile</a:t>
            </a:r>
            <a:r>
              <a:rPr lang="en-US" altLang="zh-CN" sz="1400" dirty="0" smtClean="0">
                <a:solidFill>
                  <a:srgbClr val="B60206"/>
                </a:solidFill>
              </a:rPr>
              <a:t>':'19920187732'}</a:t>
            </a:r>
            <a:r>
              <a:rPr lang="en-US" altLang="zh-CN" sz="1400" dirty="0" smtClean="0"/>
              <a:t>, </a:t>
            </a:r>
            <a:r>
              <a:rPr lang="en-US" altLang="zh-CN" sz="1400" dirty="0" smtClean="0">
                <a:solidFill>
                  <a:srgbClr val="B60206"/>
                </a:solidFill>
              </a:rPr>
              <a:t>{</a:t>
            </a:r>
            <a:r>
              <a:rPr lang="en-US" altLang="zh-CN" sz="1400" dirty="0">
                <a:solidFill>
                  <a:srgbClr val="B60206"/>
                </a:solidFill>
              </a:rPr>
              <a:t>'name</a:t>
            </a:r>
            <a:r>
              <a:rPr lang="en-US" altLang="zh-CN" sz="1400" dirty="0" smtClean="0">
                <a:solidFill>
                  <a:srgbClr val="B60206"/>
                </a:solidFill>
              </a:rPr>
              <a:t>':'</a:t>
            </a:r>
            <a:r>
              <a:rPr lang="en-US" altLang="zh-CN" sz="1400" dirty="0" err="1" smtClean="0">
                <a:solidFill>
                  <a:srgbClr val="B60206"/>
                </a:solidFill>
              </a:rPr>
              <a:t>Jennifier</a:t>
            </a:r>
            <a:r>
              <a:rPr lang="en-US" altLang="zh-CN" sz="1400" dirty="0" smtClean="0">
                <a:solidFill>
                  <a:srgbClr val="B60206"/>
                </a:solidFill>
              </a:rPr>
              <a:t>', </a:t>
            </a:r>
            <a:r>
              <a:rPr lang="en-US" altLang="zh-CN" sz="1400" dirty="0">
                <a:solidFill>
                  <a:srgbClr val="B60206"/>
                </a:solidFill>
              </a:rPr>
              <a:t>'age':18, 'mobile':</a:t>
            </a:r>
            <a:r>
              <a:rPr lang="en-US" altLang="zh-CN" sz="1400" dirty="0" smtClean="0">
                <a:solidFill>
                  <a:srgbClr val="B60206"/>
                </a:solidFill>
              </a:rPr>
              <a:t>'18862357791'}</a:t>
            </a:r>
            <a:r>
              <a:rPr lang="en-US" altLang="zh-CN" sz="1400" dirty="0" smtClean="0"/>
              <a:t>]</a:t>
            </a: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3974193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530630"/>
            <a:ext cx="10964563" cy="498577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需求分析：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接收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用户输入学员信息，并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保存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判断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是否添加学员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信息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如果</a:t>
            </a: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学员姓名已经存在，则报错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提示</a:t>
            </a:r>
            <a:endParaRPr lang="en-US" altLang="zh-CN" sz="16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如果</a:t>
            </a:r>
            <a:r>
              <a:rPr lang="zh-CN" alt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学员姓名不存在，则准备空字典，将用户输入的数据追加到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字典</a:t>
            </a:r>
            <a:endParaRPr lang="en-US" altLang="zh-CN" sz="16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将用户字典数据追加到全局学员信息列表，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最后，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if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条件成立的位置调用该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函数</a:t>
            </a:r>
            <a:endParaRPr lang="en-US" altLang="zh-CN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</a:t>
            </a:r>
            <a:r>
              <a:rPr lang="zh-CN" altLang="en-US" dirty="0" smtClean="0"/>
              <a:t>管理系统代码实现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、添加学员信息代码实现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65969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</a:t>
            </a:r>
            <a:r>
              <a:rPr lang="zh-CN" altLang="en-US" dirty="0" smtClean="0"/>
              <a:t>管理系统代码实现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err="1" smtClean="0"/>
              <a:t>add_info</a:t>
            </a:r>
            <a:r>
              <a:rPr lang="zh-CN" altLang="en-US" dirty="0" smtClean="0"/>
              <a:t>函数代码实现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93626" y="1635973"/>
            <a:ext cx="10666853" cy="4616648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 err="1"/>
              <a:t>def</a:t>
            </a:r>
            <a:r>
              <a:rPr lang="en-US" altLang="zh-CN" sz="1400" dirty="0"/>
              <a:t> </a:t>
            </a:r>
            <a:r>
              <a:rPr lang="en-US" altLang="zh-CN" sz="1400" dirty="0" err="1"/>
              <a:t>add_info</a:t>
            </a:r>
            <a:r>
              <a:rPr lang="en-US" altLang="zh-CN" sz="1400" dirty="0"/>
              <a:t>():</a:t>
            </a:r>
            <a:br>
              <a:rPr lang="en-US" altLang="zh-CN" sz="1400" dirty="0"/>
            </a:br>
            <a:r>
              <a:rPr lang="en-US" altLang="zh-CN" sz="1400" dirty="0"/>
              <a:t>    </a:t>
            </a:r>
            <a:r>
              <a:rPr lang="en-US" altLang="zh-CN" sz="1400" i="1" dirty="0"/>
              <a:t>""" </a:t>
            </a:r>
            <a:r>
              <a:rPr lang="zh-CN" altLang="en-US" sz="1400" i="1" dirty="0"/>
              <a:t>添加学员信息 </a:t>
            </a:r>
            <a:r>
              <a:rPr lang="en-US" altLang="zh-CN" sz="1400" i="1" dirty="0"/>
              <a:t>"""</a:t>
            </a:r>
            <a:br>
              <a:rPr lang="en-US" altLang="zh-CN" sz="1400" i="1" dirty="0"/>
            </a:br>
            <a:r>
              <a:rPr lang="en-US" altLang="zh-CN" sz="1400" i="1" dirty="0"/>
              <a:t>    </a:t>
            </a:r>
            <a:r>
              <a:rPr lang="en-US" altLang="zh-CN" sz="1400" dirty="0"/>
              <a:t>name = input('</a:t>
            </a:r>
            <a:r>
              <a:rPr lang="zh-CN" altLang="en-US" sz="1400" dirty="0"/>
              <a:t>请输入学员姓名：</a:t>
            </a:r>
            <a:r>
              <a:rPr lang="en-US" altLang="zh-CN" sz="1400" dirty="0"/>
              <a:t>')</a:t>
            </a:r>
            <a:br>
              <a:rPr lang="en-US" altLang="zh-CN" sz="1400" dirty="0"/>
            </a:br>
            <a:r>
              <a:rPr lang="en-US" altLang="zh-CN" sz="1400" dirty="0"/>
              <a:t>    age = input('</a:t>
            </a:r>
            <a:r>
              <a:rPr lang="zh-CN" altLang="en-US" sz="1400" dirty="0"/>
              <a:t>请输入学员年龄：</a:t>
            </a:r>
            <a:r>
              <a:rPr lang="en-US" altLang="zh-CN" sz="1400" dirty="0"/>
              <a:t>')</a:t>
            </a:r>
            <a:br>
              <a:rPr lang="en-US" altLang="zh-CN" sz="1400" dirty="0"/>
            </a:br>
            <a:r>
              <a:rPr lang="en-US" altLang="zh-CN" sz="1400" dirty="0"/>
              <a:t>    mobile = input('</a:t>
            </a:r>
            <a:r>
              <a:rPr lang="zh-CN" altLang="en-US" sz="1400" dirty="0"/>
              <a:t>请输入学员电话：</a:t>
            </a:r>
            <a:r>
              <a:rPr lang="en-US" altLang="zh-CN" sz="1400" dirty="0"/>
              <a:t>')</a:t>
            </a:r>
            <a:br>
              <a:rPr lang="en-US" altLang="zh-CN" sz="1400" dirty="0"/>
            </a:br>
            <a:r>
              <a:rPr lang="en-US" altLang="zh-CN" sz="1400" dirty="0"/>
              <a:t/>
            </a:r>
            <a:br>
              <a:rPr lang="en-US" altLang="zh-CN" sz="1400" dirty="0"/>
            </a:br>
            <a:r>
              <a:rPr lang="en-US" altLang="zh-CN" sz="1400" dirty="0"/>
              <a:t>    global info</a:t>
            </a:r>
            <a:br>
              <a:rPr lang="en-US" altLang="zh-CN" sz="1400" dirty="0"/>
            </a:br>
            <a:r>
              <a:rPr lang="en-US" altLang="zh-CN" sz="1400" dirty="0"/>
              <a:t/>
            </a:r>
            <a:br>
              <a:rPr lang="en-US" altLang="zh-CN" sz="1400" dirty="0"/>
            </a:br>
            <a:r>
              <a:rPr lang="en-US" altLang="zh-CN" sz="1400" dirty="0"/>
              <a:t>    for </a:t>
            </a:r>
            <a:r>
              <a:rPr lang="en-US" altLang="zh-CN" sz="1400" dirty="0" err="1"/>
              <a:t>i</a:t>
            </a:r>
            <a:r>
              <a:rPr lang="en-US" altLang="zh-CN" sz="1400" dirty="0"/>
              <a:t> in info:</a:t>
            </a:r>
            <a:br>
              <a:rPr lang="en-US" altLang="zh-CN" sz="1400" dirty="0"/>
            </a:br>
            <a:r>
              <a:rPr lang="en-US" altLang="zh-CN" sz="1400" dirty="0"/>
              <a:t>        if name == </a:t>
            </a:r>
            <a:r>
              <a:rPr lang="en-US" altLang="zh-CN" sz="1400" dirty="0" err="1"/>
              <a:t>i</a:t>
            </a:r>
            <a:r>
              <a:rPr lang="en-US" altLang="zh-CN" sz="1400" dirty="0"/>
              <a:t>['name']:</a:t>
            </a:r>
            <a:br>
              <a:rPr lang="en-US" altLang="zh-CN" sz="1400" dirty="0"/>
            </a:br>
            <a:r>
              <a:rPr lang="en-US" altLang="zh-CN" sz="1400" dirty="0"/>
              <a:t>            print('</a:t>
            </a:r>
            <a:r>
              <a:rPr lang="zh-CN" altLang="en-US" sz="1400" dirty="0"/>
              <a:t>该用户已经存在！</a:t>
            </a:r>
            <a:r>
              <a:rPr lang="en-US" altLang="zh-CN" sz="1400" dirty="0"/>
              <a:t>')</a:t>
            </a:r>
            <a:br>
              <a:rPr lang="en-US" altLang="zh-CN" sz="1400" dirty="0"/>
            </a:br>
            <a:r>
              <a:rPr lang="en-US" altLang="zh-CN" sz="1400" dirty="0"/>
              <a:t>            return</a:t>
            </a:r>
            <a:br>
              <a:rPr lang="en-US" altLang="zh-CN" sz="1400" dirty="0"/>
            </a:br>
            <a:r>
              <a:rPr lang="en-US" altLang="zh-CN" sz="1400" dirty="0"/>
              <a:t/>
            </a:r>
            <a:br>
              <a:rPr lang="en-US" altLang="zh-CN" sz="1400" dirty="0"/>
            </a:br>
            <a:r>
              <a:rPr lang="en-US" altLang="zh-CN" sz="1400" dirty="0"/>
              <a:t>    </a:t>
            </a:r>
            <a:r>
              <a:rPr lang="en-US" altLang="zh-CN" sz="1400" dirty="0" err="1"/>
              <a:t>info_dict</a:t>
            </a:r>
            <a:r>
              <a:rPr lang="en-US" altLang="zh-CN" sz="1400" dirty="0"/>
              <a:t> = {}</a:t>
            </a:r>
            <a:br>
              <a:rPr lang="en-US" altLang="zh-CN" sz="1400" dirty="0"/>
            </a:br>
            <a:r>
              <a:rPr lang="en-US" altLang="zh-CN" sz="1400" dirty="0"/>
              <a:t>    </a:t>
            </a:r>
            <a:r>
              <a:rPr lang="en-US" altLang="zh-CN" sz="1400" dirty="0" err="1"/>
              <a:t>info_dict</a:t>
            </a:r>
            <a:r>
              <a:rPr lang="en-US" altLang="zh-CN" sz="1400" dirty="0"/>
              <a:t>['name'] = name</a:t>
            </a:r>
            <a:br>
              <a:rPr lang="en-US" altLang="zh-CN" sz="1400" dirty="0"/>
            </a:br>
            <a:r>
              <a:rPr lang="en-US" altLang="zh-CN" sz="1400" dirty="0"/>
              <a:t>    </a:t>
            </a:r>
            <a:r>
              <a:rPr lang="en-US" altLang="zh-CN" sz="1400" dirty="0" err="1"/>
              <a:t>info_dict</a:t>
            </a:r>
            <a:r>
              <a:rPr lang="en-US" altLang="zh-CN" sz="1400" dirty="0"/>
              <a:t>['age'] = age</a:t>
            </a:r>
            <a:br>
              <a:rPr lang="en-US" altLang="zh-CN" sz="1400" dirty="0"/>
            </a:br>
            <a:r>
              <a:rPr lang="en-US" altLang="zh-CN" sz="1400" dirty="0"/>
              <a:t>    </a:t>
            </a:r>
            <a:r>
              <a:rPr lang="en-US" altLang="zh-CN" sz="1400" dirty="0" err="1"/>
              <a:t>info_dict</a:t>
            </a:r>
            <a:r>
              <a:rPr lang="en-US" altLang="zh-CN" sz="1400" dirty="0"/>
              <a:t>['mobile'] = mobile</a:t>
            </a:r>
            <a:br>
              <a:rPr lang="en-US" altLang="zh-CN" sz="1400" dirty="0"/>
            </a:br>
            <a:r>
              <a:rPr lang="en-US" altLang="zh-CN" sz="1400" dirty="0"/>
              <a:t/>
            </a:r>
            <a:br>
              <a:rPr lang="en-US" altLang="zh-CN" sz="1400" dirty="0"/>
            </a:br>
            <a:r>
              <a:rPr lang="en-US" altLang="zh-CN" sz="1400" dirty="0"/>
              <a:t>    </a:t>
            </a:r>
            <a:r>
              <a:rPr lang="en-US" altLang="zh-CN" sz="1400" dirty="0" err="1"/>
              <a:t>info.append</a:t>
            </a:r>
            <a:r>
              <a:rPr lang="en-US" altLang="zh-CN" sz="1400" dirty="0"/>
              <a:t>(</a:t>
            </a:r>
            <a:r>
              <a:rPr lang="en-US" altLang="zh-CN" sz="1400" dirty="0" err="1"/>
              <a:t>info_dict</a:t>
            </a:r>
            <a:r>
              <a:rPr lang="en-US" altLang="zh-CN" sz="1400" dirty="0"/>
              <a:t>)</a:t>
            </a:r>
            <a:br>
              <a:rPr lang="en-US" altLang="zh-CN" sz="1400" dirty="0"/>
            </a:br>
            <a:r>
              <a:rPr lang="en-US" altLang="zh-CN" sz="1400" dirty="0"/>
              <a:t/>
            </a:r>
            <a:br>
              <a:rPr lang="en-US" altLang="zh-CN" sz="1400" dirty="0"/>
            </a:br>
            <a:r>
              <a:rPr lang="en-US" altLang="zh-CN" sz="1400" dirty="0"/>
              <a:t>    print(info)</a:t>
            </a:r>
          </a:p>
        </p:txBody>
      </p:sp>
    </p:spTree>
    <p:extLst>
      <p:ext uri="{BB962C8B-B14F-4D97-AF65-F5344CB8AC3E}">
        <p14:creationId xmlns:p14="http://schemas.microsoft.com/office/powerpoint/2010/main" val="553242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530630"/>
            <a:ext cx="10964563" cy="498577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需求分析按用户输入的学员姓名进行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删除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用户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输入目标学员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姓名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检查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这个学员是否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存在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如果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存在，则列表删除这个</a:t>
            </a: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数据</a:t>
            </a:r>
            <a:endParaRPr lang="en-US" altLang="zh-CN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如果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不存在，则提示“该用户不存在</a:t>
            </a: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”</a:t>
            </a:r>
            <a:endParaRPr lang="en-US" altLang="zh-CN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对应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的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if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条件成立的位置调用该函数</a:t>
            </a:r>
            <a:endParaRPr lang="en-US" altLang="zh-CN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</a:t>
            </a:r>
            <a:r>
              <a:rPr lang="zh-CN" altLang="en-US" dirty="0" smtClean="0"/>
              <a:t>管理系统代码实现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、删除学员信息代码实现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754672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</a:t>
            </a:r>
            <a:r>
              <a:rPr lang="zh-CN" altLang="en-US" dirty="0" smtClean="0"/>
              <a:t>管理系统代码实现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err="1" smtClean="0"/>
              <a:t>del_info</a:t>
            </a:r>
            <a:r>
              <a:rPr lang="zh-CN" altLang="en-US" dirty="0" smtClean="0"/>
              <a:t>函数代码实现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93626" y="1635973"/>
            <a:ext cx="10666853" cy="353943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# </a:t>
            </a:r>
            <a:r>
              <a:rPr lang="zh-CN" altLang="en-US" sz="1400" dirty="0"/>
              <a:t>删除学员</a:t>
            </a:r>
          </a:p>
          <a:p>
            <a:r>
              <a:rPr lang="en-US" altLang="zh-CN" sz="1400" dirty="0" err="1"/>
              <a:t>def</a:t>
            </a:r>
            <a:r>
              <a:rPr lang="en-US" altLang="zh-CN" sz="1400" dirty="0"/>
              <a:t> </a:t>
            </a:r>
            <a:r>
              <a:rPr lang="en-US" altLang="zh-CN" sz="1400" dirty="0" err="1"/>
              <a:t>del_info</a:t>
            </a:r>
            <a:r>
              <a:rPr lang="en-US" altLang="zh-CN" sz="1400" dirty="0"/>
              <a:t>():</a:t>
            </a:r>
          </a:p>
          <a:p>
            <a:r>
              <a:rPr lang="en-US" altLang="zh-CN" sz="1400" dirty="0"/>
              <a:t>    """</a:t>
            </a:r>
            <a:r>
              <a:rPr lang="zh-CN" altLang="en-US" sz="1400" dirty="0"/>
              <a:t>删除学员</a:t>
            </a:r>
            <a:r>
              <a:rPr lang="en-US" altLang="zh-CN" sz="1400" dirty="0"/>
              <a:t>"""</a:t>
            </a:r>
          </a:p>
          <a:p>
            <a:r>
              <a:rPr lang="en-US" altLang="zh-CN" sz="1400" dirty="0"/>
              <a:t>    # 1. </a:t>
            </a:r>
            <a:r>
              <a:rPr lang="zh-CN" altLang="en-US" sz="1400" dirty="0"/>
              <a:t>用户输入要删除的学员的姓名</a:t>
            </a:r>
          </a:p>
          <a:p>
            <a:r>
              <a:rPr lang="zh-CN" altLang="en-US" sz="1400" dirty="0"/>
              <a:t>    </a:t>
            </a:r>
            <a:r>
              <a:rPr lang="en-US" altLang="zh-CN" sz="1400" dirty="0" err="1"/>
              <a:t>del_name</a:t>
            </a:r>
            <a:r>
              <a:rPr lang="en-US" altLang="zh-CN" sz="1400" dirty="0"/>
              <a:t> = input('</a:t>
            </a:r>
            <a:r>
              <a:rPr lang="zh-CN" altLang="en-US" sz="1400" dirty="0"/>
              <a:t>请输入要删除的学员的姓名：</a:t>
            </a:r>
            <a:r>
              <a:rPr lang="en-US" altLang="zh-CN" sz="1400" dirty="0"/>
              <a:t>')</a:t>
            </a:r>
          </a:p>
          <a:p>
            <a:endParaRPr lang="en-US" altLang="zh-CN" sz="1400" dirty="0"/>
          </a:p>
          <a:p>
            <a:r>
              <a:rPr lang="en-US" altLang="zh-CN" sz="1400" dirty="0"/>
              <a:t>    global info</a:t>
            </a:r>
          </a:p>
          <a:p>
            <a:r>
              <a:rPr lang="en-US" altLang="zh-CN" sz="1400" dirty="0"/>
              <a:t>    # 2. </a:t>
            </a:r>
            <a:r>
              <a:rPr lang="zh-CN" altLang="en-US" sz="1400" dirty="0"/>
              <a:t>判断学员是否存在</a:t>
            </a:r>
            <a:r>
              <a:rPr lang="en-US" altLang="zh-CN" sz="1400" dirty="0"/>
              <a:t>:</a:t>
            </a:r>
            <a:r>
              <a:rPr lang="zh-CN" altLang="en-US" sz="1400" dirty="0"/>
              <a:t>如果输入的姓名存在则删除，否则报错提示</a:t>
            </a:r>
          </a:p>
          <a:p>
            <a:r>
              <a:rPr lang="zh-CN" altLang="en-US" sz="1400" dirty="0"/>
              <a:t>    </a:t>
            </a:r>
            <a:r>
              <a:rPr lang="en-US" altLang="zh-CN" sz="1400" dirty="0"/>
              <a:t>for </a:t>
            </a:r>
            <a:r>
              <a:rPr lang="en-US" altLang="zh-CN" sz="1400" dirty="0" err="1"/>
              <a:t>i</a:t>
            </a:r>
            <a:r>
              <a:rPr lang="en-US" altLang="zh-CN" sz="1400" dirty="0"/>
              <a:t> in info:</a:t>
            </a:r>
          </a:p>
          <a:p>
            <a:r>
              <a:rPr lang="en-US" altLang="zh-CN" sz="1400" dirty="0"/>
              <a:t>        if </a:t>
            </a:r>
            <a:r>
              <a:rPr lang="en-US" altLang="zh-CN" sz="1400" dirty="0" err="1"/>
              <a:t>del_name</a:t>
            </a:r>
            <a:r>
              <a:rPr lang="en-US" altLang="zh-CN" sz="1400" dirty="0"/>
              <a:t> == </a:t>
            </a:r>
            <a:r>
              <a:rPr lang="en-US" altLang="zh-CN" sz="1400" dirty="0" err="1"/>
              <a:t>i</a:t>
            </a:r>
            <a:r>
              <a:rPr lang="en-US" altLang="zh-CN" sz="1400" dirty="0"/>
              <a:t>['name']:</a:t>
            </a:r>
          </a:p>
          <a:p>
            <a:r>
              <a:rPr lang="en-US" altLang="zh-CN" sz="1400" dirty="0"/>
              <a:t>            </a:t>
            </a:r>
            <a:r>
              <a:rPr lang="en-US" altLang="zh-CN" sz="1400" dirty="0" err="1"/>
              <a:t>info.remove</a:t>
            </a:r>
            <a:r>
              <a:rPr lang="en-US" altLang="zh-CN" sz="1400" dirty="0"/>
              <a:t>(</a:t>
            </a:r>
            <a:r>
              <a:rPr lang="en-US" altLang="zh-CN" sz="1400" dirty="0" err="1"/>
              <a:t>i</a:t>
            </a:r>
            <a:r>
              <a:rPr lang="en-US" altLang="zh-CN" sz="1400" dirty="0"/>
              <a:t>)</a:t>
            </a:r>
          </a:p>
          <a:p>
            <a:r>
              <a:rPr lang="en-US" altLang="zh-CN" sz="1400" dirty="0"/>
              <a:t>            break</a:t>
            </a:r>
          </a:p>
          <a:p>
            <a:r>
              <a:rPr lang="en-US" altLang="zh-CN" sz="1400" dirty="0"/>
              <a:t>    else:</a:t>
            </a:r>
          </a:p>
          <a:p>
            <a:r>
              <a:rPr lang="en-US" altLang="zh-CN" sz="1400" dirty="0"/>
              <a:t>        print('</a:t>
            </a:r>
            <a:r>
              <a:rPr lang="zh-CN" altLang="en-US" sz="1400" dirty="0"/>
              <a:t>该学员不存在</a:t>
            </a:r>
            <a:r>
              <a:rPr lang="en-US" altLang="zh-CN" sz="1400" dirty="0"/>
              <a:t>')</a:t>
            </a:r>
          </a:p>
          <a:p>
            <a:endParaRPr lang="en-US" altLang="zh-CN" sz="1400" dirty="0"/>
          </a:p>
          <a:p>
            <a:r>
              <a:rPr lang="en-US" altLang="zh-CN" sz="1400" dirty="0"/>
              <a:t>    print(info)</a:t>
            </a: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399783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530630"/>
            <a:ext cx="10964563" cy="498577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需求分析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用户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输入目标学员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姓名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检查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这个学员是否存在 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如果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存在，则修改这位学员的信息，例如手机</a:t>
            </a: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号</a:t>
            </a:r>
            <a:endParaRPr lang="en-US" altLang="zh-CN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如果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不存在，则报</a:t>
            </a: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错</a:t>
            </a:r>
            <a:endParaRPr lang="en-US" altLang="zh-CN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对应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的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if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条件成立的位置调用该函数</a:t>
            </a:r>
            <a:endParaRPr lang="en-US" altLang="zh-CN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</a:t>
            </a:r>
            <a:r>
              <a:rPr lang="zh-CN" altLang="en-US" dirty="0" smtClean="0"/>
              <a:t>管理系统代码实现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、修改学员信息代码实现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8058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xmlns="" id="{2691FACA-E1ED-6A48-A1E4-D925AAC030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71231" y="756218"/>
            <a:ext cx="5973761" cy="4256405"/>
          </a:xfrm>
        </p:spPr>
        <p:txBody>
          <a:bodyPr/>
          <a:lstStyle/>
          <a:p>
            <a:r>
              <a:rPr lang="zh-CN" altLang="en-US" dirty="0" smtClean="0"/>
              <a:t>学员管理系统功能概述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AD2B26"/>
                </a:solidFill>
              </a:rPr>
              <a:t>学员管理系统步骤分析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r>
              <a:rPr lang="zh-CN" altLang="en-US" dirty="0" smtClean="0">
                <a:solidFill>
                  <a:srgbClr val="AD2B26"/>
                </a:solidFill>
              </a:rPr>
              <a:t>学员管理系统代码实现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720000" lvl="1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733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显示</a:t>
            </a:r>
            <a:r>
              <a:rPr lang="zh-CN" altLang="en-US" sz="1733" b="0" dirty="0">
                <a:solidFill>
                  <a:schemeClr val="tx1">
                    <a:lumMod val="75000"/>
                    <a:lumOff val="2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功能</a:t>
            </a:r>
            <a:r>
              <a:rPr lang="zh-CN" altLang="en-US" sz="1733" b="0" dirty="0">
                <a:solidFill>
                  <a:schemeClr val="tx1">
                    <a:lumMod val="75000"/>
                    <a:lumOff val="2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界面</a:t>
            </a:r>
            <a:endParaRPr lang="en-US" altLang="zh-CN" sz="1733" b="0" dirty="0">
              <a:solidFill>
                <a:schemeClr val="tx1">
                  <a:lumMod val="75000"/>
                  <a:lumOff val="25000"/>
                </a:schemeClr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  <a:p>
            <a:pPr marL="720000" lvl="1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733" b="0" dirty="0">
                <a:solidFill>
                  <a:schemeClr val="tx1">
                    <a:lumMod val="75000"/>
                    <a:lumOff val="2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根据用户输入序号，执行不同的功能</a:t>
            </a:r>
            <a:endParaRPr lang="en-US" altLang="zh-CN" sz="1733" b="0" dirty="0">
              <a:solidFill>
                <a:schemeClr val="tx1">
                  <a:lumMod val="75000"/>
                  <a:lumOff val="25000"/>
                </a:schemeClr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  <a:p>
            <a:pPr marL="720000" lvl="1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733" b="0" dirty="0">
                <a:solidFill>
                  <a:schemeClr val="tx1">
                    <a:lumMod val="75000"/>
                    <a:lumOff val="2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定义不同功能的</a:t>
            </a:r>
            <a:r>
              <a:rPr lang="zh-CN" altLang="en-US" sz="1733" b="0" dirty="0">
                <a:solidFill>
                  <a:schemeClr val="tx1">
                    <a:lumMod val="75000"/>
                    <a:lumOff val="2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函数，实现增删改查</a:t>
            </a:r>
            <a:endParaRPr lang="zh-CN" altLang="en-US" sz="1733" b="0" dirty="0">
              <a:solidFill>
                <a:schemeClr val="tx1">
                  <a:lumMod val="75000"/>
                  <a:lumOff val="25000"/>
                </a:schemeClr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101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</a:t>
            </a:r>
            <a:r>
              <a:rPr lang="zh-CN" altLang="en-US" dirty="0" smtClean="0"/>
              <a:t>管理系统代码实现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err="1" smtClean="0"/>
              <a:t>modify_info</a:t>
            </a:r>
            <a:r>
              <a:rPr lang="zh-CN" altLang="en-US" dirty="0" smtClean="0"/>
              <a:t>函数代码实现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93626" y="1635973"/>
            <a:ext cx="10666853" cy="353943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# </a:t>
            </a:r>
            <a:r>
              <a:rPr lang="zh-CN" altLang="en-US" sz="1400" dirty="0"/>
              <a:t>修改函数</a:t>
            </a:r>
          </a:p>
          <a:p>
            <a:r>
              <a:rPr lang="en-US" altLang="zh-CN" sz="1400" dirty="0" err="1"/>
              <a:t>def</a:t>
            </a:r>
            <a:r>
              <a:rPr lang="en-US" altLang="zh-CN" sz="1400" dirty="0"/>
              <a:t> </a:t>
            </a:r>
            <a:r>
              <a:rPr lang="en-US" altLang="zh-CN" sz="1400" dirty="0" err="1"/>
              <a:t>modify_info</a:t>
            </a:r>
            <a:r>
              <a:rPr lang="en-US" altLang="zh-CN" sz="1400" dirty="0"/>
              <a:t>():</a:t>
            </a:r>
          </a:p>
          <a:p>
            <a:r>
              <a:rPr lang="en-US" altLang="zh-CN" sz="1400" dirty="0"/>
              <a:t>    """</a:t>
            </a:r>
            <a:r>
              <a:rPr lang="zh-CN" altLang="en-US" sz="1400" dirty="0"/>
              <a:t>修改函数</a:t>
            </a:r>
            <a:r>
              <a:rPr lang="en-US" altLang="zh-CN" sz="1400" dirty="0"/>
              <a:t>"""</a:t>
            </a:r>
          </a:p>
          <a:p>
            <a:r>
              <a:rPr lang="en-US" altLang="zh-CN" sz="1400" dirty="0"/>
              <a:t>    # 1. </a:t>
            </a:r>
            <a:r>
              <a:rPr lang="zh-CN" altLang="en-US" sz="1400" dirty="0"/>
              <a:t>用户输入要修改的学员的姓名</a:t>
            </a:r>
          </a:p>
          <a:p>
            <a:r>
              <a:rPr lang="zh-CN" altLang="en-US" sz="1400" dirty="0"/>
              <a:t>    </a:t>
            </a:r>
            <a:r>
              <a:rPr lang="en-US" altLang="zh-CN" sz="1400" dirty="0" err="1"/>
              <a:t>modify_name</a:t>
            </a:r>
            <a:r>
              <a:rPr lang="en-US" altLang="zh-CN" sz="1400" dirty="0"/>
              <a:t> = input('</a:t>
            </a:r>
            <a:r>
              <a:rPr lang="zh-CN" altLang="en-US" sz="1400" dirty="0"/>
              <a:t>请输入要修改的学员的姓名：</a:t>
            </a:r>
            <a:r>
              <a:rPr lang="en-US" altLang="zh-CN" sz="1400" dirty="0"/>
              <a:t>')</a:t>
            </a:r>
          </a:p>
          <a:p>
            <a:endParaRPr lang="en-US" altLang="zh-CN" sz="1400" dirty="0"/>
          </a:p>
          <a:p>
            <a:r>
              <a:rPr lang="en-US" altLang="zh-CN" sz="1400" dirty="0"/>
              <a:t>    global info</a:t>
            </a:r>
          </a:p>
          <a:p>
            <a:r>
              <a:rPr lang="en-US" altLang="zh-CN" sz="1400" dirty="0"/>
              <a:t>    # 2. </a:t>
            </a:r>
            <a:r>
              <a:rPr lang="zh-CN" altLang="en-US" sz="1400" dirty="0"/>
              <a:t>判断学员是否存在：如果输入的姓名存在则修改手机号，否则报错提示</a:t>
            </a:r>
          </a:p>
          <a:p>
            <a:r>
              <a:rPr lang="zh-CN" altLang="en-US" sz="1400" dirty="0"/>
              <a:t>    </a:t>
            </a:r>
            <a:r>
              <a:rPr lang="en-US" altLang="zh-CN" sz="1400" dirty="0"/>
              <a:t>for </a:t>
            </a:r>
            <a:r>
              <a:rPr lang="en-US" altLang="zh-CN" sz="1400" dirty="0" err="1"/>
              <a:t>i</a:t>
            </a:r>
            <a:r>
              <a:rPr lang="en-US" altLang="zh-CN" sz="1400" dirty="0"/>
              <a:t> in info:</a:t>
            </a:r>
          </a:p>
          <a:p>
            <a:r>
              <a:rPr lang="en-US" altLang="zh-CN" sz="1400" dirty="0"/>
              <a:t>        if </a:t>
            </a:r>
            <a:r>
              <a:rPr lang="en-US" altLang="zh-CN" sz="1400" dirty="0" err="1"/>
              <a:t>modify_name</a:t>
            </a:r>
            <a:r>
              <a:rPr lang="en-US" altLang="zh-CN" sz="1400" dirty="0"/>
              <a:t> == </a:t>
            </a:r>
            <a:r>
              <a:rPr lang="en-US" altLang="zh-CN" sz="1400" dirty="0" err="1"/>
              <a:t>i</a:t>
            </a:r>
            <a:r>
              <a:rPr lang="en-US" altLang="zh-CN" sz="1400" dirty="0"/>
              <a:t> ['name']:</a:t>
            </a:r>
          </a:p>
          <a:p>
            <a:r>
              <a:rPr lang="en-US" altLang="zh-CN" sz="1400" dirty="0"/>
              <a:t>            </a:t>
            </a:r>
            <a:r>
              <a:rPr lang="en-US" altLang="zh-CN" sz="1400" dirty="0" err="1"/>
              <a:t>i</a:t>
            </a:r>
            <a:r>
              <a:rPr lang="en-US" altLang="zh-CN" sz="1400" dirty="0" smtClean="0"/>
              <a:t>['mobile'] </a:t>
            </a:r>
            <a:r>
              <a:rPr lang="en-US" altLang="zh-CN" sz="1400" dirty="0"/>
              <a:t>= input('</a:t>
            </a:r>
            <a:r>
              <a:rPr lang="zh-CN" altLang="en-US" sz="1400" dirty="0"/>
              <a:t>请输入新的手机号：</a:t>
            </a:r>
            <a:r>
              <a:rPr lang="en-US" altLang="zh-CN" sz="1400" dirty="0"/>
              <a:t>')</a:t>
            </a:r>
          </a:p>
          <a:p>
            <a:r>
              <a:rPr lang="en-US" altLang="zh-CN" sz="1400" dirty="0"/>
              <a:t>            break</a:t>
            </a:r>
          </a:p>
          <a:p>
            <a:r>
              <a:rPr lang="en-US" altLang="zh-CN" sz="1400" dirty="0"/>
              <a:t>    else:</a:t>
            </a:r>
          </a:p>
          <a:p>
            <a:r>
              <a:rPr lang="en-US" altLang="zh-CN" sz="1400" dirty="0"/>
              <a:t>        print('</a:t>
            </a:r>
            <a:r>
              <a:rPr lang="zh-CN" altLang="en-US" sz="1400" dirty="0"/>
              <a:t>该学员不存在</a:t>
            </a:r>
            <a:r>
              <a:rPr lang="en-US" altLang="zh-CN" sz="1400" dirty="0"/>
              <a:t>')</a:t>
            </a:r>
          </a:p>
          <a:p>
            <a:r>
              <a:rPr lang="en-US" altLang="zh-CN" sz="1400" dirty="0"/>
              <a:t>    </a:t>
            </a:r>
          </a:p>
          <a:p>
            <a:r>
              <a:rPr lang="en-US" altLang="zh-CN" sz="1400" dirty="0"/>
              <a:t>    print(info)</a:t>
            </a: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29469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530630"/>
            <a:ext cx="10964563" cy="498577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需求分析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用户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输入目标学员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姓名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检查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学员是否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存在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如果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存在，则显示这个学员的</a:t>
            </a: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信息</a:t>
            </a:r>
            <a:endParaRPr lang="en-US" altLang="zh-CN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如果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不存在，则报错</a:t>
            </a: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提示</a:t>
            </a:r>
            <a:endParaRPr lang="en-US" altLang="zh-CN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对应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的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if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条件成立的位置调用该函数</a:t>
            </a:r>
            <a:endParaRPr lang="en-US" altLang="zh-CN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</a:t>
            </a:r>
            <a:r>
              <a:rPr lang="zh-CN" altLang="en-US" dirty="0" smtClean="0"/>
              <a:t>管理系统代码实现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r>
              <a:rPr lang="zh-CN" altLang="en-US" dirty="0"/>
              <a:t>查询</a:t>
            </a:r>
            <a:r>
              <a:rPr lang="zh-CN" altLang="en-US" dirty="0" smtClean="0"/>
              <a:t>学员信息代码实现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3297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</a:t>
            </a:r>
            <a:r>
              <a:rPr lang="zh-CN" altLang="en-US" dirty="0" smtClean="0"/>
              <a:t>管理系统代码实现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err="1" smtClean="0"/>
              <a:t>search_info</a:t>
            </a:r>
            <a:r>
              <a:rPr lang="zh-CN" altLang="en-US" dirty="0" smtClean="0"/>
              <a:t>函数代码实现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93626" y="1635973"/>
            <a:ext cx="10666853" cy="332398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/>
              <a:t># </a:t>
            </a:r>
            <a:r>
              <a:rPr lang="zh-CN" altLang="en-US" sz="1400" dirty="0"/>
              <a:t>查询学员</a:t>
            </a:r>
          </a:p>
          <a:p>
            <a:r>
              <a:rPr lang="en-US" altLang="zh-CN" sz="1400" dirty="0" err="1"/>
              <a:t>def</a:t>
            </a:r>
            <a:r>
              <a:rPr lang="en-US" altLang="zh-CN" sz="1400" dirty="0"/>
              <a:t> </a:t>
            </a:r>
            <a:r>
              <a:rPr lang="en-US" altLang="zh-CN" sz="1400" dirty="0" err="1"/>
              <a:t>search_info</a:t>
            </a:r>
            <a:r>
              <a:rPr lang="en-US" altLang="zh-CN" sz="1400" dirty="0"/>
              <a:t>():</a:t>
            </a:r>
          </a:p>
          <a:p>
            <a:r>
              <a:rPr lang="en-US" altLang="zh-CN" sz="1400" dirty="0"/>
              <a:t>    """</a:t>
            </a:r>
            <a:r>
              <a:rPr lang="zh-CN" altLang="en-US" sz="1400" dirty="0"/>
              <a:t>查询学员</a:t>
            </a:r>
            <a:r>
              <a:rPr lang="en-US" altLang="zh-CN" sz="1400" dirty="0"/>
              <a:t>"""</a:t>
            </a:r>
          </a:p>
          <a:p>
            <a:r>
              <a:rPr lang="en-US" altLang="zh-CN" sz="1400" dirty="0"/>
              <a:t>    # 1. </a:t>
            </a:r>
            <a:r>
              <a:rPr lang="zh-CN" altLang="en-US" sz="1400" dirty="0"/>
              <a:t>输入要查找的学员姓名：</a:t>
            </a:r>
          </a:p>
          <a:p>
            <a:r>
              <a:rPr lang="zh-CN" altLang="en-US" sz="1400" dirty="0"/>
              <a:t>    </a:t>
            </a:r>
            <a:r>
              <a:rPr lang="en-US" altLang="zh-CN" sz="1400" dirty="0" err="1"/>
              <a:t>search_name</a:t>
            </a:r>
            <a:r>
              <a:rPr lang="en-US" altLang="zh-CN" sz="1400" dirty="0"/>
              <a:t> = input('</a:t>
            </a:r>
            <a:r>
              <a:rPr lang="zh-CN" altLang="en-US" sz="1400" dirty="0"/>
              <a:t>请输入要查找的学员姓名：</a:t>
            </a:r>
            <a:r>
              <a:rPr lang="en-US" altLang="zh-CN" sz="1400" dirty="0"/>
              <a:t>')</a:t>
            </a:r>
          </a:p>
          <a:p>
            <a:endParaRPr lang="en-US" altLang="zh-CN" sz="1400" dirty="0"/>
          </a:p>
          <a:p>
            <a:r>
              <a:rPr lang="en-US" altLang="zh-CN" sz="1400" dirty="0"/>
              <a:t>    global info</a:t>
            </a:r>
          </a:p>
          <a:p>
            <a:r>
              <a:rPr lang="en-US" altLang="zh-CN" sz="1400" dirty="0"/>
              <a:t>    # 2. </a:t>
            </a:r>
            <a:r>
              <a:rPr lang="zh-CN" altLang="en-US" sz="1400" dirty="0"/>
              <a:t>判断学员是否存在：如果输入的姓名存在则显示这位学员信息，否则报错提示</a:t>
            </a:r>
          </a:p>
          <a:p>
            <a:r>
              <a:rPr lang="zh-CN" altLang="en-US" sz="1400" dirty="0"/>
              <a:t>    </a:t>
            </a:r>
            <a:r>
              <a:rPr lang="en-US" altLang="zh-CN" sz="1400" dirty="0"/>
              <a:t>for </a:t>
            </a:r>
            <a:r>
              <a:rPr lang="en-US" altLang="zh-CN" sz="1400" dirty="0" err="1"/>
              <a:t>i</a:t>
            </a:r>
            <a:r>
              <a:rPr lang="en-US" altLang="zh-CN" sz="1400" dirty="0"/>
              <a:t> in info:</a:t>
            </a:r>
          </a:p>
          <a:p>
            <a:r>
              <a:rPr lang="en-US" altLang="zh-CN" sz="1400" dirty="0"/>
              <a:t>        if </a:t>
            </a:r>
            <a:r>
              <a:rPr lang="en-US" altLang="zh-CN" sz="1400" dirty="0" err="1"/>
              <a:t>search_name</a:t>
            </a:r>
            <a:r>
              <a:rPr lang="en-US" altLang="zh-CN" sz="1400" dirty="0"/>
              <a:t> == </a:t>
            </a:r>
            <a:r>
              <a:rPr lang="en-US" altLang="zh-CN" sz="1400" dirty="0" err="1"/>
              <a:t>i</a:t>
            </a:r>
            <a:r>
              <a:rPr lang="en-US" altLang="zh-CN" sz="1400" dirty="0"/>
              <a:t>['name']:</a:t>
            </a:r>
          </a:p>
          <a:p>
            <a:r>
              <a:rPr lang="en-US" altLang="zh-CN" sz="1400" dirty="0"/>
              <a:t>            print('</a:t>
            </a:r>
            <a:r>
              <a:rPr lang="zh-CN" altLang="en-US" sz="1400" dirty="0"/>
              <a:t>查找到的学员信息如下：</a:t>
            </a:r>
            <a:r>
              <a:rPr lang="en-US" altLang="zh-CN" sz="1400" dirty="0"/>
              <a:t>----------')</a:t>
            </a:r>
          </a:p>
          <a:p>
            <a:r>
              <a:rPr lang="en-US" altLang="zh-CN" sz="1400" dirty="0"/>
              <a:t>            print(f"</a:t>
            </a:r>
            <a:r>
              <a:rPr lang="zh-CN" altLang="en-US" sz="1400" dirty="0"/>
              <a:t>该学员的学号是</a:t>
            </a:r>
            <a:r>
              <a:rPr lang="en-US" altLang="zh-CN" sz="1400" dirty="0"/>
              <a:t>{</a:t>
            </a:r>
            <a:r>
              <a:rPr lang="en-US" altLang="zh-CN" sz="1400" dirty="0" err="1"/>
              <a:t>i</a:t>
            </a:r>
            <a:r>
              <a:rPr lang="en-US" altLang="zh-CN" sz="1400" dirty="0"/>
              <a:t>['id']}, </a:t>
            </a:r>
            <a:r>
              <a:rPr lang="zh-CN" altLang="en-US" sz="1400" dirty="0"/>
              <a:t>姓名是</a:t>
            </a:r>
            <a:r>
              <a:rPr lang="en-US" altLang="zh-CN" sz="1400" dirty="0"/>
              <a:t>{</a:t>
            </a:r>
            <a:r>
              <a:rPr lang="en-US" altLang="zh-CN" sz="1400" dirty="0" err="1"/>
              <a:t>i</a:t>
            </a:r>
            <a:r>
              <a:rPr lang="en-US" altLang="zh-CN" sz="1400" dirty="0"/>
              <a:t>['name']}, </a:t>
            </a:r>
            <a:r>
              <a:rPr lang="zh-CN" altLang="en-US" sz="1400" dirty="0"/>
              <a:t>手机号是</a:t>
            </a:r>
            <a:r>
              <a:rPr lang="en-US" altLang="zh-CN" sz="1400" dirty="0"/>
              <a:t>{</a:t>
            </a:r>
            <a:r>
              <a:rPr lang="en-US" altLang="zh-CN" sz="1400" dirty="0" err="1"/>
              <a:t>i</a:t>
            </a:r>
            <a:r>
              <a:rPr lang="en-US" altLang="zh-CN" sz="1400" dirty="0" smtClean="0"/>
              <a:t>['mobile']}")</a:t>
            </a:r>
            <a:endParaRPr lang="en-US" altLang="zh-CN" sz="1400" dirty="0"/>
          </a:p>
          <a:p>
            <a:r>
              <a:rPr lang="en-US" altLang="zh-CN" sz="1400" dirty="0"/>
              <a:t>            break</a:t>
            </a:r>
          </a:p>
          <a:p>
            <a:r>
              <a:rPr lang="en-US" altLang="zh-CN" sz="1400" dirty="0"/>
              <a:t>    else:</a:t>
            </a:r>
          </a:p>
          <a:p>
            <a:r>
              <a:rPr lang="en-US" altLang="zh-CN" sz="1400" dirty="0"/>
              <a:t>        print('</a:t>
            </a:r>
            <a:r>
              <a:rPr lang="zh-CN" altLang="en-US" sz="1400" dirty="0"/>
              <a:t>该学员不存在</a:t>
            </a:r>
            <a:r>
              <a:rPr lang="en-US" altLang="zh-CN" sz="1400" dirty="0"/>
              <a:t>')</a:t>
            </a: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374000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</a:t>
            </a:r>
            <a:r>
              <a:rPr lang="zh-CN" altLang="en-US" dirty="0" smtClean="0"/>
              <a:t>管理系统代码实现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5</a:t>
            </a:r>
            <a:r>
              <a:rPr lang="zh-CN" altLang="en-US" dirty="0" smtClean="0"/>
              <a:t>、</a:t>
            </a:r>
            <a:r>
              <a:rPr lang="zh-CN" altLang="en-US" dirty="0"/>
              <a:t>打印所有学员</a:t>
            </a:r>
            <a:r>
              <a:rPr lang="zh-CN" altLang="en-US" dirty="0" smtClean="0"/>
              <a:t>信息（</a:t>
            </a:r>
            <a:r>
              <a:rPr lang="en-US" altLang="zh-CN" dirty="0" err="1" smtClean="0"/>
              <a:t>print_all</a:t>
            </a:r>
            <a:r>
              <a:rPr lang="en-US" altLang="zh-CN" dirty="0" smtClean="0"/>
              <a:t>()</a:t>
            </a:r>
            <a:r>
              <a:rPr lang="zh-CN" altLang="en-US" dirty="0" smtClean="0"/>
              <a:t>函数代码实现）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93626" y="1635973"/>
            <a:ext cx="10666853" cy="1600438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 smtClean="0"/>
              <a:t># </a:t>
            </a:r>
            <a:r>
              <a:rPr lang="zh-CN" altLang="en-US" sz="1400" dirty="0"/>
              <a:t>显示所有学员信息</a:t>
            </a:r>
          </a:p>
          <a:p>
            <a:r>
              <a:rPr lang="en-US" altLang="zh-CN" sz="1400" dirty="0" err="1"/>
              <a:t>def</a:t>
            </a:r>
            <a:r>
              <a:rPr lang="en-US" altLang="zh-CN" sz="1400" dirty="0"/>
              <a:t> </a:t>
            </a:r>
            <a:r>
              <a:rPr lang="en-US" altLang="zh-CN" sz="1400" dirty="0" err="1"/>
              <a:t>print_all</a:t>
            </a:r>
            <a:r>
              <a:rPr lang="en-US" altLang="zh-CN" sz="1400" dirty="0"/>
              <a:t>():</a:t>
            </a:r>
          </a:p>
          <a:p>
            <a:r>
              <a:rPr lang="en-US" altLang="zh-CN" sz="1400" dirty="0"/>
              <a:t>    """ </a:t>
            </a:r>
            <a:r>
              <a:rPr lang="zh-CN" altLang="en-US" sz="1400" dirty="0"/>
              <a:t>显示所有学员信息 </a:t>
            </a:r>
            <a:r>
              <a:rPr lang="en-US" altLang="zh-CN" sz="1400" dirty="0" smtClean="0"/>
              <a:t>"""</a:t>
            </a:r>
          </a:p>
          <a:p>
            <a:r>
              <a:rPr lang="en-US" altLang="zh-CN" sz="1400" dirty="0" smtClean="0"/>
              <a:t>    global info</a:t>
            </a:r>
            <a:endParaRPr lang="en-US" altLang="zh-CN" sz="1400" dirty="0"/>
          </a:p>
          <a:p>
            <a:r>
              <a:rPr lang="en-US" altLang="zh-CN" sz="1400" dirty="0" smtClean="0"/>
              <a:t>    </a:t>
            </a:r>
          </a:p>
          <a:p>
            <a:r>
              <a:rPr lang="en-US" altLang="zh-CN" sz="1400" dirty="0"/>
              <a:t> </a:t>
            </a:r>
            <a:r>
              <a:rPr lang="en-US" altLang="zh-CN" sz="1400" dirty="0" smtClean="0"/>
              <a:t>   for </a:t>
            </a:r>
            <a:r>
              <a:rPr lang="en-US" altLang="zh-CN" sz="1400" dirty="0" err="1" smtClean="0"/>
              <a:t>i</a:t>
            </a:r>
            <a:r>
              <a:rPr lang="en-US" altLang="zh-CN" sz="1400" dirty="0" smtClean="0"/>
              <a:t> in info:</a:t>
            </a:r>
          </a:p>
          <a:p>
            <a:r>
              <a:rPr lang="en-US" altLang="zh-CN" sz="1400" dirty="0" smtClean="0"/>
              <a:t>        </a:t>
            </a:r>
            <a:r>
              <a:rPr lang="en-US" altLang="zh-CN" sz="1400" dirty="0"/>
              <a:t>print(f"</a:t>
            </a:r>
            <a:r>
              <a:rPr lang="zh-CN" altLang="en-US" sz="1400" dirty="0"/>
              <a:t>姓名：</a:t>
            </a:r>
            <a:r>
              <a:rPr lang="en-US" altLang="zh-CN" sz="1400" dirty="0"/>
              <a:t>{</a:t>
            </a:r>
            <a:r>
              <a:rPr lang="en-US" altLang="zh-CN" sz="1400" dirty="0" err="1"/>
              <a:t>i</a:t>
            </a:r>
            <a:r>
              <a:rPr lang="en-US" altLang="zh-CN" sz="1400" dirty="0"/>
              <a:t>['name']}</a:t>
            </a:r>
            <a:r>
              <a:rPr lang="zh-CN" altLang="en-US" sz="1400" dirty="0"/>
              <a:t>，年龄：</a:t>
            </a:r>
            <a:r>
              <a:rPr lang="en-US" altLang="zh-CN" sz="1400" dirty="0"/>
              <a:t>{</a:t>
            </a:r>
            <a:r>
              <a:rPr lang="en-US" altLang="zh-CN" sz="1400" dirty="0" err="1"/>
              <a:t>i</a:t>
            </a:r>
            <a:r>
              <a:rPr lang="en-US" altLang="zh-CN" sz="1400" dirty="0"/>
              <a:t>['age']}</a:t>
            </a:r>
            <a:r>
              <a:rPr lang="zh-CN" altLang="en-US" sz="1400" dirty="0"/>
              <a:t>，电话：</a:t>
            </a:r>
            <a:r>
              <a:rPr lang="en-US" altLang="zh-CN" sz="1400" dirty="0"/>
              <a:t>{</a:t>
            </a:r>
            <a:r>
              <a:rPr lang="en-US" altLang="zh-CN" sz="1400" dirty="0" err="1"/>
              <a:t>i</a:t>
            </a:r>
            <a:r>
              <a:rPr lang="en-US" altLang="zh-CN" sz="1400" dirty="0"/>
              <a:t>['mobile']}")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626" y="3879334"/>
            <a:ext cx="10697078" cy="1481937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793626" y="3363999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运行结果：</a:t>
            </a:r>
          </a:p>
        </p:txBody>
      </p:sp>
    </p:spTree>
    <p:extLst>
      <p:ext uri="{BB962C8B-B14F-4D97-AF65-F5344CB8AC3E}">
        <p14:creationId xmlns:p14="http://schemas.microsoft.com/office/powerpoint/2010/main" val="326504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</a:t>
            </a:r>
            <a:r>
              <a:rPr lang="zh-CN" altLang="en-US" dirty="0" smtClean="0"/>
              <a:t>管理系统代码实现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6</a:t>
            </a:r>
            <a:r>
              <a:rPr lang="zh-CN" altLang="en-US" dirty="0" smtClean="0"/>
              <a:t>、退出学员管理系统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93626" y="1635973"/>
            <a:ext cx="10666853" cy="116955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 smtClean="0"/>
              <a:t>…</a:t>
            </a:r>
          </a:p>
          <a:p>
            <a:r>
              <a:rPr lang="en-US" altLang="zh-CN" sz="1400" dirty="0" err="1" smtClean="0"/>
              <a:t>elif</a:t>
            </a:r>
            <a:r>
              <a:rPr lang="en-US" altLang="zh-CN" sz="1400" dirty="0" smtClean="0"/>
              <a:t> </a:t>
            </a:r>
            <a:r>
              <a:rPr lang="en-US" altLang="zh-CN" sz="1400" dirty="0" err="1"/>
              <a:t>user_num</a:t>
            </a:r>
            <a:r>
              <a:rPr lang="en-US" altLang="zh-CN" sz="1400" dirty="0"/>
              <a:t> == 6:</a:t>
            </a:r>
            <a:br>
              <a:rPr lang="en-US" altLang="zh-CN" sz="1400" dirty="0"/>
            </a:br>
            <a:r>
              <a:rPr lang="en-US" altLang="zh-CN" sz="1400" dirty="0"/>
              <a:t>    flag = input('</a:t>
            </a:r>
            <a:r>
              <a:rPr lang="zh-CN" altLang="en-US" sz="1400" dirty="0"/>
              <a:t>确认退出么</a:t>
            </a:r>
            <a:r>
              <a:rPr lang="en-US" altLang="zh-CN" sz="1400" dirty="0"/>
              <a:t>? </a:t>
            </a:r>
            <a:r>
              <a:rPr lang="zh-CN" altLang="en-US" sz="1400" dirty="0"/>
              <a:t>确认请输入</a:t>
            </a:r>
            <a:r>
              <a:rPr lang="en-US" altLang="zh-CN" sz="1400" dirty="0"/>
              <a:t>【yes】</a:t>
            </a:r>
            <a:r>
              <a:rPr lang="zh-CN" altLang="en-US" sz="1400" dirty="0"/>
              <a:t>：</a:t>
            </a:r>
            <a:r>
              <a:rPr lang="en-US" altLang="zh-CN" sz="1400" dirty="0"/>
              <a:t>')</a:t>
            </a:r>
            <a:br>
              <a:rPr lang="en-US" altLang="zh-CN" sz="1400" dirty="0"/>
            </a:br>
            <a:r>
              <a:rPr lang="en-US" altLang="zh-CN" sz="1400" dirty="0"/>
              <a:t>    if flag == 'yes':</a:t>
            </a:r>
            <a:br>
              <a:rPr lang="en-US" altLang="zh-CN" sz="1400" dirty="0"/>
            </a:br>
            <a:r>
              <a:rPr lang="en-US" altLang="zh-CN" sz="1400" dirty="0"/>
              <a:t>        break</a:t>
            </a:r>
          </a:p>
        </p:txBody>
      </p:sp>
      <p:sp>
        <p:nvSpPr>
          <p:cNvPr id="8" name="矩形 7"/>
          <p:cNvSpPr/>
          <p:nvPr/>
        </p:nvSpPr>
        <p:spPr>
          <a:xfrm>
            <a:off x="793626" y="2984226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运行结果：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626" y="3532260"/>
            <a:ext cx="9487722" cy="301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64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564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8F5F2403-DAC9-454A-9779-7331986EC4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99581" y="423612"/>
            <a:ext cx="6654482" cy="4855845"/>
          </a:xfrm>
        </p:spPr>
        <p:txBody>
          <a:bodyPr/>
          <a:lstStyle/>
          <a:p>
            <a:r>
              <a:rPr lang="zh-CN" altLang="en-US" dirty="0" smtClean="0"/>
              <a:t>了解学员管理系统的功能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B60206"/>
                </a:solidFill>
              </a:rPr>
              <a:t>掌握学员管理系统的步骤分析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r>
              <a:rPr lang="zh-CN" altLang="en-US" dirty="0" smtClean="0">
                <a:solidFill>
                  <a:srgbClr val="B60206"/>
                </a:solidFill>
              </a:rPr>
              <a:t>掌握</a:t>
            </a:r>
            <a:r>
              <a:rPr lang="zh-CN" altLang="en-US" dirty="0">
                <a:solidFill>
                  <a:srgbClr val="AD2B26"/>
                </a:solidFill>
              </a:rPr>
              <a:t>学员管理系统代码</a:t>
            </a:r>
            <a:r>
              <a:rPr lang="zh-CN" altLang="en-US" dirty="0" smtClean="0">
                <a:solidFill>
                  <a:srgbClr val="AD2B26"/>
                </a:solidFill>
              </a:rPr>
              <a:t>实现</a:t>
            </a:r>
            <a:endParaRPr lang="en-US" altLang="zh-CN" dirty="0" smtClean="0">
              <a:solidFill>
                <a:srgbClr val="AD2B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20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学员管理系统功能概述</a:t>
            </a:r>
            <a:endParaRPr lang="en-US" altLang="zh-CN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/>
              <a:t>01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133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学员管理系统功能概述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、最终效果图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80" y="1877016"/>
            <a:ext cx="11415989" cy="376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161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646133"/>
            <a:ext cx="10964563" cy="498577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需求：进入系统显示系统功能界面，功能如下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rgbClr val="B60206"/>
                </a:solidFill>
              </a:rPr>
              <a:t>添加学员信息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rgbClr val="B60206"/>
                </a:solidFill>
              </a:rPr>
              <a:t>删除学员信息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rgbClr val="B60206"/>
                </a:solidFill>
              </a:rPr>
              <a:t>修改</a:t>
            </a:r>
            <a:r>
              <a:rPr lang="zh-CN" altLang="en-US" dirty="0">
                <a:solidFill>
                  <a:srgbClr val="B60206"/>
                </a:solidFill>
              </a:rPr>
              <a:t>学员</a:t>
            </a:r>
            <a:r>
              <a:rPr lang="zh-CN" altLang="en-US" dirty="0" smtClean="0">
                <a:solidFill>
                  <a:srgbClr val="B60206"/>
                </a:solidFill>
              </a:rPr>
              <a:t>信息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rgbClr val="B60206"/>
                </a:solidFill>
              </a:rPr>
              <a:t>查询</a:t>
            </a:r>
            <a:r>
              <a:rPr lang="zh-CN" altLang="en-US" dirty="0">
                <a:solidFill>
                  <a:srgbClr val="B60206"/>
                </a:solidFill>
              </a:rPr>
              <a:t>学员</a:t>
            </a:r>
            <a:r>
              <a:rPr lang="zh-CN" altLang="en-US" dirty="0" smtClean="0">
                <a:solidFill>
                  <a:srgbClr val="B60206"/>
                </a:solidFill>
              </a:rPr>
              <a:t>信息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>
                <a:solidFill>
                  <a:srgbClr val="B60206"/>
                </a:solidFill>
              </a:rPr>
              <a:t>遍历</a:t>
            </a:r>
            <a:r>
              <a:rPr lang="zh-CN" altLang="en-US" dirty="0" smtClean="0">
                <a:solidFill>
                  <a:srgbClr val="B60206"/>
                </a:solidFill>
              </a:rPr>
              <a:t>所有学员信息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rgbClr val="B60206"/>
                </a:solidFill>
              </a:rPr>
              <a:t>退出系统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系统</a:t>
            </a:r>
            <a:r>
              <a:rPr lang="zh-CN" altLang="en-US" dirty="0"/>
              <a:t>共</a:t>
            </a:r>
            <a:r>
              <a:rPr lang="en-US" altLang="zh-CN" dirty="0"/>
              <a:t>6</a:t>
            </a:r>
            <a:r>
              <a:rPr lang="zh-CN" altLang="en-US" dirty="0"/>
              <a:t>个功能，用户根据自己需求选取</a:t>
            </a:r>
            <a:endParaRPr lang="en-US" altLang="zh-CN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学员管理系统功能概述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、功能概述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57198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</a:t>
            </a:r>
            <a:r>
              <a:rPr lang="zh-CN" altLang="en-US" dirty="0" smtClean="0"/>
              <a:t>管理系统步骤分析</a:t>
            </a:r>
            <a:endParaRPr lang="en-US" altLang="zh-CN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02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900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0" y="1646133"/>
            <a:ext cx="10964563" cy="4985779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① 显示功能</a:t>
            </a:r>
            <a:r>
              <a:rPr lang="zh-CN" altLang="en-US" dirty="0" smtClean="0"/>
              <a:t>界面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② </a:t>
            </a:r>
            <a:r>
              <a:rPr lang="zh-CN" altLang="en-US" dirty="0"/>
              <a:t>用户输入功能</a:t>
            </a:r>
            <a:r>
              <a:rPr lang="zh-CN" altLang="en-US" dirty="0" smtClean="0"/>
              <a:t>序号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③ </a:t>
            </a:r>
            <a:r>
              <a:rPr lang="zh-CN" altLang="en-US" dirty="0"/>
              <a:t>根据用户输入的功能序号，执行不同的功能</a:t>
            </a:r>
            <a:r>
              <a:rPr lang="en-US" altLang="zh-CN" dirty="0"/>
              <a:t>(</a:t>
            </a:r>
            <a:r>
              <a:rPr lang="zh-CN" altLang="en-US" dirty="0"/>
              <a:t>函数</a:t>
            </a:r>
            <a:r>
              <a:rPr lang="en-US" altLang="zh-CN" dirty="0" smtClean="0"/>
              <a:t>)</a:t>
            </a:r>
          </a:p>
          <a:p>
            <a:pPr lvl="1">
              <a:buFont typeface="Wingdings" panose="05000000000000000000" pitchFamily="2" charset="2"/>
              <a:buChar char="p"/>
            </a:pPr>
            <a:r>
              <a:rPr lang="zh-CN" altLang="en-US" sz="1600" dirty="0" smtClean="0"/>
              <a:t>定义函数</a:t>
            </a:r>
            <a:endParaRPr lang="en-US" altLang="zh-CN" sz="1600" dirty="0"/>
          </a:p>
          <a:p>
            <a:pPr lvl="1">
              <a:buFont typeface="Wingdings" panose="05000000000000000000" pitchFamily="2" charset="2"/>
              <a:buChar char="p"/>
            </a:pPr>
            <a:r>
              <a:rPr lang="zh-CN" altLang="en-US" sz="1600" dirty="0" smtClean="0"/>
              <a:t>调用</a:t>
            </a:r>
            <a:r>
              <a:rPr lang="zh-CN" altLang="en-US" sz="1600" dirty="0"/>
              <a:t>函数</a:t>
            </a:r>
            <a:endParaRPr lang="en-US" altLang="zh-CN" sz="1600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学员管理系统步骤分析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/>
              <a:t>学员管理系统实现步骤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67321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学员</a:t>
            </a:r>
            <a:r>
              <a:rPr lang="zh-CN" altLang="en-US" dirty="0" smtClean="0"/>
              <a:t>管理系统代码实现</a:t>
            </a:r>
            <a:endParaRPr lang="en-US" altLang="zh-CN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03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9584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封面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目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学习目标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章节页版式（一级+二级标题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章节页版式（一级标题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正文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5_结束页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8351</TotalTime>
  <Words>1155</Words>
  <Application>Microsoft Office PowerPoint</Application>
  <PresentationFormat>宽屏</PresentationFormat>
  <Paragraphs>177</Paragraphs>
  <Slides>25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25</vt:i4>
      </vt:variant>
    </vt:vector>
  </HeadingPairs>
  <TitlesOfParts>
    <vt:vector size="45" baseType="lpstr">
      <vt:lpstr>Alibaba PuHuiTi B</vt:lpstr>
      <vt:lpstr>Alibaba PuHuiTi M</vt:lpstr>
      <vt:lpstr>Alibaba PuHuiTi R</vt:lpstr>
      <vt:lpstr>阿里巴巴普惠体</vt:lpstr>
      <vt:lpstr>等线</vt:lpstr>
      <vt:lpstr>黑体</vt:lpstr>
      <vt:lpstr>宋体</vt:lpstr>
      <vt:lpstr>微软雅黑</vt:lpstr>
      <vt:lpstr>Arial</vt:lpstr>
      <vt:lpstr>Calibri</vt:lpstr>
      <vt:lpstr>Segoe UI</vt:lpstr>
      <vt:lpstr>Verdana</vt:lpstr>
      <vt:lpstr>Wingdings</vt:lpstr>
      <vt:lpstr>封面2</vt:lpstr>
      <vt:lpstr>目录</vt:lpstr>
      <vt:lpstr>学习目标</vt:lpstr>
      <vt:lpstr>章节页版式（一级+二级标题）</vt:lpstr>
      <vt:lpstr>章节页版式（一级标题）</vt:lpstr>
      <vt:lpstr>正文设计方案</vt:lpstr>
      <vt:lpstr>5_结束页设计方案</vt:lpstr>
      <vt:lpstr>Python函数（中）</vt:lpstr>
      <vt:lpstr>PowerPoint 演示文稿</vt:lpstr>
      <vt:lpstr>PowerPoint 演示文稿</vt:lpstr>
      <vt:lpstr>学员管理系统功能概述</vt:lpstr>
      <vt:lpstr>学员管理系统功能概述</vt:lpstr>
      <vt:lpstr>学员管理系统功能概述</vt:lpstr>
      <vt:lpstr>学员管理系统步骤分析</vt:lpstr>
      <vt:lpstr>学员管理系统步骤分析</vt:lpstr>
      <vt:lpstr>学员管理系统代码实现</vt:lpstr>
      <vt:lpstr>学员管理系统代码实现</vt:lpstr>
      <vt:lpstr>学员管理系统代码实现</vt:lpstr>
      <vt:lpstr>学员管理系统代码实现</vt:lpstr>
      <vt:lpstr>学员管理系统代码实现</vt:lpstr>
      <vt:lpstr>学员管理系统代码实现</vt:lpstr>
      <vt:lpstr>学员管理系统代码实现</vt:lpstr>
      <vt:lpstr>学员管理系统代码实现</vt:lpstr>
      <vt:lpstr>学员管理系统代码实现</vt:lpstr>
      <vt:lpstr>学员管理系统代码实现</vt:lpstr>
      <vt:lpstr>学员管理系统代码实现</vt:lpstr>
      <vt:lpstr>学员管理系统代码实现</vt:lpstr>
      <vt:lpstr>学员管理系统代码实现</vt:lpstr>
      <vt:lpstr>学员管理系统代码实现</vt:lpstr>
      <vt:lpstr>学员管理系统代码实现</vt:lpstr>
      <vt:lpstr>学员管理系统代码实现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8802</dc:creator>
  <cp:lastModifiedBy>itheima</cp:lastModifiedBy>
  <cp:revision>776</cp:revision>
  <dcterms:created xsi:type="dcterms:W3CDTF">2020-03-31T02:23:27Z</dcterms:created>
  <dcterms:modified xsi:type="dcterms:W3CDTF">2021-02-26T08:24:55Z</dcterms:modified>
</cp:coreProperties>
</file>