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6.xml" ContentType="application/vnd.openxmlformats-officedocument.theme+xml"/>
  <Override PartName="/ppt/slideLayouts/slideLayout2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665" r:id="rId2"/>
    <p:sldMasterId id="2147483707" r:id="rId3"/>
    <p:sldMasterId id="2147483700" r:id="rId4"/>
    <p:sldMasterId id="2147483698" r:id="rId5"/>
    <p:sldMasterId id="2147483668" r:id="rId6"/>
    <p:sldMasterId id="2147483672" r:id="rId7"/>
  </p:sldMasterIdLst>
  <p:notesMasterIdLst>
    <p:notesMasterId r:id="rId40"/>
  </p:notesMasterIdLst>
  <p:handoutMasterIdLst>
    <p:handoutMasterId r:id="rId41"/>
  </p:handoutMasterIdLst>
  <p:sldIdLst>
    <p:sldId id="462" r:id="rId8"/>
    <p:sldId id="463" r:id="rId9"/>
    <p:sldId id="464" r:id="rId10"/>
    <p:sldId id="466" r:id="rId11"/>
    <p:sldId id="577" r:id="rId12"/>
    <p:sldId id="583" r:id="rId13"/>
    <p:sldId id="584" r:id="rId14"/>
    <p:sldId id="585" r:id="rId15"/>
    <p:sldId id="586" r:id="rId16"/>
    <p:sldId id="587" r:id="rId17"/>
    <p:sldId id="588" r:id="rId18"/>
    <p:sldId id="581" r:id="rId19"/>
    <p:sldId id="589" r:id="rId20"/>
    <p:sldId id="590" r:id="rId21"/>
    <p:sldId id="591" r:id="rId22"/>
    <p:sldId id="592" r:id="rId23"/>
    <p:sldId id="593" r:id="rId24"/>
    <p:sldId id="594" r:id="rId25"/>
    <p:sldId id="595" r:id="rId26"/>
    <p:sldId id="596" r:id="rId27"/>
    <p:sldId id="597" r:id="rId28"/>
    <p:sldId id="598" r:id="rId29"/>
    <p:sldId id="599" r:id="rId30"/>
    <p:sldId id="600" r:id="rId31"/>
    <p:sldId id="601" r:id="rId32"/>
    <p:sldId id="602" r:id="rId33"/>
    <p:sldId id="603" r:id="rId34"/>
    <p:sldId id="604" r:id="rId35"/>
    <p:sldId id="606" r:id="rId36"/>
    <p:sldId id="605" r:id="rId37"/>
    <p:sldId id="607" r:id="rId38"/>
    <p:sldId id="264" r:id="rId3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2B26"/>
    <a:srgbClr val="FFFFFF"/>
    <a:srgbClr val="B60206"/>
    <a:srgbClr val="B70006"/>
    <a:srgbClr val="49504F"/>
    <a:srgbClr val="FFFFE4"/>
    <a:srgbClr val="919191"/>
    <a:srgbClr val="333333"/>
    <a:srgbClr val="D9D9D9"/>
    <a:srgbClr val="515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45" autoAdjust="0"/>
    <p:restoredTop sz="91940" autoAdjust="0"/>
  </p:normalViewPr>
  <p:slideViewPr>
    <p:cSldViewPr snapToGrid="0">
      <p:cViewPr varScale="1">
        <p:scale>
          <a:sx n="79" d="100"/>
          <a:sy n="79" d="100"/>
        </p:scale>
        <p:origin x="470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7" d="100"/>
          <a:sy n="97" d="100"/>
        </p:scale>
        <p:origin x="341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xmlns="" id="{75BAB8F7-26C7-2345-A2F0-4C70E8EFA8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1EB0FE49-C86E-0B42-8C7E-921C60B5AA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DFD10-C36A-A44C-AC52-E91D9A58CF7E}" type="datetimeFigureOut">
              <a:rPr kumimoji="1" lang="zh-CN" altLang="en-US" smtClean="0"/>
              <a:t>2021/2/27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9E928822-8127-CD43-9156-5BB443851D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4FC3EF7F-6078-7249-A167-F5C06879924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F0B397-CD8F-1C4C-97BB-ADF18DDD1C0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62655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7ACF5-0677-4CC5-89ED-AE83D3F5859D}" type="datetimeFigureOut">
              <a:rPr lang="zh-CN" altLang="en-US" smtClean="0"/>
              <a:t>2021/2/27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63F50-FC71-46DD-9BDC-11F985EF41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5594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89214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8966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02721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63019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01451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39185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01682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28454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28645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9960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9659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32222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5833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46410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0101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31175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86947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40038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80038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1927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版式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4469F54-72BF-044A-89E7-CDAF75E947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44725"/>
            <a:ext cx="10541000" cy="1158875"/>
          </a:xfrm>
          <a:prstGeom prst="rect">
            <a:avLst/>
          </a:prstGeom>
        </p:spPr>
        <p:txBody>
          <a:bodyPr anchor="ctr"/>
          <a:lstStyle>
            <a:lvl1pPr>
              <a:defRPr sz="72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主标题</a:t>
            </a:r>
          </a:p>
        </p:txBody>
      </p:sp>
      <p:sp>
        <p:nvSpPr>
          <p:cNvPr id="3" name="文本占位符 3">
            <a:extLst>
              <a:ext uri="{FF2B5EF4-FFF2-40B4-BE49-F238E27FC236}">
                <a16:creationId xmlns:a16="http://schemas.microsoft.com/office/drawing/2014/main" xmlns="" id="{FE68CD30-ECD6-A642-8C7F-BA42D1249DF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454401"/>
            <a:ext cx="10540999" cy="63023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</a:lstStyle>
          <a:p>
            <a:pPr lvl="0"/>
            <a:r>
              <a:rPr kumimoji="1" lang="zh-CN" altLang="en-US" dirty="0"/>
              <a:t>副标题内容，如若没有可以删除</a:t>
            </a:r>
          </a:p>
        </p:txBody>
      </p:sp>
    </p:spTree>
    <p:extLst>
      <p:ext uri="{BB962C8B-B14F-4D97-AF65-F5344CB8AC3E}">
        <p14:creationId xmlns:p14="http://schemas.microsoft.com/office/powerpoint/2010/main" val="58872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（无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0F12D90F-BB49-421D-A9D1-C25C2A378E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940081"/>
            <a:ext cx="9845675" cy="487143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此为正文内容，字体不可改，阿里巴巴普惠体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947CB16-8D08-5242-A2E0-936DC1D438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2908806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（数字符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>
            <a:extLst>
              <a:ext uri="{FF2B5EF4-FFF2-40B4-BE49-F238E27FC236}">
                <a16:creationId xmlns:a16="http://schemas.microsoft.com/office/drawing/2014/main" xmlns="" id="{B678CE99-982F-E747-B6C5-B29DECDE38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" name="文本占位符 11">
            <a:extLst>
              <a:ext uri="{FF2B5EF4-FFF2-40B4-BE49-F238E27FC236}">
                <a16:creationId xmlns:a16="http://schemas.microsoft.com/office/drawing/2014/main" xmlns="" id="{88D105DB-24C1-B042-AF5E-89B95733125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79" y="934933"/>
            <a:ext cx="10719120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+mj-lt"/>
              <a:buAutoNum type="arabicPeriod"/>
              <a:tabLst/>
              <a:def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720000" indent="-360000">
              <a:lnSpc>
                <a:spcPct val="150000"/>
              </a:lnSpc>
              <a:buFont typeface="+mj-lt"/>
              <a:buAutoNum type="arabicPeriod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+mj-ea"/>
              <a:buAutoNum type="circleNumDbPlain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8871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+项目编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" name="文本占位符 11">
            <a:extLst>
              <a:ext uri="{FF2B5EF4-FFF2-40B4-BE49-F238E27FC236}">
                <a16:creationId xmlns:a16="http://schemas.microsoft.com/office/drawing/2014/main" xmlns="" id="{9C0915B4-3DAF-C444-883E-818CAE39A5B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945093"/>
            <a:ext cx="10748057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zh-CN" altLang="en-US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buFont typeface="Wingdings" pitchFamily="2" charset="2"/>
              <a:buChar char="l"/>
              <a:tabLst/>
              <a:defRPr lang="zh-CN" altLang="en-US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</a:lstStyle>
          <a:p>
            <a:pPr lvl="0"/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57163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由发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1182483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案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:a16="http://schemas.microsoft.com/office/drawing/2014/main" xmlns="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:a16="http://schemas.microsoft.com/office/drawing/2014/main" xmlns="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:a16="http://schemas.microsoft.com/office/drawing/2014/main" xmlns="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案例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:a16="http://schemas.microsoft.com/office/drawing/2014/main" xmlns="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案例标题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此为案例内容，字体不可改，阿里巴巴普惠体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2806330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步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:a16="http://schemas.microsoft.com/office/drawing/2014/main" xmlns="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:a16="http://schemas.microsoft.com/office/drawing/2014/main" xmlns="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:a16="http://schemas.microsoft.com/office/drawing/2014/main" xmlns="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步骤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:a16="http://schemas.microsoft.com/office/drawing/2014/main" xmlns="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步骤标题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此为案例内容，字体不可改，阿里巴巴普惠体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2455844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练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:a16="http://schemas.microsoft.com/office/drawing/2014/main" xmlns="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:a16="http://schemas.microsoft.com/office/drawing/2014/main" xmlns="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:a16="http://schemas.microsoft.com/office/drawing/2014/main" xmlns="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练习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:a16="http://schemas.microsoft.com/office/drawing/2014/main" xmlns="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练习标题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此为练习内容，字体不可改，阿里巴巴普惠体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14145838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思考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六边形 27">
            <a:extLst>
              <a:ext uri="{FF2B5EF4-FFF2-40B4-BE49-F238E27FC236}">
                <a16:creationId xmlns:a16="http://schemas.microsoft.com/office/drawing/2014/main" xmlns="" id="{380B9059-6AA7-9E4F-BC56-F30289A262EA}"/>
              </a:ext>
            </a:extLst>
          </p:cNvPr>
          <p:cNvSpPr/>
          <p:nvPr userDrawn="1"/>
        </p:nvSpPr>
        <p:spPr>
          <a:xfrm rot="5400000">
            <a:off x="941355" y="3612018"/>
            <a:ext cx="1225219" cy="1056223"/>
          </a:xfrm>
          <a:prstGeom prst="hexagon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3" name="六边形 22">
            <a:extLst>
              <a:ext uri="{FF2B5EF4-FFF2-40B4-BE49-F238E27FC236}">
                <a16:creationId xmlns:a16="http://schemas.microsoft.com/office/drawing/2014/main" xmlns="" id="{D71D36F9-1B1C-094A-A062-19A46A7AB388}"/>
              </a:ext>
            </a:extLst>
          </p:cNvPr>
          <p:cNvSpPr/>
          <p:nvPr userDrawn="1"/>
        </p:nvSpPr>
        <p:spPr>
          <a:xfrm rot="5400000">
            <a:off x="1484022" y="2632538"/>
            <a:ext cx="1944550" cy="1676336"/>
          </a:xfrm>
          <a:prstGeom prst="hexagon">
            <a:avLst/>
          </a:prstGeom>
          <a:solidFill>
            <a:schemeClr val="bg1"/>
          </a:solidFill>
          <a:ln w="11430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36556"/>
            <a:ext cx="5760538" cy="4710244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7" name="标题占位符 1">
            <a:extLst>
              <a:ext uri="{FF2B5EF4-FFF2-40B4-BE49-F238E27FC236}">
                <a16:creationId xmlns:a16="http://schemas.microsoft.com/office/drawing/2014/main" xmlns="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695420" y="2987770"/>
            <a:ext cx="1567542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40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思考</a:t>
            </a:r>
          </a:p>
        </p:txBody>
      </p:sp>
      <p:sp>
        <p:nvSpPr>
          <p:cNvPr id="20" name="标题 1">
            <a:extLst>
              <a:ext uri="{FF2B5EF4-FFF2-40B4-BE49-F238E27FC236}">
                <a16:creationId xmlns:a16="http://schemas.microsoft.com/office/drawing/2014/main" xmlns="" id="{493FA365-EB18-4C49-B470-79A013EED4C7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24" name="六边形 23">
            <a:extLst>
              <a:ext uri="{FF2B5EF4-FFF2-40B4-BE49-F238E27FC236}">
                <a16:creationId xmlns:a16="http://schemas.microsoft.com/office/drawing/2014/main" xmlns="" id="{745B08E3-3066-3844-87E9-46D7426765C6}"/>
              </a:ext>
            </a:extLst>
          </p:cNvPr>
          <p:cNvSpPr/>
          <p:nvPr userDrawn="1"/>
        </p:nvSpPr>
        <p:spPr>
          <a:xfrm rot="5400000">
            <a:off x="3294074" y="2254203"/>
            <a:ext cx="566610" cy="488457"/>
          </a:xfrm>
          <a:prstGeom prst="hexagon">
            <a:avLst/>
          </a:prstGeom>
          <a:solidFill>
            <a:srgbClr val="AD2B2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5" name="六边形 24">
            <a:extLst>
              <a:ext uri="{FF2B5EF4-FFF2-40B4-BE49-F238E27FC236}">
                <a16:creationId xmlns:a16="http://schemas.microsoft.com/office/drawing/2014/main" xmlns="" id="{B7A42CA5-7885-7642-B20D-B92B35099CBC}"/>
              </a:ext>
            </a:extLst>
          </p:cNvPr>
          <p:cNvSpPr/>
          <p:nvPr userDrawn="1"/>
        </p:nvSpPr>
        <p:spPr>
          <a:xfrm rot="5400000">
            <a:off x="1198356" y="4231536"/>
            <a:ext cx="298934" cy="257702"/>
          </a:xfrm>
          <a:prstGeom prst="hexagon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6" name="六边形 25">
            <a:extLst>
              <a:ext uri="{FF2B5EF4-FFF2-40B4-BE49-F238E27FC236}">
                <a16:creationId xmlns:a16="http://schemas.microsoft.com/office/drawing/2014/main" xmlns="" id="{DE7B2235-1C6B-6B44-BC4F-1EC9BD8B9D8D}"/>
              </a:ext>
            </a:extLst>
          </p:cNvPr>
          <p:cNvSpPr/>
          <p:nvPr userDrawn="1"/>
        </p:nvSpPr>
        <p:spPr>
          <a:xfrm rot="5400000">
            <a:off x="3642476" y="4490365"/>
            <a:ext cx="566612" cy="488459"/>
          </a:xfrm>
          <a:prstGeom prst="hexagon">
            <a:avLst/>
          </a:prstGeom>
          <a:noFill/>
          <a:ln w="1905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0" name="六边形 29">
            <a:extLst>
              <a:ext uri="{FF2B5EF4-FFF2-40B4-BE49-F238E27FC236}">
                <a16:creationId xmlns:a16="http://schemas.microsoft.com/office/drawing/2014/main" xmlns="" id="{5BF818FD-51C6-E54A-9D53-783E1313F19E}"/>
              </a:ext>
            </a:extLst>
          </p:cNvPr>
          <p:cNvSpPr/>
          <p:nvPr userDrawn="1"/>
        </p:nvSpPr>
        <p:spPr>
          <a:xfrm rot="5400000">
            <a:off x="1190641" y="1820150"/>
            <a:ext cx="854974" cy="737047"/>
          </a:xfrm>
          <a:prstGeom prst="hexagon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1137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总结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63040"/>
            <a:ext cx="5760538" cy="451104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0" name="标题占位符 1">
            <a:extLst>
              <a:ext uri="{FF2B5EF4-FFF2-40B4-BE49-F238E27FC236}">
                <a16:creationId xmlns:a16="http://schemas.microsoft.com/office/drawing/2014/main" xmlns="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2889250"/>
            <a:ext cx="5105400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>
              <a:defRPr/>
            </a:pPr>
            <a:r>
              <a:rPr lang="zh-CN" altLang="en-US" sz="4800" kern="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总结</a:t>
            </a:r>
            <a:endParaRPr lang="zh-TW" altLang="zh-CN" sz="4800" kern="0" dirty="0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grpSp>
        <p:nvGrpSpPr>
          <p:cNvPr id="9" name="组合 8"/>
          <p:cNvGrpSpPr/>
          <p:nvPr userDrawn="1"/>
        </p:nvGrpSpPr>
        <p:grpSpPr>
          <a:xfrm>
            <a:off x="710880" y="1928702"/>
            <a:ext cx="3587349" cy="3036721"/>
            <a:chOff x="864135" y="2246295"/>
            <a:chExt cx="3587349" cy="3036721"/>
          </a:xfrm>
        </p:grpSpPr>
        <p:sp>
          <p:nvSpPr>
            <p:cNvPr id="12" name="椭圆 11"/>
            <p:cNvSpPr/>
            <p:nvPr userDrawn="1"/>
          </p:nvSpPr>
          <p:spPr>
            <a:xfrm>
              <a:off x="1348310" y="4694927"/>
              <a:ext cx="588089" cy="588089"/>
            </a:xfrm>
            <a:prstGeom prst="ellipse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 userDrawn="1"/>
          </p:nvSpPr>
          <p:spPr>
            <a:xfrm>
              <a:off x="2962055" y="4101828"/>
              <a:ext cx="926888" cy="926888"/>
            </a:xfrm>
            <a:prstGeom prst="ellipse">
              <a:avLst/>
            </a:prstGeom>
            <a:solidFill>
              <a:srgbClr val="515151">
                <a:alpha val="6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 userDrawn="1"/>
          </p:nvSpPr>
          <p:spPr>
            <a:xfrm>
              <a:off x="2860808" y="2695667"/>
              <a:ext cx="1590676" cy="1590676"/>
            </a:xfrm>
            <a:prstGeom prst="ellipse">
              <a:avLst/>
            </a:prstGeom>
            <a:noFill/>
            <a:ln w="12700">
              <a:solidFill>
                <a:srgbClr val="51515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 userDrawn="1"/>
          </p:nvSpPr>
          <p:spPr>
            <a:xfrm>
              <a:off x="1642355" y="2871191"/>
              <a:ext cx="1924945" cy="1895739"/>
            </a:xfrm>
            <a:prstGeom prst="ellipse">
              <a:avLst/>
            </a:prstGeom>
            <a:solidFill>
              <a:schemeClr val="bg1"/>
            </a:solidFill>
            <a:ln w="1143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6" name="椭圆 15"/>
            <p:cNvSpPr/>
            <p:nvPr userDrawn="1"/>
          </p:nvSpPr>
          <p:spPr>
            <a:xfrm>
              <a:off x="864135" y="2246295"/>
              <a:ext cx="804338" cy="804338"/>
            </a:xfrm>
            <a:prstGeom prst="ellipse">
              <a:avLst/>
            </a:prstGeom>
            <a:solidFill>
              <a:schemeClr val="bg1">
                <a:lumMod val="95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 userDrawn="1"/>
          </p:nvSpPr>
          <p:spPr>
            <a:xfrm>
              <a:off x="3257550" y="2352674"/>
              <a:ext cx="314325" cy="314325"/>
            </a:xfrm>
            <a:prstGeom prst="ellipse">
              <a:avLst/>
            </a:prstGeom>
            <a:solidFill>
              <a:srgbClr val="4950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标题占位符 1">
              <a:extLst>
                <a:ext uri="{FF2B5EF4-FFF2-40B4-BE49-F238E27FC236}">
                  <a16:creationId xmlns:a16="http://schemas.microsoft.com/office/drawing/2014/main" xmlns="" id="{EBBF2F2F-D96E-4638-A53F-CD7237FF5C1E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822066" y="3328761"/>
              <a:ext cx="1567542" cy="1079500"/>
            </a:xfrm>
            <a:prstGeom prst="rect">
              <a:avLst/>
            </a:prstGeom>
            <a:noFill/>
            <a:ln>
              <a:noFill/>
            </a:ln>
          </p:spPr>
          <p:txBody>
            <a:bodyPr lIns="91440" tIns="45720" rIns="91440" bIns="45720" anchor="ctr"/>
            <a:lstStyle>
              <a:lvl1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2pPr>
              <a:lvl3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3pPr>
              <a:lvl4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4pPr>
              <a:lvl5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5pPr>
              <a:lvl6pPr marL="3429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6pPr>
              <a:lvl7pPr marL="6858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7pPr>
              <a:lvl8pPr marL="10287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8pPr>
              <a:lvl9pPr marL="13716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9pPr>
            </a:lstStyle>
            <a:p>
              <a:pPr algn="ctr"/>
              <a:r>
                <a:rPr lang="zh-CN" altLang="en-US" sz="4000" dirty="0"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总结</a:t>
              </a:r>
            </a:p>
          </p:txBody>
        </p:sp>
      </p:grpSp>
      <p:sp>
        <p:nvSpPr>
          <p:cNvPr id="21" name="标题 1">
            <a:extLst>
              <a:ext uri="{FF2B5EF4-FFF2-40B4-BE49-F238E27FC236}">
                <a16:creationId xmlns:a16="http://schemas.microsoft.com/office/drawing/2014/main" xmlns="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4170094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思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63040"/>
            <a:ext cx="5760538" cy="451104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0" name="标题占位符 1">
            <a:extLst>
              <a:ext uri="{FF2B5EF4-FFF2-40B4-BE49-F238E27FC236}">
                <a16:creationId xmlns:a16="http://schemas.microsoft.com/office/drawing/2014/main" xmlns="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2889250"/>
            <a:ext cx="5105400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>
              <a:defRPr/>
            </a:pPr>
            <a:r>
              <a:rPr lang="zh-CN" altLang="en-US" sz="4800" kern="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总结</a:t>
            </a:r>
            <a:endParaRPr lang="zh-TW" altLang="zh-CN" sz="4800" kern="0" dirty="0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21" name="标题 1">
            <a:extLst>
              <a:ext uri="{FF2B5EF4-FFF2-40B4-BE49-F238E27FC236}">
                <a16:creationId xmlns:a16="http://schemas.microsoft.com/office/drawing/2014/main" xmlns="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15" name="泪珠形 14">
            <a:extLst>
              <a:ext uri="{FF2B5EF4-FFF2-40B4-BE49-F238E27FC236}">
                <a16:creationId xmlns:a16="http://schemas.microsoft.com/office/drawing/2014/main" xmlns="" id="{0EFAFC56-5B16-1644-BDCA-117D21E2806E}"/>
              </a:ext>
            </a:extLst>
          </p:cNvPr>
          <p:cNvSpPr/>
          <p:nvPr userDrawn="1"/>
        </p:nvSpPr>
        <p:spPr>
          <a:xfrm>
            <a:off x="1013943" y="3264492"/>
            <a:ext cx="1399001" cy="1399001"/>
          </a:xfrm>
          <a:prstGeom prst="teardrop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0" name="泪珠形 19">
            <a:extLst>
              <a:ext uri="{FF2B5EF4-FFF2-40B4-BE49-F238E27FC236}">
                <a16:creationId xmlns:a16="http://schemas.microsoft.com/office/drawing/2014/main" xmlns="" id="{02C17FF1-E140-B64F-AF1C-FE17A937E731}"/>
              </a:ext>
            </a:extLst>
          </p:cNvPr>
          <p:cNvSpPr/>
          <p:nvPr userDrawn="1"/>
        </p:nvSpPr>
        <p:spPr>
          <a:xfrm>
            <a:off x="1645363" y="2434299"/>
            <a:ext cx="2017950" cy="2017950"/>
          </a:xfrm>
          <a:prstGeom prst="teardrop">
            <a:avLst/>
          </a:prstGeom>
          <a:solidFill>
            <a:schemeClr val="bg1"/>
          </a:solidFill>
          <a:ln w="114300">
            <a:solidFill>
              <a:srgbClr val="B602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2" name="标题占位符 1">
            <a:extLst>
              <a:ext uri="{FF2B5EF4-FFF2-40B4-BE49-F238E27FC236}">
                <a16:creationId xmlns:a16="http://schemas.microsoft.com/office/drawing/2014/main" xmlns="" id="{F639FB5D-6047-3448-A319-F4FD2BA72BB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38193" y="2679748"/>
            <a:ext cx="1567542" cy="154657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思路</a:t>
            </a:r>
            <a:endParaRPr lang="en-US" altLang="zh-CN" sz="3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23" name="泪珠形 22">
            <a:extLst>
              <a:ext uri="{FF2B5EF4-FFF2-40B4-BE49-F238E27FC236}">
                <a16:creationId xmlns:a16="http://schemas.microsoft.com/office/drawing/2014/main" xmlns="" id="{0C1BFADD-1066-B04B-BD99-C7E20F0FA73E}"/>
              </a:ext>
            </a:extLst>
          </p:cNvPr>
          <p:cNvSpPr/>
          <p:nvPr userDrawn="1"/>
        </p:nvSpPr>
        <p:spPr>
          <a:xfrm>
            <a:off x="3663313" y="4089233"/>
            <a:ext cx="439924" cy="439924"/>
          </a:xfrm>
          <a:prstGeom prst="teardrop">
            <a:avLst/>
          </a:prstGeom>
          <a:solidFill>
            <a:srgbClr val="515151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4" name="泪珠形 23">
            <a:extLst>
              <a:ext uri="{FF2B5EF4-FFF2-40B4-BE49-F238E27FC236}">
                <a16:creationId xmlns:a16="http://schemas.microsoft.com/office/drawing/2014/main" xmlns="" id="{20149FF9-71F5-FB43-A7A0-BB0C90CB4486}"/>
              </a:ext>
            </a:extLst>
          </p:cNvPr>
          <p:cNvSpPr/>
          <p:nvPr userDrawn="1"/>
        </p:nvSpPr>
        <p:spPr>
          <a:xfrm>
            <a:off x="2152487" y="2051117"/>
            <a:ext cx="260457" cy="260457"/>
          </a:xfrm>
          <a:prstGeom prst="teardrop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5" name="泪珠形 24">
            <a:extLst>
              <a:ext uri="{FF2B5EF4-FFF2-40B4-BE49-F238E27FC236}">
                <a16:creationId xmlns:a16="http://schemas.microsoft.com/office/drawing/2014/main" xmlns="" id="{098F3E8C-7A22-A34B-817A-438DDA0CAC1C}"/>
              </a:ext>
            </a:extLst>
          </p:cNvPr>
          <p:cNvSpPr/>
          <p:nvPr userDrawn="1"/>
        </p:nvSpPr>
        <p:spPr>
          <a:xfrm>
            <a:off x="844996" y="3381144"/>
            <a:ext cx="562210" cy="562210"/>
          </a:xfrm>
          <a:prstGeom prst="teardrop">
            <a:avLst/>
          </a:prstGeom>
          <a:noFill/>
          <a:ln w="12700">
            <a:solidFill>
              <a:srgbClr val="DE0014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0687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>
            <a:extLst>
              <a:ext uri="{FF2B5EF4-FFF2-40B4-BE49-F238E27FC236}">
                <a16:creationId xmlns:a16="http://schemas.microsoft.com/office/drawing/2014/main" xmlns="" id="{81B62E64-63F1-3949-8E18-11A80E8D9F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19358" y="1006475"/>
            <a:ext cx="5973761" cy="4256405"/>
          </a:xfrm>
          <a:prstGeom prst="rect">
            <a:avLst/>
          </a:prstGeom>
        </p:spPr>
        <p:txBody>
          <a:bodyPr anchor="ctr"/>
          <a:lstStyle>
            <a:lvl1pPr marL="457189" marR="0" indent="-457189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u"/>
              <a:tabLst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根据实际内容可调整文字高低的位置</a:t>
            </a:r>
            <a:endParaRPr kumimoji="1" lang="en-US" altLang="zh-CN" dirty="0"/>
          </a:p>
          <a:p>
            <a:pPr marL="457189" marR="0" lvl="0" indent="-457189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u"/>
              <a:tabLst/>
              <a:defRPr/>
            </a:pPr>
            <a:r>
              <a:rPr kumimoji="1" lang="zh-CN" altLang="en-US" dirty="0"/>
              <a:t>此内容上下居中对齐，可根据实际情况微调位置和字体大小</a:t>
            </a:r>
          </a:p>
          <a:p>
            <a:pPr lvl="0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646942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今日作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矩形 42">
            <a:extLst>
              <a:ext uri="{FF2B5EF4-FFF2-40B4-BE49-F238E27FC236}">
                <a16:creationId xmlns:a16="http://schemas.microsoft.com/office/drawing/2014/main" xmlns="" id="{4AB6E3BD-F819-724D-9482-568CE7A3A1F8}"/>
              </a:ext>
            </a:extLst>
          </p:cNvPr>
          <p:cNvSpPr/>
          <p:nvPr userDrawn="1"/>
        </p:nvSpPr>
        <p:spPr>
          <a:xfrm rot="2700000">
            <a:off x="3564412" y="3089727"/>
            <a:ext cx="936368" cy="936368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xmlns="" id="{19BD6F73-BC4E-714F-81EB-5276C9B1460A}"/>
              </a:ext>
            </a:extLst>
          </p:cNvPr>
          <p:cNvSpPr/>
          <p:nvPr userDrawn="1"/>
        </p:nvSpPr>
        <p:spPr>
          <a:xfrm rot="2700000">
            <a:off x="3711024" y="4032814"/>
            <a:ext cx="643144" cy="643144"/>
          </a:xfrm>
          <a:prstGeom prst="rect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93788A09-8D86-D048-B1A9-A02E86D4E252}"/>
              </a:ext>
            </a:extLst>
          </p:cNvPr>
          <p:cNvSpPr/>
          <p:nvPr userDrawn="1"/>
        </p:nvSpPr>
        <p:spPr>
          <a:xfrm rot="2700000">
            <a:off x="1595908" y="2140629"/>
            <a:ext cx="219635" cy="219635"/>
          </a:xfrm>
          <a:prstGeom prst="rect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B9328185-789E-DD42-AA27-851035E2E6BA}"/>
              </a:ext>
            </a:extLst>
          </p:cNvPr>
          <p:cNvSpPr/>
          <p:nvPr userDrawn="1"/>
        </p:nvSpPr>
        <p:spPr>
          <a:xfrm rot="2700000">
            <a:off x="1559312" y="4247863"/>
            <a:ext cx="494750" cy="494750"/>
          </a:xfrm>
          <a:prstGeom prst="rect">
            <a:avLst/>
          </a:prstGeom>
          <a:solidFill>
            <a:srgbClr val="515151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xmlns="" id="{5F2080FE-05C6-2340-B7D7-FCDE4D780420}"/>
              </a:ext>
            </a:extLst>
          </p:cNvPr>
          <p:cNvSpPr/>
          <p:nvPr userDrawn="1"/>
        </p:nvSpPr>
        <p:spPr>
          <a:xfrm rot="2700000">
            <a:off x="986540" y="2161712"/>
            <a:ext cx="361655" cy="361655"/>
          </a:xfrm>
          <a:prstGeom prst="rect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990C36A6-06C1-0647-8725-306AE7D5DB42}"/>
              </a:ext>
            </a:extLst>
          </p:cNvPr>
          <p:cNvSpPr/>
          <p:nvPr userDrawn="1"/>
        </p:nvSpPr>
        <p:spPr>
          <a:xfrm rot="2700000">
            <a:off x="1815645" y="2537749"/>
            <a:ext cx="1828800" cy="1828800"/>
          </a:xfrm>
          <a:prstGeom prst="rect">
            <a:avLst/>
          </a:prstGeom>
          <a:solidFill>
            <a:schemeClr val="bg1"/>
          </a:solidFill>
          <a:ln w="11430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8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371600"/>
            <a:ext cx="5760538" cy="467360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21" name="标题 1">
            <a:extLst>
              <a:ext uri="{FF2B5EF4-FFF2-40B4-BE49-F238E27FC236}">
                <a16:creationId xmlns:a16="http://schemas.microsoft.com/office/drawing/2014/main" xmlns="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3" name="标题占位符 1">
            <a:extLst>
              <a:ext uri="{FF2B5EF4-FFF2-40B4-BE49-F238E27FC236}">
                <a16:creationId xmlns:a16="http://schemas.microsoft.com/office/drawing/2014/main" xmlns="" id="{C9A22D05-8FDB-7546-BB47-01F708903CC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38193" y="2679748"/>
            <a:ext cx="1567542" cy="154657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今日</a:t>
            </a:r>
            <a:endParaRPr lang="en-US" altLang="zh-CN" sz="3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作业</a:t>
            </a: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xmlns="" id="{9C7A4DAB-DC8A-9A43-A443-C9AE1D1E2698}"/>
              </a:ext>
            </a:extLst>
          </p:cNvPr>
          <p:cNvSpPr/>
          <p:nvPr userDrawn="1"/>
        </p:nvSpPr>
        <p:spPr>
          <a:xfrm rot="2700000">
            <a:off x="4273426" y="2466440"/>
            <a:ext cx="263657" cy="263657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3922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15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学习目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>
            <a:extLst>
              <a:ext uri="{FF2B5EF4-FFF2-40B4-BE49-F238E27FC236}">
                <a16:creationId xmlns:a16="http://schemas.microsoft.com/office/drawing/2014/main" xmlns="" id="{81B62E64-63F1-3949-8E18-11A80E8D9F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66958" y="1087755"/>
            <a:ext cx="6298881" cy="4855845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200000"/>
              </a:lnSpc>
              <a:buFont typeface="+mj-lt"/>
              <a:buAutoNum type="arabicPeriod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根据实际内容可调整文字高低的位置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此内容上下居中对齐，可根据实际情况微调位置和字体大小</a:t>
            </a:r>
          </a:p>
        </p:txBody>
      </p:sp>
    </p:spTree>
    <p:extLst>
      <p:ext uri="{BB962C8B-B14F-4D97-AF65-F5344CB8AC3E}">
        <p14:creationId xmlns:p14="http://schemas.microsoft.com/office/powerpoint/2010/main" val="2196259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页版式（一级+二级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F239209-2A8D-D940-8FA0-61988543E49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73040" y="2398078"/>
            <a:ext cx="6725920" cy="54832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6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标题，右侧章节自行设置，如</a:t>
            </a:r>
            <a:r>
              <a:rPr kumimoji="1" lang="en-US" altLang="zh-CN" dirty="0"/>
              <a:t>01</a:t>
            </a:r>
            <a:endParaRPr kumimoji="1" lang="zh-CN" altLang="en-US" dirty="0"/>
          </a:p>
        </p:txBody>
      </p:sp>
      <p:sp>
        <p:nvSpPr>
          <p:cNvPr id="16" name="文本占位符 15">
            <a:extLst>
              <a:ext uri="{FF2B5EF4-FFF2-40B4-BE49-F238E27FC236}">
                <a16:creationId xmlns:a16="http://schemas.microsoft.com/office/drawing/2014/main" xmlns="" id="{CA56E57C-1F68-E948-87DC-0FF15A8C7DE7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273040" y="3069272"/>
            <a:ext cx="5466080" cy="2031047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1600" b="0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>
              <a:buNone/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  <a:lvl4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4pPr>
            <a:lvl5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5pPr>
          </a:lstStyle>
          <a:p>
            <a:pPr lvl="0"/>
            <a:r>
              <a:rPr kumimoji="1" lang="zh-CN" altLang="en-US" dirty="0"/>
              <a:t>输入具体主讲内容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可根据标题数量调整字体大小</a:t>
            </a:r>
          </a:p>
        </p:txBody>
      </p:sp>
      <p:sp>
        <p:nvSpPr>
          <p:cNvPr id="17" name="文本占位符 13">
            <a:extLst>
              <a:ext uri="{FF2B5EF4-FFF2-40B4-BE49-F238E27FC236}">
                <a16:creationId xmlns:a16="http://schemas.microsoft.com/office/drawing/2014/main" xmlns="" id="{01590D97-7CA9-B247-806A-885950A786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81755" y="2468880"/>
            <a:ext cx="1127125" cy="114808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4000" b="1" i="0">
                <a:solidFill>
                  <a:srgbClr val="FFFFFF"/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zh-CN" altLang="en-US" dirty="0"/>
              <a:t>章</a:t>
            </a:r>
          </a:p>
        </p:txBody>
      </p:sp>
    </p:spTree>
    <p:extLst>
      <p:ext uri="{BB962C8B-B14F-4D97-AF65-F5344CB8AC3E}">
        <p14:creationId xmlns:p14="http://schemas.microsoft.com/office/powerpoint/2010/main" val="19876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页版式（一级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>
            <a:extLst>
              <a:ext uri="{FF2B5EF4-FFF2-40B4-BE49-F238E27FC236}">
                <a16:creationId xmlns:a16="http://schemas.microsoft.com/office/drawing/2014/main" xmlns="" id="{ED1003EB-0D97-5849-AC50-BFB3EDAA3B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32400" y="2766218"/>
            <a:ext cx="6654800" cy="1325563"/>
          </a:xfrm>
          <a:prstGeom prst="rect">
            <a:avLst/>
          </a:prstGeom>
        </p:spPr>
        <p:txBody>
          <a:bodyPr/>
          <a:lstStyle>
            <a:lvl1pPr>
              <a:defRPr sz="32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章节标题，右侧章节数字需自行设置</a:t>
            </a:r>
          </a:p>
        </p:txBody>
      </p:sp>
      <p:sp>
        <p:nvSpPr>
          <p:cNvPr id="14" name="文本占位符 13">
            <a:extLst>
              <a:ext uri="{FF2B5EF4-FFF2-40B4-BE49-F238E27FC236}">
                <a16:creationId xmlns:a16="http://schemas.microsoft.com/office/drawing/2014/main" xmlns="" id="{0C8E5D29-3E75-FC46-80C9-2080D9268E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81755" y="2468880"/>
            <a:ext cx="1127125" cy="114808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4000" b="1" i="0">
                <a:solidFill>
                  <a:srgbClr val="FFFFFF"/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zh-CN" altLang="en-US" dirty="0"/>
              <a:t>章</a:t>
            </a:r>
          </a:p>
        </p:txBody>
      </p:sp>
    </p:spTree>
    <p:extLst>
      <p:ext uri="{BB962C8B-B14F-4D97-AF65-F5344CB8AC3E}">
        <p14:creationId xmlns:p14="http://schemas.microsoft.com/office/powerpoint/2010/main" val="3315334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无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BE6C2551-88ED-4239-96A2-7F3C49A205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sz="2400" b="1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10" name="文本占位符 9">
            <a:extLst>
              <a:ext uri="{FF2B5EF4-FFF2-40B4-BE49-F238E27FC236}">
                <a16:creationId xmlns:a16="http://schemas.microsoft.com/office/drawing/2014/main" xmlns="" id="{1BE760B7-955D-46DB-9CF6-0F5E75ACEF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69880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0F12D90F-BB49-421D-A9D1-C25C2A378E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1656000"/>
            <a:ext cx="1069880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此为正文内容，字体不可改，阿里巴巴普惠体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18889851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项目符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11">
            <a:extLst>
              <a:ext uri="{FF2B5EF4-FFF2-40B4-BE49-F238E27FC236}">
                <a16:creationId xmlns:a16="http://schemas.microsoft.com/office/drawing/2014/main" xmlns="" id="{052D8D2A-DC76-4246-B7A3-897EC59804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1" y="1646133"/>
            <a:ext cx="10749598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en-US" altLang="zh-CN" sz="1600" b="0" i="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lnSpc>
                <a:spcPct val="150000"/>
              </a:lnSpc>
              <a:buFont typeface="Wingdings" pitchFamily="2" charset="2"/>
              <a:buChar char="l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Arial" panose="020B0604020202020204" pitchFamily="34" charset="0"/>
              <a:buChar char="•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xmlns="" id="{49FCFB1A-E1EE-3245-9778-ABB7ACB14F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4418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9">
            <a:extLst>
              <a:ext uri="{FF2B5EF4-FFF2-40B4-BE49-F238E27FC236}">
                <a16:creationId xmlns:a16="http://schemas.microsoft.com/office/drawing/2014/main" xmlns="" id="{2DD40269-A2A6-814E-991D-1DBB128738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749599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163991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数字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11">
            <a:extLst>
              <a:ext uri="{FF2B5EF4-FFF2-40B4-BE49-F238E27FC236}">
                <a16:creationId xmlns:a16="http://schemas.microsoft.com/office/drawing/2014/main" xmlns="" id="{052D8D2A-DC76-4246-B7A3-897EC59804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79" y="1646133"/>
            <a:ext cx="10719120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+mj-lt"/>
              <a:buAutoNum type="arabicPeriod"/>
              <a:tabLst/>
              <a:def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720000" indent="-360000">
              <a:lnSpc>
                <a:spcPct val="150000"/>
              </a:lnSpc>
              <a:buFont typeface="+mj-lt"/>
              <a:buAutoNum type="arabicPeriod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+mj-ea"/>
              <a:buAutoNum type="circleNumDbPlain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xmlns="" id="{64C54839-92D5-0E4E-B9C2-203FF53C32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9">
            <a:extLst>
              <a:ext uri="{FF2B5EF4-FFF2-40B4-BE49-F238E27FC236}">
                <a16:creationId xmlns:a16="http://schemas.microsoft.com/office/drawing/2014/main" xmlns="" id="{E5CC542A-FF04-5243-BA82-1AC7B0A112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1" y="940081"/>
            <a:ext cx="1071912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800" b="1">
                <a:solidFill>
                  <a:srgbClr val="40404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286276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E4D92416-D30F-8049-AD27-C955EC07F2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5" name="文本占位符 9">
            <a:extLst>
              <a:ext uri="{FF2B5EF4-FFF2-40B4-BE49-F238E27FC236}">
                <a16:creationId xmlns:a16="http://schemas.microsoft.com/office/drawing/2014/main" xmlns="" id="{FB933948-E99B-AD48-8B41-DEA66BC8FB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748056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800" b="1">
                <a:solidFill>
                  <a:srgbClr val="40404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11">
            <a:extLst>
              <a:ext uri="{FF2B5EF4-FFF2-40B4-BE49-F238E27FC236}">
                <a16:creationId xmlns:a16="http://schemas.microsoft.com/office/drawing/2014/main" xmlns="" id="{D8BA1B0F-468D-0446-AB7E-B23A83414DF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1646133"/>
            <a:ext cx="10748057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zh-CN" altLang="en-US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buFont typeface="Wingdings" pitchFamily="2" charset="2"/>
              <a:buChar char="l"/>
              <a:tabLst/>
              <a:defRPr lang="zh-CN" altLang="en-US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</a:lstStyle>
          <a:p>
            <a:pPr lvl="0"/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3749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6" Type="http://schemas.openxmlformats.org/officeDocument/2006/relationships/theme" Target="../theme/theme6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图片 25">
            <a:extLst>
              <a:ext uri="{FF2B5EF4-FFF2-40B4-BE49-F238E27FC236}">
                <a16:creationId xmlns:a16="http://schemas.microsoft.com/office/drawing/2014/main" xmlns="" id="{D359BD9D-8F8C-A44C-91CC-CA8F5146AA4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677" y="5726430"/>
            <a:ext cx="2748647" cy="448662"/>
          </a:xfrm>
          <a:prstGeom prst="rect">
            <a:avLst/>
          </a:prstGeom>
        </p:spPr>
      </p:pic>
      <p:sp>
        <p:nvSpPr>
          <p:cNvPr id="30" name="六边形 29">
            <a:extLst>
              <a:ext uri="{FF2B5EF4-FFF2-40B4-BE49-F238E27FC236}">
                <a16:creationId xmlns:a16="http://schemas.microsoft.com/office/drawing/2014/main" xmlns="" id="{6F51DA0D-EA98-B14B-A35B-7EDF8DBC5804}"/>
              </a:ext>
            </a:extLst>
          </p:cNvPr>
          <p:cNvSpPr/>
          <p:nvPr userDrawn="1"/>
        </p:nvSpPr>
        <p:spPr>
          <a:xfrm rot="5400000">
            <a:off x="8672366" y="-244234"/>
            <a:ext cx="1034350" cy="1136649"/>
          </a:xfrm>
          <a:custGeom>
            <a:avLst/>
            <a:gdLst>
              <a:gd name="connsiteX0" fmla="*/ 0 w 1318512"/>
              <a:gd name="connsiteY0" fmla="*/ 568325 h 1136649"/>
              <a:gd name="connsiteX1" fmla="*/ 284162 w 1318512"/>
              <a:gd name="connsiteY1" fmla="*/ 0 h 1136649"/>
              <a:gd name="connsiteX2" fmla="*/ 1034350 w 1318512"/>
              <a:gd name="connsiteY2" fmla="*/ 0 h 1136649"/>
              <a:gd name="connsiteX3" fmla="*/ 1318512 w 1318512"/>
              <a:gd name="connsiteY3" fmla="*/ 568325 h 1136649"/>
              <a:gd name="connsiteX4" fmla="*/ 1034350 w 1318512"/>
              <a:gd name="connsiteY4" fmla="*/ 1136649 h 1136649"/>
              <a:gd name="connsiteX5" fmla="*/ 284162 w 1318512"/>
              <a:gd name="connsiteY5" fmla="*/ 1136649 h 1136649"/>
              <a:gd name="connsiteX6" fmla="*/ 0 w 1318512"/>
              <a:gd name="connsiteY6" fmla="*/ 568325 h 1136649"/>
              <a:gd name="connsiteX0" fmla="*/ 0 w 1034350"/>
              <a:gd name="connsiteY0" fmla="*/ 1136649 h 1136649"/>
              <a:gd name="connsiteX1" fmla="*/ 0 w 1034350"/>
              <a:gd name="connsiteY1" fmla="*/ 0 h 1136649"/>
              <a:gd name="connsiteX2" fmla="*/ 750188 w 1034350"/>
              <a:gd name="connsiteY2" fmla="*/ 0 h 1136649"/>
              <a:gd name="connsiteX3" fmla="*/ 1034350 w 1034350"/>
              <a:gd name="connsiteY3" fmla="*/ 568325 h 1136649"/>
              <a:gd name="connsiteX4" fmla="*/ 750188 w 1034350"/>
              <a:gd name="connsiteY4" fmla="*/ 1136649 h 1136649"/>
              <a:gd name="connsiteX5" fmla="*/ 0 w 1034350"/>
              <a:gd name="connsiteY5" fmla="*/ 1136649 h 1136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34350" h="1136649">
                <a:moveTo>
                  <a:pt x="0" y="1136649"/>
                </a:moveTo>
                <a:lnTo>
                  <a:pt x="0" y="0"/>
                </a:lnTo>
                <a:lnTo>
                  <a:pt x="750188" y="0"/>
                </a:lnTo>
                <a:lnTo>
                  <a:pt x="1034350" y="568325"/>
                </a:lnTo>
                <a:lnTo>
                  <a:pt x="750188" y="1136649"/>
                </a:lnTo>
                <a:lnTo>
                  <a:pt x="0" y="1136649"/>
                </a:lnTo>
                <a:close/>
              </a:path>
            </a:pathLst>
          </a:cu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1" name="六边形 30">
            <a:extLst>
              <a:ext uri="{FF2B5EF4-FFF2-40B4-BE49-F238E27FC236}">
                <a16:creationId xmlns:a16="http://schemas.microsoft.com/office/drawing/2014/main" xmlns="" id="{B0F52978-FC9E-FC46-A244-4605B31E7CC6}"/>
              </a:ext>
            </a:extLst>
          </p:cNvPr>
          <p:cNvSpPr/>
          <p:nvPr userDrawn="1"/>
        </p:nvSpPr>
        <p:spPr>
          <a:xfrm rot="5400000">
            <a:off x="9521078" y="753888"/>
            <a:ext cx="523072" cy="450925"/>
          </a:xfrm>
          <a:prstGeom prst="hexagon">
            <a:avLst/>
          </a:prstGeom>
          <a:solidFill>
            <a:srgbClr val="49504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2" name="六边形 31">
            <a:extLst>
              <a:ext uri="{FF2B5EF4-FFF2-40B4-BE49-F238E27FC236}">
                <a16:creationId xmlns:a16="http://schemas.microsoft.com/office/drawing/2014/main" xmlns="" id="{6677D3A6-DA28-9444-815A-4524D9FED995}"/>
              </a:ext>
            </a:extLst>
          </p:cNvPr>
          <p:cNvSpPr/>
          <p:nvPr userDrawn="1"/>
        </p:nvSpPr>
        <p:spPr>
          <a:xfrm rot="5400000">
            <a:off x="8027944" y="996957"/>
            <a:ext cx="523072" cy="450925"/>
          </a:xfrm>
          <a:prstGeom prst="hexagon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3" name="六边形 32">
            <a:extLst>
              <a:ext uri="{FF2B5EF4-FFF2-40B4-BE49-F238E27FC236}">
                <a16:creationId xmlns:a16="http://schemas.microsoft.com/office/drawing/2014/main" xmlns="" id="{B3967B50-7DD6-B247-97B6-4844195F68D5}"/>
              </a:ext>
            </a:extLst>
          </p:cNvPr>
          <p:cNvSpPr/>
          <p:nvPr userDrawn="1"/>
        </p:nvSpPr>
        <p:spPr>
          <a:xfrm rot="5400000">
            <a:off x="10287577" y="140894"/>
            <a:ext cx="196767" cy="169627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4" name="六边形 33">
            <a:extLst>
              <a:ext uri="{FF2B5EF4-FFF2-40B4-BE49-F238E27FC236}">
                <a16:creationId xmlns:a16="http://schemas.microsoft.com/office/drawing/2014/main" xmlns="" id="{4C290A33-8D65-DC47-BE12-79B4B22A299D}"/>
              </a:ext>
            </a:extLst>
          </p:cNvPr>
          <p:cNvSpPr/>
          <p:nvPr userDrawn="1"/>
        </p:nvSpPr>
        <p:spPr>
          <a:xfrm rot="5400000">
            <a:off x="3684719" y="893697"/>
            <a:ext cx="886529" cy="764250"/>
          </a:xfrm>
          <a:prstGeom prst="hexagon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5" name="六边形 34">
            <a:extLst>
              <a:ext uri="{FF2B5EF4-FFF2-40B4-BE49-F238E27FC236}">
                <a16:creationId xmlns:a16="http://schemas.microsoft.com/office/drawing/2014/main" xmlns="" id="{E0867641-ABCE-C84A-84A4-696E52E6543B}"/>
              </a:ext>
            </a:extLst>
          </p:cNvPr>
          <p:cNvSpPr/>
          <p:nvPr userDrawn="1"/>
        </p:nvSpPr>
        <p:spPr>
          <a:xfrm rot="5400000">
            <a:off x="11266257" y="1225116"/>
            <a:ext cx="206955" cy="178410"/>
          </a:xfrm>
          <a:prstGeom prst="hexagon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6" name="六边形 35">
            <a:extLst>
              <a:ext uri="{FF2B5EF4-FFF2-40B4-BE49-F238E27FC236}">
                <a16:creationId xmlns:a16="http://schemas.microsoft.com/office/drawing/2014/main" xmlns="" id="{3DC81806-A479-FD47-B1B6-A77189F32D48}"/>
              </a:ext>
            </a:extLst>
          </p:cNvPr>
          <p:cNvSpPr/>
          <p:nvPr userDrawn="1"/>
        </p:nvSpPr>
        <p:spPr>
          <a:xfrm rot="5400000">
            <a:off x="918490" y="676500"/>
            <a:ext cx="206955" cy="178410"/>
          </a:xfrm>
          <a:prstGeom prst="hexagon">
            <a:avLst/>
          </a:prstGeom>
          <a:solidFill>
            <a:srgbClr val="AD2B26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7" name="六边形 36">
            <a:extLst>
              <a:ext uri="{FF2B5EF4-FFF2-40B4-BE49-F238E27FC236}">
                <a16:creationId xmlns:a16="http://schemas.microsoft.com/office/drawing/2014/main" xmlns="" id="{D15987B7-89CB-8549-AEE5-ADD4AED257B7}"/>
              </a:ext>
            </a:extLst>
          </p:cNvPr>
          <p:cNvSpPr/>
          <p:nvPr userDrawn="1"/>
        </p:nvSpPr>
        <p:spPr>
          <a:xfrm rot="5400000">
            <a:off x="4564916" y="775592"/>
            <a:ext cx="369001" cy="318105"/>
          </a:xfrm>
          <a:prstGeom prst="hexagon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3" name="直线连接符 2">
            <a:extLst>
              <a:ext uri="{FF2B5EF4-FFF2-40B4-BE49-F238E27FC236}">
                <a16:creationId xmlns:a16="http://schemas.microsoft.com/office/drawing/2014/main" xmlns="" id="{382A540C-45FC-EB45-96D5-1EA0511DAF21}"/>
              </a:ext>
            </a:extLst>
          </p:cNvPr>
          <p:cNvCxnSpPr>
            <a:cxnSpLocks/>
          </p:cNvCxnSpPr>
          <p:nvPr userDrawn="1"/>
        </p:nvCxnSpPr>
        <p:spPr>
          <a:xfrm>
            <a:off x="9997213" y="1131213"/>
            <a:ext cx="647089" cy="39664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线连接符 40">
            <a:extLst>
              <a:ext uri="{FF2B5EF4-FFF2-40B4-BE49-F238E27FC236}">
                <a16:creationId xmlns:a16="http://schemas.microsoft.com/office/drawing/2014/main" xmlns="" id="{28569DD6-18D5-5D45-BC4E-E4C2727B945C}"/>
              </a:ext>
            </a:extLst>
          </p:cNvPr>
          <p:cNvCxnSpPr>
            <a:cxnSpLocks/>
          </p:cNvCxnSpPr>
          <p:nvPr userDrawn="1"/>
        </p:nvCxnSpPr>
        <p:spPr>
          <a:xfrm>
            <a:off x="3898416" y="466240"/>
            <a:ext cx="691948" cy="36631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786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2" name="矩形 22">
            <a:extLst>
              <a:ext uri="{FF2B5EF4-FFF2-40B4-BE49-F238E27FC236}">
                <a16:creationId xmlns:a16="http://schemas.microsoft.com/office/drawing/2014/main" xmlns="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3A7F5CA1-11F4-B94D-84AE-F6E3E12DEC4D}"/>
              </a:ext>
            </a:extLst>
          </p:cNvPr>
          <p:cNvGrpSpPr/>
          <p:nvPr userDrawn="1"/>
        </p:nvGrpSpPr>
        <p:grpSpPr>
          <a:xfrm>
            <a:off x="2126595" y="2260317"/>
            <a:ext cx="2280944" cy="1168683"/>
            <a:chOff x="1984355" y="1223746"/>
            <a:chExt cx="2280944" cy="1168683"/>
          </a:xfrm>
        </p:grpSpPr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xmlns="" id="{DB73C1A2-926E-3849-92AB-BCE7B4C71DF2}"/>
                </a:ext>
              </a:extLst>
            </p:cNvPr>
            <p:cNvSpPr txBox="1"/>
            <p:nvPr/>
          </p:nvSpPr>
          <p:spPr>
            <a:xfrm>
              <a:off x="2549296" y="1223746"/>
              <a:ext cx="1245854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4200" b="1" i="0" dirty="0"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目录</a:t>
              </a:r>
            </a:p>
          </p:txBody>
        </p:sp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xmlns="" id="{3EC96A2F-7D7A-F34F-9BE8-8ADCD2919ACB}"/>
                </a:ext>
              </a:extLst>
            </p:cNvPr>
            <p:cNvSpPr txBox="1"/>
            <p:nvPr/>
          </p:nvSpPr>
          <p:spPr>
            <a:xfrm>
              <a:off x="1984355" y="1869209"/>
              <a:ext cx="1833941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chemeClr val="bg1">
                      <a:lumMod val="8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阿里巴巴普惠体" panose="00020600040101010101" pitchFamily="18" charset="-122"/>
                </a:rPr>
                <a:t>Contents</a:t>
              </a:r>
              <a:endParaRPr lang="zh-CN" altLang="en-US" sz="28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阿里巴巴普惠体" panose="00020600040101010101" pitchFamily="18" charset="-122"/>
                <a:cs typeface="阿里巴巴普惠体" panose="00020600040101010101" pitchFamily="18" charset="-122"/>
              </a:endParaRPr>
            </a:p>
          </p:txBody>
        </p:sp>
        <p:cxnSp>
          <p:nvCxnSpPr>
            <p:cNvPr id="23" name="直接连接符 2">
              <a:extLst>
                <a:ext uri="{FF2B5EF4-FFF2-40B4-BE49-F238E27FC236}">
                  <a16:creationId xmlns:a16="http://schemas.microsoft.com/office/drawing/2014/main" xmlns="" id="{83E925B0-57FD-8B4B-8FF7-8BCD8AADEF23}"/>
                </a:ext>
              </a:extLst>
            </p:cNvPr>
            <p:cNvCxnSpPr>
              <a:cxnSpLocks/>
            </p:cNvCxnSpPr>
            <p:nvPr/>
          </p:nvCxnSpPr>
          <p:spPr>
            <a:xfrm>
              <a:off x="4265299" y="1300145"/>
              <a:ext cx="0" cy="106226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六边形 24">
              <a:extLst>
                <a:ext uri="{FF2B5EF4-FFF2-40B4-BE49-F238E27FC236}">
                  <a16:creationId xmlns:a16="http://schemas.microsoft.com/office/drawing/2014/main" xmlns="" id="{3EDCC472-8CF0-F84C-9270-06FAC7E8DD4D}"/>
                </a:ext>
              </a:extLst>
            </p:cNvPr>
            <p:cNvSpPr/>
            <p:nvPr/>
          </p:nvSpPr>
          <p:spPr>
            <a:xfrm rot="5400000">
              <a:off x="2142134" y="1404577"/>
              <a:ext cx="437322" cy="377002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6" name="六边形 25">
              <a:extLst>
                <a:ext uri="{FF2B5EF4-FFF2-40B4-BE49-F238E27FC236}">
                  <a16:creationId xmlns:a16="http://schemas.microsoft.com/office/drawing/2014/main" xmlns="" id="{E8F71936-0CC4-CB4A-AF12-89754A9ADA5D}"/>
                </a:ext>
              </a:extLst>
            </p:cNvPr>
            <p:cNvSpPr/>
            <p:nvPr/>
          </p:nvSpPr>
          <p:spPr>
            <a:xfrm rot="5400000">
              <a:off x="2037082" y="1610051"/>
              <a:ext cx="246109" cy="212163"/>
            </a:xfrm>
            <a:prstGeom prst="hexagon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759586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marR="0" indent="-457189" algn="l" defTabSz="914400" rtl="0" eaLnBrk="0" fontAlgn="base" latinLnBrk="0" hangingPunct="0">
        <a:lnSpc>
          <a:spcPct val="15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tabLst/>
        <a:defRPr sz="2400" b="0" i="0" kern="1200">
          <a:solidFill>
            <a:schemeClr val="tx1">
              <a:lumMod val="75000"/>
              <a:lumOff val="25000"/>
            </a:schemeClr>
          </a:solidFill>
          <a:latin typeface="Alibaba PuHuiTi R" pitchFamily="18" charset="-122"/>
          <a:ea typeface="Alibaba PuHuiTi R" pitchFamily="18" charset="-122"/>
          <a:cs typeface="Alibaba PuHuiTi R" pitchFamily="18" charset="-122"/>
        </a:defRPr>
      </a:lvl1pPr>
      <a:lvl2pPr marL="609585" indent="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None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>
            <a:extLst>
              <a:ext uri="{FF2B5EF4-FFF2-40B4-BE49-F238E27FC236}">
                <a16:creationId xmlns:a16="http://schemas.microsoft.com/office/drawing/2014/main" xmlns="" id="{88438130-7B30-A94E-B2AC-38EDD0B85909}"/>
              </a:ext>
            </a:extLst>
          </p:cNvPr>
          <p:cNvSpPr/>
          <p:nvPr userDrawn="1"/>
        </p:nvSpPr>
        <p:spPr>
          <a:xfrm>
            <a:off x="1285029" y="2458684"/>
            <a:ext cx="474473" cy="474473"/>
          </a:xfrm>
          <a:prstGeom prst="ellipse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kumimoji="1"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2" name="矩形 22">
            <a:extLst>
              <a:ext uri="{FF2B5EF4-FFF2-40B4-BE49-F238E27FC236}">
                <a16:creationId xmlns:a16="http://schemas.microsoft.com/office/drawing/2014/main" xmlns="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="" id="{DB73C1A2-926E-3849-92AB-BCE7B4C71DF2}"/>
              </a:ext>
            </a:extLst>
          </p:cNvPr>
          <p:cNvSpPr txBox="1"/>
          <p:nvPr/>
        </p:nvSpPr>
        <p:spPr>
          <a:xfrm>
            <a:off x="1732839" y="2333175"/>
            <a:ext cx="2307042" cy="73866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zh-CN" altLang="en-US" sz="4200" b="1" i="0" dirty="0">
                <a:latin typeface="Alibaba PuHuiTi B" pitchFamily="18" charset="-122"/>
                <a:ea typeface="Alibaba PuHuiTi B" pitchFamily="18" charset="-122"/>
                <a:cs typeface="Alibaba PuHuiTi B" pitchFamily="18" charset="-122"/>
              </a:rPr>
              <a:t>学习目标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="" id="{3EC96A2F-7D7A-F34F-9BE8-8ADCD2919ACB}"/>
              </a:ext>
            </a:extLst>
          </p:cNvPr>
          <p:cNvSpPr txBox="1"/>
          <p:nvPr/>
        </p:nvSpPr>
        <p:spPr>
          <a:xfrm>
            <a:off x="702992" y="2983479"/>
            <a:ext cx="3873724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Learning</a:t>
            </a:r>
            <a:r>
              <a:rPr lang="zh-CN" altLang="en-US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 </a:t>
            </a:r>
            <a:r>
              <a:rPr lang="en-US" altLang="zh-CN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Objectives</a:t>
            </a:r>
            <a:endParaRPr lang="zh-CN" altLang="en-US" sz="2100" dirty="0">
              <a:solidFill>
                <a:schemeClr val="bg1">
                  <a:lumMod val="85000"/>
                </a:schemeClr>
              </a:solidFill>
              <a:latin typeface="Verdana" panose="020B0604030504040204" pitchFamily="34" charset="0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cxnSp>
        <p:nvCxnSpPr>
          <p:cNvPr id="23" name="直接连接符 2">
            <a:extLst>
              <a:ext uri="{FF2B5EF4-FFF2-40B4-BE49-F238E27FC236}">
                <a16:creationId xmlns:a16="http://schemas.microsoft.com/office/drawing/2014/main" xmlns="" id="{83E925B0-57FD-8B4B-8FF7-8BCD8AADEF23}"/>
              </a:ext>
            </a:extLst>
          </p:cNvPr>
          <p:cNvCxnSpPr>
            <a:cxnSpLocks/>
          </p:cNvCxnSpPr>
          <p:nvPr/>
        </p:nvCxnSpPr>
        <p:spPr>
          <a:xfrm>
            <a:off x="4417699" y="2336716"/>
            <a:ext cx="0" cy="106226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形 2">
            <a:extLst>
              <a:ext uri="{FF2B5EF4-FFF2-40B4-BE49-F238E27FC236}">
                <a16:creationId xmlns:a16="http://schemas.microsoft.com/office/drawing/2014/main" xmlns="" id="{A7484BB2-BD94-3C49-9EC4-B9A294E2AF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319070" y="2491361"/>
            <a:ext cx="406390" cy="406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87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marR="0" indent="-457189" algn="l" defTabSz="914400" rtl="0" eaLnBrk="0" fontAlgn="base" latinLnBrk="0" hangingPunct="0">
        <a:lnSpc>
          <a:spcPct val="15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tabLst/>
        <a:defRPr sz="2400" b="0" i="0" kern="1200">
          <a:solidFill>
            <a:schemeClr val="tx1">
              <a:lumMod val="75000"/>
              <a:lumOff val="25000"/>
            </a:schemeClr>
          </a:solidFill>
          <a:latin typeface="Alibaba PuHuiTi R" pitchFamily="18" charset="-122"/>
          <a:ea typeface="Alibaba PuHuiTi R" pitchFamily="18" charset="-122"/>
          <a:cs typeface="Alibaba PuHuiTi R" pitchFamily="18" charset="-122"/>
        </a:defRPr>
      </a:lvl1pPr>
      <a:lvl2pPr marL="609585" indent="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None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六边形 6">
            <a:extLst>
              <a:ext uri="{FF2B5EF4-FFF2-40B4-BE49-F238E27FC236}">
                <a16:creationId xmlns:a16="http://schemas.microsoft.com/office/drawing/2014/main" xmlns="" id="{91B717BE-9DF9-1B41-9DBF-CB511A9C606B}"/>
              </a:ext>
            </a:extLst>
          </p:cNvPr>
          <p:cNvSpPr/>
          <p:nvPr userDrawn="1"/>
        </p:nvSpPr>
        <p:spPr>
          <a:xfrm rot="5400000">
            <a:off x="3779834" y="2429461"/>
            <a:ext cx="1318512" cy="1136649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六边形 7">
            <a:extLst>
              <a:ext uri="{FF2B5EF4-FFF2-40B4-BE49-F238E27FC236}">
                <a16:creationId xmlns:a16="http://schemas.microsoft.com/office/drawing/2014/main" xmlns="" id="{998722ED-C4DC-C24C-A17B-B9CA36751549}"/>
              </a:ext>
            </a:extLst>
          </p:cNvPr>
          <p:cNvSpPr/>
          <p:nvPr userDrawn="1"/>
        </p:nvSpPr>
        <p:spPr>
          <a:xfrm rot="5400000">
            <a:off x="3567036" y="3257393"/>
            <a:ext cx="429253" cy="370046"/>
          </a:xfrm>
          <a:prstGeom prst="hexagon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5757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六边形 6">
            <a:extLst>
              <a:ext uri="{FF2B5EF4-FFF2-40B4-BE49-F238E27FC236}">
                <a16:creationId xmlns:a16="http://schemas.microsoft.com/office/drawing/2014/main" xmlns="" id="{D82380DF-4088-5449-BBFC-0B57E0B8F475}"/>
              </a:ext>
            </a:extLst>
          </p:cNvPr>
          <p:cNvSpPr/>
          <p:nvPr userDrawn="1"/>
        </p:nvSpPr>
        <p:spPr>
          <a:xfrm rot="5400000">
            <a:off x="3779834" y="2429461"/>
            <a:ext cx="1318512" cy="1136649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六边形 10">
            <a:extLst>
              <a:ext uri="{FF2B5EF4-FFF2-40B4-BE49-F238E27FC236}">
                <a16:creationId xmlns:a16="http://schemas.microsoft.com/office/drawing/2014/main" xmlns="" id="{2FB8D235-9189-C14B-8111-0D705B9AA121}"/>
              </a:ext>
            </a:extLst>
          </p:cNvPr>
          <p:cNvSpPr/>
          <p:nvPr userDrawn="1"/>
        </p:nvSpPr>
        <p:spPr>
          <a:xfrm rot="5400000">
            <a:off x="3567036" y="3257393"/>
            <a:ext cx="429253" cy="370046"/>
          </a:xfrm>
          <a:prstGeom prst="hexagon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5526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0" name="矩形 22">
            <a:extLst>
              <a:ext uri="{FF2B5EF4-FFF2-40B4-BE49-F238E27FC236}">
                <a16:creationId xmlns:a16="http://schemas.microsoft.com/office/drawing/2014/main" xmlns="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cxnSp>
        <p:nvCxnSpPr>
          <p:cNvPr id="11" name="直接连接符 22">
            <a:extLst>
              <a:ext uri="{FF2B5EF4-FFF2-40B4-BE49-F238E27FC236}">
                <a16:creationId xmlns:a16="http://schemas.microsoft.com/office/drawing/2014/main" xmlns="" id="{E3D0AD59-338B-5041-BA54-3D9BB0E399D6}"/>
              </a:ext>
            </a:extLst>
          </p:cNvPr>
          <p:cNvCxnSpPr/>
          <p:nvPr userDrawn="1"/>
        </p:nvCxnSpPr>
        <p:spPr>
          <a:xfrm flipH="1">
            <a:off x="323600" y="763880"/>
            <a:ext cx="11544801" cy="0"/>
          </a:xfrm>
          <a:prstGeom prst="line">
            <a:avLst/>
          </a:prstGeom>
          <a:ln w="9525">
            <a:solidFill>
              <a:srgbClr val="F2F2F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组合 11">
            <a:extLst>
              <a:ext uri="{FF2B5EF4-FFF2-40B4-BE49-F238E27FC236}">
                <a16:creationId xmlns:a16="http://schemas.microsoft.com/office/drawing/2014/main" xmlns="" id="{F2197ADE-85E8-B341-8233-C315893A0BCC}"/>
              </a:ext>
            </a:extLst>
          </p:cNvPr>
          <p:cNvGrpSpPr/>
          <p:nvPr userDrawn="1"/>
        </p:nvGrpSpPr>
        <p:grpSpPr>
          <a:xfrm>
            <a:off x="0" y="420997"/>
            <a:ext cx="224590" cy="220464"/>
            <a:chOff x="0" y="262878"/>
            <a:chExt cx="224590" cy="506266"/>
          </a:xfrm>
        </p:grpSpPr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="" id="{C3756651-9738-8349-95DA-B0B282B3FAEA}"/>
                </a:ext>
              </a:extLst>
            </p:cNvPr>
            <p:cNvSpPr/>
            <p:nvPr/>
          </p:nvSpPr>
          <p:spPr>
            <a:xfrm>
              <a:off x="0" y="262878"/>
              <a:ext cx="224590" cy="506266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xmlns="" id="{5EF63353-41E7-0E43-AFC0-B2282740E9FE}"/>
                </a:ext>
              </a:extLst>
            </p:cNvPr>
            <p:cNvSpPr/>
            <p:nvPr/>
          </p:nvSpPr>
          <p:spPr>
            <a:xfrm>
              <a:off x="142500" y="262878"/>
              <a:ext cx="82090" cy="506266"/>
            </a:xfrm>
            <a:prstGeom prst="rect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pic>
        <p:nvPicPr>
          <p:cNvPr id="16" name="图片 15">
            <a:extLst>
              <a:ext uri="{FF2B5EF4-FFF2-40B4-BE49-F238E27FC236}">
                <a16:creationId xmlns:a16="http://schemas.microsoft.com/office/drawing/2014/main" xmlns="" id="{27893006-C6C0-BC4A-8CFB-289F585A2778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242" y="283220"/>
            <a:ext cx="1225447" cy="358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44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83" r:id="rId3"/>
    <p:sldLayoutId id="2147483678" r:id="rId4"/>
    <p:sldLayoutId id="2147483679" r:id="rId5"/>
    <p:sldLayoutId id="2147483680" r:id="rId6"/>
    <p:sldLayoutId id="2147483677" r:id="rId7"/>
    <p:sldLayoutId id="2147483702" r:id="rId8"/>
    <p:sldLayoutId id="2147483703" r:id="rId9"/>
    <p:sldLayoutId id="2147483709" r:id="rId10"/>
    <p:sldLayoutId id="2147483704" r:id="rId11"/>
    <p:sldLayoutId id="2147483681" r:id="rId12"/>
    <p:sldLayoutId id="2147483693" r:id="rId13"/>
    <p:sldLayoutId id="2147483710" r:id="rId14"/>
    <p:sldLayoutId id="2147483706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713" y="2604635"/>
            <a:ext cx="2314575" cy="95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71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B16EC87-9B0D-CD4B-997D-0A66FE90B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Python</a:t>
            </a:r>
            <a:r>
              <a:rPr lang="zh-CN" altLang="en-US" dirty="0" smtClean="0"/>
              <a:t>文件操作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FB6AC0F8-4890-4046-8499-78F7C69738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zh-CN" altLang="en-US" dirty="0"/>
              <a:t>人生苦</a:t>
            </a:r>
            <a:r>
              <a:rPr kumimoji="1" lang="zh-CN" altLang="en-US" dirty="0" smtClean="0"/>
              <a:t>短，我学</a:t>
            </a:r>
            <a:r>
              <a:rPr kumimoji="1" lang="en-US" altLang="zh-CN" dirty="0" smtClean="0"/>
              <a:t>Python</a:t>
            </a:r>
            <a:r>
              <a:rPr kumimoji="1" lang="en-US" altLang="zh-CN" dirty="0"/>
              <a:t>!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3397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在</a:t>
            </a:r>
            <a:r>
              <a:rPr lang="en-US" altLang="zh-CN" dirty="0"/>
              <a:t>Python</a:t>
            </a:r>
            <a:r>
              <a:rPr lang="zh-CN" altLang="en-US" dirty="0"/>
              <a:t>，使用</a:t>
            </a:r>
            <a:r>
              <a:rPr lang="en-US" altLang="zh-CN" dirty="0"/>
              <a:t>open</a:t>
            </a:r>
            <a:r>
              <a:rPr lang="zh-CN" altLang="en-US" dirty="0"/>
              <a:t>函数，可以打开一个已经存在的文件，或者创建一个新文件，语法</a:t>
            </a:r>
            <a:r>
              <a:rPr lang="zh-CN" altLang="en-US" dirty="0" smtClean="0"/>
              <a:t>如下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>
                <a:solidFill>
                  <a:srgbClr val="B60206"/>
                </a:solidFill>
              </a:rPr>
              <a:t>name</a:t>
            </a:r>
            <a:r>
              <a:rPr lang="zh-CN" altLang="en-US" dirty="0">
                <a:solidFill>
                  <a:srgbClr val="B60206"/>
                </a:solidFill>
              </a:rPr>
              <a:t>：是要打开的目标文件名的字符串</a:t>
            </a:r>
            <a:r>
              <a:rPr lang="en-US" altLang="zh-CN" dirty="0">
                <a:solidFill>
                  <a:srgbClr val="B60206"/>
                </a:solidFill>
              </a:rPr>
              <a:t>(</a:t>
            </a:r>
            <a:r>
              <a:rPr lang="zh-CN" altLang="en-US" dirty="0">
                <a:solidFill>
                  <a:srgbClr val="B60206"/>
                </a:solidFill>
              </a:rPr>
              <a:t>可以包含文件所在的具体路径</a:t>
            </a:r>
            <a:r>
              <a:rPr lang="en-US" altLang="zh-CN" dirty="0">
                <a:solidFill>
                  <a:srgbClr val="B60206"/>
                </a:solidFill>
              </a:rPr>
              <a:t>)</a:t>
            </a:r>
            <a:r>
              <a:rPr lang="zh-CN" altLang="en-US" dirty="0" smtClean="0">
                <a:solidFill>
                  <a:srgbClr val="B60206"/>
                </a:solidFill>
              </a:rPr>
              <a:t>。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B60206"/>
                </a:solidFill>
              </a:rPr>
              <a:t>mode</a:t>
            </a:r>
            <a:r>
              <a:rPr lang="zh-CN" altLang="en-US" dirty="0">
                <a:solidFill>
                  <a:srgbClr val="B60206"/>
                </a:solidFill>
              </a:rPr>
              <a:t>：设置打开文件的模式</a:t>
            </a:r>
            <a:r>
              <a:rPr lang="en-US" altLang="zh-CN" dirty="0">
                <a:solidFill>
                  <a:srgbClr val="B60206"/>
                </a:solidFill>
              </a:rPr>
              <a:t>(</a:t>
            </a:r>
            <a:r>
              <a:rPr lang="zh-CN" altLang="en-US" dirty="0">
                <a:solidFill>
                  <a:srgbClr val="B60206"/>
                </a:solidFill>
              </a:rPr>
              <a:t>访问模式</a:t>
            </a:r>
            <a:r>
              <a:rPr lang="en-US" altLang="zh-CN" dirty="0">
                <a:solidFill>
                  <a:srgbClr val="B60206"/>
                </a:solidFill>
              </a:rPr>
              <a:t>)</a:t>
            </a:r>
            <a:r>
              <a:rPr lang="zh-CN" altLang="en-US" dirty="0">
                <a:solidFill>
                  <a:srgbClr val="B60206"/>
                </a:solidFill>
              </a:rPr>
              <a:t>：只读、写入、追加等</a:t>
            </a:r>
            <a:r>
              <a:rPr lang="zh-CN" altLang="en-US" dirty="0" smtClean="0">
                <a:solidFill>
                  <a:srgbClr val="B60206"/>
                </a:solidFill>
              </a:rPr>
              <a:t>。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B60206"/>
                </a:solidFill>
              </a:rPr>
              <a:t>示例代码：</a:t>
            </a:r>
            <a:endParaRPr lang="en-US" altLang="zh-CN" dirty="0" smtClean="0">
              <a:solidFill>
                <a:srgbClr val="B602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文件的基本操作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r>
              <a:rPr lang="en-US" altLang="zh-CN" dirty="0" smtClean="0"/>
              <a:t>open()</a:t>
            </a:r>
            <a:r>
              <a:rPr lang="zh-CN" altLang="en-US" dirty="0" smtClean="0"/>
              <a:t>打开函数</a:t>
            </a:r>
            <a:endParaRPr lang="zh-CN" altLang="en-US" dirty="0"/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820970" y="2191190"/>
            <a:ext cx="10302240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open(name, mode)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820970" y="4259455"/>
            <a:ext cx="10302240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 = open('python.txt', 'r')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19" name="三角形 9">
            <a:extLst>
              <a:ext uri="{FF2B5EF4-FFF2-40B4-BE49-F238E27FC236}">
                <a16:creationId xmlns:a16="http://schemas.microsoft.com/office/drawing/2014/main" xmlns="" id="{23197916-4FF1-4C92-AE7A-4520837F4448}"/>
              </a:ext>
            </a:extLst>
          </p:cNvPr>
          <p:cNvSpPr/>
          <p:nvPr/>
        </p:nvSpPr>
        <p:spPr>
          <a:xfrm rot="2651319">
            <a:off x="717495" y="5416718"/>
            <a:ext cx="145648" cy="7810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0" name="TextBox 6">
            <a:extLst>
              <a:ext uri="{FF2B5EF4-FFF2-40B4-BE49-F238E27FC236}">
                <a16:creationId xmlns:a16="http://schemas.microsoft.com/office/drawing/2014/main" xmlns="" id="{FC8F3570-2791-42C7-B320-77955401B7FE}"/>
              </a:ext>
            </a:extLst>
          </p:cNvPr>
          <p:cNvSpPr txBox="1"/>
          <p:nvPr/>
        </p:nvSpPr>
        <p:spPr>
          <a:xfrm>
            <a:off x="1085446" y="5448184"/>
            <a:ext cx="977328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注意：此时的</a:t>
            </a: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`f`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是</a:t>
            </a: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`open`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函数的文件</a:t>
            </a:r>
            <a:r>
              <a:rPr lang="zh-CN" altLang="en-US" sz="1400" dirty="0" smtClean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对象，对象是</a:t>
            </a:r>
            <a:r>
              <a:rPr lang="en-US" altLang="zh-CN" sz="1400" dirty="0" smtClean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Python</a:t>
            </a:r>
            <a:r>
              <a:rPr lang="zh-CN" altLang="en-US" sz="1400" dirty="0" smtClean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中一种特殊的数据类型，拥有属性和方法，可以使用对象</a:t>
            </a:r>
            <a:r>
              <a:rPr lang="en-US" altLang="zh-CN" sz="1400" dirty="0" smtClean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.</a:t>
            </a:r>
            <a:r>
              <a:rPr lang="zh-CN" altLang="en-US" sz="1400" dirty="0" smtClean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属性或对象</a:t>
            </a:r>
            <a:r>
              <a:rPr lang="en-US" altLang="zh-CN" sz="1400" dirty="0" smtClean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.</a:t>
            </a:r>
            <a:r>
              <a:rPr lang="zh-CN" altLang="en-US" sz="1400" dirty="0" smtClean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方法对其进行访问，后续面向对象课程会给大家进行详细的介绍。</a:t>
            </a:r>
            <a:endParaRPr lang="en-US" altLang="zh-CN" sz="1400" dirty="0">
              <a:solidFill>
                <a:srgbClr val="262626"/>
              </a:solidFill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B561BF17-00D8-44F9-BBE1-DC58174FF365}"/>
              </a:ext>
            </a:extLst>
          </p:cNvPr>
          <p:cNvSpPr/>
          <p:nvPr/>
        </p:nvSpPr>
        <p:spPr>
          <a:xfrm>
            <a:off x="820969" y="5031618"/>
            <a:ext cx="10302240" cy="1296102"/>
          </a:xfrm>
          <a:prstGeom prst="rect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xmlns="" id="{7521E208-47E6-4A13-99E1-C9CCCAFAB12C}"/>
              </a:ext>
            </a:extLst>
          </p:cNvPr>
          <p:cNvSpPr/>
          <p:nvPr/>
        </p:nvSpPr>
        <p:spPr>
          <a:xfrm>
            <a:off x="710881" y="5132605"/>
            <a:ext cx="1053296" cy="300942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40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注意事项</a:t>
            </a:r>
          </a:p>
        </p:txBody>
      </p:sp>
    </p:spTree>
    <p:extLst>
      <p:ext uri="{BB962C8B-B14F-4D97-AF65-F5344CB8AC3E}">
        <p14:creationId xmlns:p14="http://schemas.microsoft.com/office/powerpoint/2010/main" val="2877011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文件的基本操作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</a:t>
            </a:r>
            <a:r>
              <a:rPr lang="en-US" altLang="zh-CN" dirty="0" smtClean="0"/>
              <a:t>mode</a:t>
            </a:r>
            <a:r>
              <a:rPr lang="zh-CN" altLang="en-US" dirty="0" smtClean="0"/>
              <a:t>访问模式详解</a:t>
            </a:r>
            <a:endParaRPr lang="zh-CN" altLang="en-US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22842"/>
              </p:ext>
            </p:extLst>
          </p:nvPr>
        </p:nvGraphicFramePr>
        <p:xfrm>
          <a:off x="595376" y="1457271"/>
          <a:ext cx="11003066" cy="5123077"/>
        </p:xfrm>
        <a:graphic>
          <a:graphicData uri="http://schemas.openxmlformats.org/drawingml/2006/table">
            <a:tbl>
              <a:tblPr/>
              <a:tblGrid>
                <a:gridCol w="665533"/>
                <a:gridCol w="10337533"/>
              </a:tblGrid>
              <a:tr h="38869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模式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描述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4590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r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以只读方式打开文件。文件的指针将会放在文件的开头。这是默认模式。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423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rb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以二进制格式打开一个文件用于只读。文件指针将会放在文件的开头。这是默认模式。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245902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r+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打开一个文件用于读写。文件指针将会放在文件的开头。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902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rb+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以二进制格式打开一个文件用于读写。文件指针将会放在文件的开头。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368242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w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打开一个文件只用于写入。如果该文件已存在则打开文件，并从开头开始编辑，即原有内容会被删除。如果该文件不存在，创建新文件。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451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wb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以二进制格式打开一个文件只用于写入。如果该文件已存在则打开文件，并从开头开始编辑，即原有内容会被删除。如果该文件不存在，创建新文件。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416251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w+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打开一个文件用于读写。如果该文件已存在则打开文件，并从开头开始编辑，即原有内容会被删除。如果该文件不存在，创建新文件。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451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wb+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以二进制格式打开一个文件用于读写。如果该文件已存在则打开文件，并从开头开始编辑，即原有内容会被删除。如果该文件不存在，创建新文件。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531077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a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打开一个文件用于追加。如果该文件已存在，文件指针将会放在文件的结尾。也就是说，新的内容将会被写入到已有内容之后。如果该文件不存在，创建新文件进行写入。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077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ab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以二进制格式打开一个文件用于追加。如果该文件已存在，文件指针将会放在文件的结尾。也就是说，新的内容将会被写入到已有内容之后。如果该文件不存在，创建新文件进行写入。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477451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a+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打开一个文件用于读写。如果该文件已存在，文件指针将会放在文件的结尾。文件打开时会是追加模式。如果该文件不存在，创建新文件用于读写。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251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ab+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>
                          <a:effectLst/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以二进制格式打开一个文件用于追加。如果该文件已存在，文件指针将会放在文件的结尾。如果该文件不存在，创建新文件用于读写。</a:t>
                      </a:r>
                    </a:p>
                  </a:txBody>
                  <a:tcPr marL="14328" marR="14328" marT="6613" marB="6613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654675" y="1825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121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案例演示：</a:t>
            </a:r>
            <a:endParaRPr lang="en-US" altLang="zh-CN" dirty="0">
              <a:solidFill>
                <a:srgbClr val="B7000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B7000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B6020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B60206"/>
                </a:solidFill>
              </a:rPr>
              <a:t>注意：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en-US" altLang="zh-CN" dirty="0" smtClean="0">
                <a:solidFill>
                  <a:srgbClr val="B60206"/>
                </a:solidFill>
              </a:rPr>
              <a:t>w</a:t>
            </a:r>
            <a:r>
              <a:rPr lang="zh-CN" altLang="en-US" dirty="0" smtClean="0">
                <a:solidFill>
                  <a:srgbClr val="B60206"/>
                </a:solidFill>
              </a:rPr>
              <a:t>模式和</a:t>
            </a:r>
            <a:r>
              <a:rPr lang="en-US" altLang="zh-CN" dirty="0" smtClean="0">
                <a:solidFill>
                  <a:srgbClr val="B60206"/>
                </a:solidFill>
              </a:rPr>
              <a:t>a</a:t>
            </a:r>
            <a:r>
              <a:rPr lang="zh-CN" altLang="en-US" dirty="0" smtClean="0">
                <a:solidFill>
                  <a:srgbClr val="B60206"/>
                </a:solidFill>
              </a:rPr>
              <a:t>模式</a:t>
            </a:r>
            <a:r>
              <a:rPr lang="zh-CN" altLang="en-US" dirty="0">
                <a:solidFill>
                  <a:srgbClr val="B60206"/>
                </a:solidFill>
              </a:rPr>
              <a:t>：如果文件不存在则创建该文件；如果文件存在</a:t>
            </a:r>
            <a:r>
              <a:rPr lang="zh-CN" altLang="en-US" dirty="0" smtClean="0">
                <a:solidFill>
                  <a:srgbClr val="B60206"/>
                </a:solidFill>
              </a:rPr>
              <a:t>，</a:t>
            </a:r>
            <a:r>
              <a:rPr lang="en-US" altLang="zh-CN" dirty="0" smtClean="0">
                <a:solidFill>
                  <a:srgbClr val="B60206"/>
                </a:solidFill>
              </a:rPr>
              <a:t>w</a:t>
            </a:r>
            <a:r>
              <a:rPr lang="zh-CN" altLang="en-US" dirty="0" smtClean="0">
                <a:solidFill>
                  <a:srgbClr val="B60206"/>
                </a:solidFill>
              </a:rPr>
              <a:t>模式</a:t>
            </a:r>
            <a:r>
              <a:rPr lang="zh-CN" altLang="en-US" dirty="0">
                <a:solidFill>
                  <a:srgbClr val="B60206"/>
                </a:solidFill>
              </a:rPr>
              <a:t>先清空再写入</a:t>
            </a:r>
            <a:r>
              <a:rPr lang="zh-CN" altLang="en-US" dirty="0" smtClean="0">
                <a:solidFill>
                  <a:srgbClr val="B60206"/>
                </a:solidFill>
              </a:rPr>
              <a:t>，</a:t>
            </a:r>
            <a:r>
              <a:rPr lang="en-US" altLang="zh-CN" dirty="0">
                <a:solidFill>
                  <a:srgbClr val="B60206"/>
                </a:solidFill>
              </a:rPr>
              <a:t>a</a:t>
            </a:r>
            <a:r>
              <a:rPr lang="zh-CN" altLang="en-US" dirty="0" smtClean="0">
                <a:solidFill>
                  <a:srgbClr val="B60206"/>
                </a:solidFill>
              </a:rPr>
              <a:t>模式</a:t>
            </a:r>
            <a:r>
              <a:rPr lang="zh-CN" altLang="en-US" dirty="0">
                <a:solidFill>
                  <a:srgbClr val="B60206"/>
                </a:solidFill>
              </a:rPr>
              <a:t>直接末尾追加</a:t>
            </a:r>
            <a:r>
              <a:rPr lang="zh-CN" altLang="en-US" dirty="0" smtClean="0">
                <a:solidFill>
                  <a:srgbClr val="B60206"/>
                </a:solidFill>
              </a:rPr>
              <a:t>。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en-US" altLang="zh-CN" dirty="0" smtClean="0">
                <a:solidFill>
                  <a:srgbClr val="B60206"/>
                </a:solidFill>
              </a:rPr>
              <a:t>r</a:t>
            </a:r>
            <a:r>
              <a:rPr lang="zh-CN" altLang="en-US" dirty="0" smtClean="0">
                <a:solidFill>
                  <a:srgbClr val="B60206"/>
                </a:solidFill>
              </a:rPr>
              <a:t>模式：</a:t>
            </a:r>
            <a:r>
              <a:rPr lang="zh-CN" altLang="en-US" dirty="0">
                <a:solidFill>
                  <a:srgbClr val="B60206"/>
                </a:solidFill>
              </a:rPr>
              <a:t>如果文件不存在则报错。</a:t>
            </a:r>
            <a:endParaRPr lang="en-US" altLang="zh-CN" dirty="0">
              <a:solidFill>
                <a:srgbClr val="B602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文件的基本操作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/>
              <a:t>、写操作快速入门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174633"/>
            <a:ext cx="10666853" cy="1815882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1.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打开文件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 = open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('python.txt',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'w')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2.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文件写入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f.write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('hello world')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3.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关闭文件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f.close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3066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>
                <a:solidFill>
                  <a:srgbClr val="AD2B26"/>
                </a:solidFill>
              </a:rPr>
              <a:t>read</a:t>
            </a:r>
            <a:r>
              <a:rPr lang="en-US" altLang="zh-CN" dirty="0" smtClean="0">
                <a:solidFill>
                  <a:srgbClr val="AD2B26"/>
                </a:solidFill>
              </a:rPr>
              <a:t>()</a:t>
            </a:r>
            <a:r>
              <a:rPr lang="zh-CN" altLang="en-US" dirty="0" smtClean="0">
                <a:solidFill>
                  <a:srgbClr val="AD2B26"/>
                </a:solidFill>
              </a:rPr>
              <a:t>方法：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num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表示要从文件中读取的数据的长度（单位是字节），如果没有传入</a:t>
            </a: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num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，那么就表示读取文件中所有的数据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dirty="0" err="1">
                <a:solidFill>
                  <a:srgbClr val="AD2B26"/>
                </a:solidFill>
              </a:rPr>
              <a:t>readlines</a:t>
            </a:r>
            <a:r>
              <a:rPr lang="en-US" altLang="zh-CN" dirty="0" smtClean="0">
                <a:solidFill>
                  <a:srgbClr val="AD2B26"/>
                </a:solidFill>
              </a:rPr>
              <a:t>()</a:t>
            </a:r>
            <a:r>
              <a:rPr lang="zh-CN" altLang="en-US" dirty="0" smtClean="0">
                <a:solidFill>
                  <a:srgbClr val="AD2B26"/>
                </a:solidFill>
              </a:rPr>
              <a:t>方法：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readlines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可以按照行的方式把整个文件中的内容进行一次性读取，并且返回的是一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个</a:t>
            </a:r>
            <a:r>
              <a:rPr lang="zh-CN" altLang="en-US" dirty="0" smtClean="0">
                <a:solidFill>
                  <a:srgbClr val="AD2B26"/>
                </a:solidFill>
              </a:rPr>
              <a:t>列表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，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其中每一行的数据为一个元素。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文件的基本操作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/>
              <a:t>、读</a:t>
            </a:r>
            <a:r>
              <a:rPr lang="zh-CN" altLang="en-US" dirty="0" smtClean="0"/>
              <a:t>操作相关方法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174633"/>
            <a:ext cx="10666853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文件对象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.read(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num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4589575"/>
            <a:ext cx="10666853" cy="1815882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 = open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('python.txt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content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f.readlines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['hello world\n', '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abcdefg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\n', '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aaa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\n', '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bbb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\n', 'ccc']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print(content)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关闭文件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f.close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03836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err="1">
                <a:solidFill>
                  <a:srgbClr val="AD2B26"/>
                </a:solidFill>
              </a:rPr>
              <a:t>readline</a:t>
            </a:r>
            <a:r>
              <a:rPr lang="en-US" altLang="zh-CN" dirty="0" smtClean="0">
                <a:solidFill>
                  <a:srgbClr val="AD2B26"/>
                </a:solidFill>
              </a:rPr>
              <a:t>()</a:t>
            </a:r>
            <a:r>
              <a:rPr lang="zh-CN" altLang="en-US" dirty="0" smtClean="0">
                <a:solidFill>
                  <a:srgbClr val="AD2B26"/>
                </a:solidFill>
              </a:rPr>
              <a:t>方法：一</a:t>
            </a:r>
            <a:r>
              <a:rPr lang="zh-CN" altLang="en-US" dirty="0">
                <a:solidFill>
                  <a:srgbClr val="AD2B26"/>
                </a:solidFill>
              </a:rPr>
              <a:t>次读取一行内容，每运行一次</a:t>
            </a:r>
            <a:r>
              <a:rPr lang="en-US" altLang="zh-CN" dirty="0" err="1">
                <a:solidFill>
                  <a:srgbClr val="AD2B26"/>
                </a:solidFill>
              </a:rPr>
              <a:t>readline</a:t>
            </a:r>
            <a:r>
              <a:rPr lang="en-US" altLang="zh-CN" dirty="0">
                <a:solidFill>
                  <a:srgbClr val="AD2B26"/>
                </a:solidFill>
              </a:rPr>
              <a:t>()</a:t>
            </a:r>
            <a:r>
              <a:rPr lang="zh-CN" altLang="en-US" dirty="0">
                <a:solidFill>
                  <a:srgbClr val="AD2B26"/>
                </a:solidFill>
              </a:rPr>
              <a:t>函数，其就会将文件的指针向下移动一行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文件的基本操作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</a:t>
            </a:r>
            <a:r>
              <a:rPr lang="zh-CN" altLang="en-US" dirty="0"/>
              <a:t>读</a:t>
            </a:r>
            <a:r>
              <a:rPr lang="zh-CN" altLang="en-US" dirty="0" smtClean="0"/>
              <a:t>操作相关方法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174633"/>
            <a:ext cx="10666853" cy="2246769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 = open(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'python.txt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content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f.readline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print(f'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第一行：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{content}')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content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f.readline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print(f'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第二行：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{content}')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关闭文件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f.close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54226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>
                <a:solidFill>
                  <a:srgbClr val="AD2B26"/>
                </a:solidFill>
              </a:rPr>
              <a:t>seek()</a:t>
            </a:r>
            <a:r>
              <a:rPr lang="zh-CN" altLang="en-US" dirty="0">
                <a:solidFill>
                  <a:srgbClr val="AD2B26"/>
                </a:solidFill>
              </a:rPr>
              <a:t>方法：用来移动文件指针</a:t>
            </a:r>
            <a:r>
              <a:rPr lang="zh-CN" altLang="en-US" dirty="0" smtClean="0">
                <a:solidFill>
                  <a:srgbClr val="AD2B26"/>
                </a:solidFill>
              </a:rPr>
              <a:t>。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AD2B26"/>
                </a:solidFill>
              </a:rPr>
              <a:t>offset</a:t>
            </a:r>
            <a:r>
              <a:rPr lang="zh-CN" altLang="en-US" dirty="0">
                <a:solidFill>
                  <a:srgbClr val="AD2B26"/>
                </a:solidFill>
              </a:rPr>
              <a:t>：开始的偏移量，也就是代表需要移动偏移的字节</a:t>
            </a:r>
            <a:r>
              <a:rPr lang="zh-CN" altLang="en-US" dirty="0" smtClean="0">
                <a:solidFill>
                  <a:srgbClr val="AD2B26"/>
                </a:solidFill>
              </a:rPr>
              <a:t>数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AD2B26"/>
                </a:solidFill>
              </a:rPr>
              <a:t>whence</a:t>
            </a:r>
            <a:r>
              <a:rPr lang="zh-CN" altLang="en-US" dirty="0">
                <a:solidFill>
                  <a:srgbClr val="AD2B26"/>
                </a:solidFill>
              </a:rPr>
              <a:t>：给</a:t>
            </a:r>
            <a:r>
              <a:rPr lang="en-US" altLang="zh-CN" dirty="0">
                <a:solidFill>
                  <a:srgbClr val="AD2B26"/>
                </a:solidFill>
              </a:rPr>
              <a:t>offset</a:t>
            </a:r>
            <a:r>
              <a:rPr lang="zh-CN" altLang="en-US" dirty="0">
                <a:solidFill>
                  <a:srgbClr val="AD2B26"/>
                </a:solidFill>
              </a:rPr>
              <a:t>参数一个定义，表示要从哪个位置开始偏移；</a:t>
            </a:r>
            <a:r>
              <a:rPr lang="en-US" altLang="zh-CN" dirty="0">
                <a:solidFill>
                  <a:srgbClr val="AD2B26"/>
                </a:solidFill>
              </a:rPr>
              <a:t>0</a:t>
            </a:r>
            <a:r>
              <a:rPr lang="zh-CN" altLang="en-US" dirty="0">
                <a:solidFill>
                  <a:srgbClr val="AD2B26"/>
                </a:solidFill>
              </a:rPr>
              <a:t>代表从文件开头开始算起，</a:t>
            </a:r>
            <a:r>
              <a:rPr lang="en-US" altLang="zh-CN" dirty="0">
                <a:solidFill>
                  <a:srgbClr val="AD2B26"/>
                </a:solidFill>
              </a:rPr>
              <a:t>1</a:t>
            </a:r>
            <a:r>
              <a:rPr lang="zh-CN" altLang="en-US" dirty="0">
                <a:solidFill>
                  <a:srgbClr val="AD2B26"/>
                </a:solidFill>
              </a:rPr>
              <a:t>代表从当前位置开始算起，</a:t>
            </a:r>
            <a:r>
              <a:rPr lang="en-US" altLang="zh-CN" dirty="0">
                <a:solidFill>
                  <a:srgbClr val="AD2B26"/>
                </a:solidFill>
              </a:rPr>
              <a:t>2</a:t>
            </a:r>
            <a:r>
              <a:rPr lang="zh-CN" altLang="en-US" dirty="0">
                <a:solidFill>
                  <a:srgbClr val="AD2B26"/>
                </a:solidFill>
              </a:rPr>
              <a:t>代表从文件末尾算起</a:t>
            </a:r>
            <a:r>
              <a:rPr lang="zh-CN" altLang="en-US" dirty="0" smtClean="0">
                <a:solidFill>
                  <a:srgbClr val="AD2B26"/>
                </a:solidFill>
              </a:rPr>
              <a:t>。</a:t>
            </a: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如果操作成功，则返回新的文件位置，如果操作失败，则函数返回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-1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文件的基本操作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</a:t>
            </a:r>
            <a:r>
              <a:rPr lang="zh-CN" altLang="en-US" dirty="0"/>
              <a:t>读</a:t>
            </a:r>
            <a:r>
              <a:rPr lang="zh-CN" altLang="en-US" dirty="0" smtClean="0"/>
              <a:t>操作相关方法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3627" y="2174633"/>
            <a:ext cx="10467932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文件对象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.seek(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offset,whence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=0)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0060" y="4195937"/>
            <a:ext cx="10467932" cy="2462213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&gt;&gt;&gt; f = open('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workfile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', '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rb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+')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&gt;&gt;&gt;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f.write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(b'0123456789abcdef')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16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&gt;&gt;&gt; </a:t>
            </a:r>
            <a:r>
              <a:rPr lang="en-US" altLang="zh-CN" sz="1400" dirty="0" err="1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f.seek</a:t>
            </a:r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(5)      # </a:t>
            </a:r>
            <a:r>
              <a:rPr lang="zh-CN" altLang="en-US" sz="1400" dirty="0" smtClean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从</a:t>
            </a:r>
            <a:r>
              <a:rPr lang="en-US" altLang="zh-CN" sz="1400" dirty="0" smtClean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0</a:t>
            </a:r>
            <a:r>
              <a:rPr lang="zh-CN" altLang="en-US" sz="1400" dirty="0" smtClean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开始向右移动</a:t>
            </a:r>
            <a:r>
              <a:rPr lang="en-US" altLang="zh-CN" sz="1400" dirty="0" smtClean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5</a:t>
            </a:r>
            <a:r>
              <a:rPr lang="zh-CN" altLang="en-US" sz="1400" dirty="0" smtClean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个字节</a:t>
            </a:r>
            <a:endParaRPr lang="zh-CN" altLang="en-US" sz="1400" dirty="0">
              <a:solidFill>
                <a:srgbClr val="AD2B26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5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&gt;&gt;&gt;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f.read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(1)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b'5'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&gt;&gt;&gt; </a:t>
            </a:r>
            <a:r>
              <a:rPr lang="en-US" altLang="zh-CN" sz="1400" dirty="0" err="1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f.seek</a:t>
            </a:r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(-3, 2)  # </a:t>
            </a:r>
            <a:r>
              <a:rPr lang="zh-CN" altLang="en-US" sz="1400" dirty="0" smtClean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从右向左移动</a:t>
            </a:r>
            <a:r>
              <a:rPr lang="en-US" altLang="zh-CN" sz="1400" dirty="0" smtClean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3</a:t>
            </a:r>
            <a:r>
              <a:rPr lang="zh-CN" altLang="en-US" sz="1400" dirty="0" smtClean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个字节</a:t>
            </a: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13</a:t>
            </a: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&gt;&gt;&gt;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f.read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(1)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b'd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8" name="三角形 9">
            <a:extLst>
              <a:ext uri="{FF2B5EF4-FFF2-40B4-BE49-F238E27FC236}">
                <a16:creationId xmlns:a16="http://schemas.microsoft.com/office/drawing/2014/main" xmlns="" id="{23197916-4FF1-4C92-AE7A-4520837F4448}"/>
              </a:ext>
            </a:extLst>
          </p:cNvPr>
          <p:cNvSpPr/>
          <p:nvPr/>
        </p:nvSpPr>
        <p:spPr>
          <a:xfrm rot="2651319">
            <a:off x="5135491" y="5272339"/>
            <a:ext cx="145648" cy="7810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xmlns="" id="{FC8F3570-2791-42C7-B320-77955401B7FE}"/>
              </a:ext>
            </a:extLst>
          </p:cNvPr>
          <p:cNvSpPr txBox="1"/>
          <p:nvPr/>
        </p:nvSpPr>
        <p:spPr>
          <a:xfrm>
            <a:off x="5366932" y="5274197"/>
            <a:ext cx="549533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r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：</a:t>
            </a: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Python 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将会按照编码格式进行解析，</a:t>
            </a: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read() 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操作返回的是</a:t>
            </a:r>
            <a:r>
              <a:rPr lang="en-US" altLang="zh-CN" sz="1400" dirty="0" err="1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str</a:t>
            </a:r>
            <a:endParaRPr lang="en-US" altLang="zh-CN" sz="1400" dirty="0">
              <a:solidFill>
                <a:srgbClr val="AD2B26"/>
              </a:solidFill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400" dirty="0" err="1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rb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：也即 </a:t>
            </a: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binary mode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，</a:t>
            </a: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read()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操作返回的是</a:t>
            </a: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bytes</a:t>
            </a:r>
            <a:endParaRPr lang="en-US" altLang="zh-CN" sz="1400" dirty="0">
              <a:solidFill>
                <a:srgbClr val="262626"/>
              </a:solidFill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B561BF17-00D8-44F9-BBE1-DC58174FF365}"/>
              </a:ext>
            </a:extLst>
          </p:cNvPr>
          <p:cNvSpPr/>
          <p:nvPr/>
        </p:nvSpPr>
        <p:spPr>
          <a:xfrm>
            <a:off x="5238965" y="4887239"/>
            <a:ext cx="5791587" cy="1296102"/>
          </a:xfrm>
          <a:prstGeom prst="rect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7521E208-47E6-4A13-99E1-C9CCCAFAB12C}"/>
              </a:ext>
            </a:extLst>
          </p:cNvPr>
          <p:cNvSpPr/>
          <p:nvPr/>
        </p:nvSpPr>
        <p:spPr>
          <a:xfrm>
            <a:off x="5128877" y="4988226"/>
            <a:ext cx="1053296" cy="300942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40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注意事项</a:t>
            </a: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0" y="-215419"/>
            <a:ext cx="65" cy="430839"/>
          </a:xfrm>
          <a:prstGeom prst="rect">
            <a:avLst/>
          </a:prstGeom>
          <a:solidFill>
            <a:srgbClr val="F9F2F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7595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rgbClr val="AD2B26"/>
                </a:solidFill>
              </a:rPr>
              <a:t>重置指针到文件的</a:t>
            </a:r>
            <a:r>
              <a:rPr lang="zh-CN" altLang="en-US" dirty="0" smtClean="0">
                <a:solidFill>
                  <a:srgbClr val="AD2B26"/>
                </a:solidFill>
              </a:rPr>
              <a:t>开头：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文件的基本操作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5</a:t>
            </a:r>
            <a:r>
              <a:rPr lang="zh-CN" altLang="en-US" dirty="0" smtClean="0"/>
              <a:t>、</a:t>
            </a:r>
            <a:r>
              <a:rPr lang="zh-CN" altLang="en-US" dirty="0"/>
              <a:t>读</a:t>
            </a:r>
            <a:r>
              <a:rPr lang="zh-CN" altLang="en-US" dirty="0" smtClean="0"/>
              <a:t>操作相关方法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3627" y="2174633"/>
            <a:ext cx="10467932" cy="73866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f.seek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(0)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或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f.seek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(0, 0)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229156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基本语法：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文件的基本操作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6</a:t>
            </a:r>
            <a:r>
              <a:rPr lang="zh-CN" altLang="en-US" dirty="0" smtClean="0"/>
              <a:t>、</a:t>
            </a:r>
            <a:r>
              <a:rPr lang="en-US" altLang="zh-CN" dirty="0" smtClean="0"/>
              <a:t>close()</a:t>
            </a:r>
            <a:r>
              <a:rPr lang="zh-CN" altLang="en-US" dirty="0" smtClean="0"/>
              <a:t>关闭函数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3627" y="2174633"/>
            <a:ext cx="10467932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文件对象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.close()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301302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文件备份案例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03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7457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需求：用户输入当前目录下任意文件名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，完成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对该文件的备份功能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备份文件名为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xx[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备份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]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后缀，例如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：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test[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备份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].txt)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实现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思路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① </a:t>
            </a:r>
            <a:r>
              <a:rPr lang="zh-CN" altLang="en-US" dirty="0">
                <a:solidFill>
                  <a:srgbClr val="AD2B26"/>
                </a:solidFill>
              </a:rPr>
              <a:t>接收用户输入的</a:t>
            </a:r>
            <a:r>
              <a:rPr lang="zh-CN" altLang="en-US" dirty="0" smtClean="0">
                <a:solidFill>
                  <a:srgbClr val="AD2B26"/>
                </a:solidFill>
              </a:rPr>
              <a:t>文件名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② </a:t>
            </a:r>
            <a:r>
              <a:rPr lang="zh-CN" altLang="en-US" dirty="0">
                <a:solidFill>
                  <a:srgbClr val="AD2B26"/>
                </a:solidFill>
              </a:rPr>
              <a:t>规划备份文件</a:t>
            </a:r>
            <a:r>
              <a:rPr lang="zh-CN" altLang="en-US" dirty="0" smtClean="0">
                <a:solidFill>
                  <a:srgbClr val="AD2B26"/>
                </a:solidFill>
              </a:rPr>
              <a:t>名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③ </a:t>
            </a:r>
            <a:r>
              <a:rPr lang="zh-CN" altLang="en-US" dirty="0">
                <a:solidFill>
                  <a:srgbClr val="AD2B26"/>
                </a:solidFill>
              </a:rPr>
              <a:t>备份文件写入数据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文件备份案例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、需求分析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19141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:a16="http://schemas.microsoft.com/office/drawing/2014/main" xmlns="" id="{2691FACA-E1ED-6A48-A1E4-D925AAC030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71231" y="756218"/>
            <a:ext cx="5973761" cy="4256405"/>
          </a:xfrm>
        </p:spPr>
        <p:txBody>
          <a:bodyPr/>
          <a:lstStyle/>
          <a:p>
            <a:r>
              <a:rPr lang="zh-CN" altLang="en-US" dirty="0" smtClean="0"/>
              <a:t>文件操作概述</a:t>
            </a:r>
            <a:endParaRPr lang="en-US" altLang="zh-CN" dirty="0" smtClean="0"/>
          </a:p>
          <a:p>
            <a:r>
              <a:rPr lang="zh-CN" altLang="en-US" dirty="0" smtClean="0">
                <a:solidFill>
                  <a:srgbClr val="B70006"/>
                </a:solidFill>
              </a:rPr>
              <a:t>文件的基本操作</a:t>
            </a:r>
            <a:endParaRPr lang="en-US" altLang="zh-CN" dirty="0" smtClean="0">
              <a:solidFill>
                <a:srgbClr val="B70006"/>
              </a:solidFill>
            </a:endParaRPr>
          </a:p>
          <a:p>
            <a:r>
              <a:rPr lang="zh-CN" altLang="en-US" dirty="0" smtClean="0">
                <a:solidFill>
                  <a:srgbClr val="B70006"/>
                </a:solidFill>
              </a:rPr>
              <a:t>文件和文件夹操作</a:t>
            </a:r>
            <a:endParaRPr lang="en-US" altLang="zh-CN" dirty="0" smtClean="0">
              <a:solidFill>
                <a:srgbClr val="B70006"/>
              </a:solidFill>
            </a:endParaRPr>
          </a:p>
          <a:p>
            <a:r>
              <a:rPr lang="zh-CN" altLang="en-US" dirty="0" smtClean="0">
                <a:solidFill>
                  <a:srgbClr val="B70006"/>
                </a:solidFill>
              </a:rPr>
              <a:t>文件操作综合案例</a:t>
            </a:r>
            <a:endParaRPr lang="en-US" altLang="zh-CN" dirty="0">
              <a:solidFill>
                <a:srgbClr val="B7000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1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① 接收用户输入目标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文件名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运行结果：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文件备份案例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、文件备份代码实现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93627" y="2174633"/>
            <a:ext cx="10467932" cy="52322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1.0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获取要备份的文件名称</a:t>
            </a:r>
          </a:p>
          <a:p>
            <a:r>
              <a:rPr lang="en-US" altLang="zh-CN" sz="1400" dirty="0" err="1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old_name</a:t>
            </a:r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input('</a:t>
            </a:r>
            <a:r>
              <a:rPr lang="zh-CN" altLang="en-US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请输入您要备份的文件名：</a:t>
            </a:r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  <a:endParaRPr lang="en-US" altLang="zh-CN" sz="1400" dirty="0">
              <a:solidFill>
                <a:srgbClr val="AD2B26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627" y="3361385"/>
            <a:ext cx="10478475" cy="239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040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② 规划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备份文件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名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rgbClr val="AD2B26"/>
                </a:solidFill>
              </a:rPr>
              <a:t>提取</a:t>
            </a:r>
            <a:r>
              <a:rPr lang="zh-CN" altLang="en-US" dirty="0">
                <a:solidFill>
                  <a:srgbClr val="AD2B26"/>
                </a:solidFill>
              </a:rPr>
              <a:t>目标文件</a:t>
            </a:r>
            <a:r>
              <a:rPr lang="zh-CN" altLang="en-US" dirty="0" smtClean="0">
                <a:solidFill>
                  <a:srgbClr val="AD2B26"/>
                </a:solidFill>
              </a:rPr>
              <a:t>后缀</a:t>
            </a:r>
            <a:endParaRPr lang="en-US" altLang="zh-CN" dirty="0">
              <a:solidFill>
                <a:srgbClr val="AD2B26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rgbClr val="AD2B26"/>
                </a:solidFill>
              </a:rPr>
              <a:t>组织</a:t>
            </a:r>
            <a:r>
              <a:rPr lang="zh-CN" altLang="en-US" dirty="0">
                <a:solidFill>
                  <a:srgbClr val="AD2B26"/>
                </a:solidFill>
              </a:rPr>
              <a:t>备份的文件名，</a:t>
            </a:r>
            <a:r>
              <a:rPr lang="en-US" altLang="zh-CN" dirty="0">
                <a:solidFill>
                  <a:srgbClr val="AD2B26"/>
                </a:solidFill>
              </a:rPr>
              <a:t>xx[</a:t>
            </a:r>
            <a:r>
              <a:rPr lang="zh-CN" altLang="en-US" dirty="0">
                <a:solidFill>
                  <a:srgbClr val="AD2B26"/>
                </a:solidFill>
              </a:rPr>
              <a:t>备份</a:t>
            </a:r>
            <a:r>
              <a:rPr lang="en-US" altLang="zh-CN" dirty="0">
                <a:solidFill>
                  <a:srgbClr val="AD2B26"/>
                </a:solidFill>
              </a:rPr>
              <a:t>]</a:t>
            </a:r>
            <a:r>
              <a:rPr lang="zh-CN" altLang="en-US" dirty="0">
                <a:solidFill>
                  <a:srgbClr val="AD2B26"/>
                </a:solidFill>
              </a:rPr>
              <a:t>后缀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文件备份案例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、文件备份代码实现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3050531"/>
            <a:ext cx="10467932" cy="2677656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2.1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提取文件后缀点的下标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index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old_name.rfind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('.')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print(index)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后缀中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的下标</a:t>
            </a:r>
          </a:p>
          <a:p>
            <a:endParaRPr lang="zh-CN" altLang="en-US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print(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old_name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[:index])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源文件名（无后缀）</a:t>
            </a:r>
          </a:p>
          <a:p>
            <a:endParaRPr lang="zh-CN" altLang="en-US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2.1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组织新文件名 旧文件名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+ [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备份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] +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后缀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new_name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old_name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[:index] + '[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备份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]' +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old_name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[index:]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打印新文件名（带后缀）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print(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new_name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  <a:endParaRPr lang="en-US" altLang="zh-CN" sz="1400" dirty="0">
              <a:solidFill>
                <a:srgbClr val="AD2B26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990720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90757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③ 备份文件写入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数据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rgbClr val="AD2B26"/>
                </a:solidFill>
              </a:rPr>
              <a:t>打开</a:t>
            </a:r>
            <a:r>
              <a:rPr lang="zh-CN" altLang="en-US" dirty="0">
                <a:solidFill>
                  <a:srgbClr val="AD2B26"/>
                </a:solidFill>
              </a:rPr>
              <a:t>源文件 和 </a:t>
            </a:r>
            <a:r>
              <a:rPr lang="zh-CN" altLang="en-US" dirty="0" smtClean="0">
                <a:solidFill>
                  <a:srgbClr val="AD2B26"/>
                </a:solidFill>
              </a:rPr>
              <a:t>备份文件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rgbClr val="AD2B26"/>
                </a:solidFill>
              </a:rPr>
              <a:t>将</a:t>
            </a:r>
            <a:r>
              <a:rPr lang="zh-CN" altLang="en-US" dirty="0">
                <a:solidFill>
                  <a:srgbClr val="AD2B26"/>
                </a:solidFill>
              </a:rPr>
              <a:t>源文件数据写入</a:t>
            </a:r>
            <a:r>
              <a:rPr lang="zh-CN" altLang="en-US" dirty="0" smtClean="0">
                <a:solidFill>
                  <a:srgbClr val="AD2B26"/>
                </a:solidFill>
              </a:rPr>
              <a:t>备份文件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rgbClr val="AD2B26"/>
                </a:solidFill>
              </a:rPr>
              <a:t>关闭</a:t>
            </a:r>
            <a:r>
              <a:rPr lang="zh-CN" altLang="en-US" dirty="0">
                <a:solidFill>
                  <a:srgbClr val="AD2B26"/>
                </a:solidFill>
              </a:rPr>
              <a:t>文件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文件备份案例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</a:t>
            </a:r>
            <a:r>
              <a:rPr lang="zh-CN" altLang="en-US" dirty="0"/>
              <a:t>文件备份代码实现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3445166"/>
            <a:ext cx="10467932" cy="3108543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3.1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打开文件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old_f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open(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old_name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, '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rb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new_f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open(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new_name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, '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wb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3.2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将源文件数据写入备份文件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while True: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con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old_f.read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(1024)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if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len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(con) == 0: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break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new_f.write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(con)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3.3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关闭文件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old_f.close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new_f.close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  <a:endParaRPr lang="en-US" altLang="zh-CN" sz="1400" dirty="0">
              <a:solidFill>
                <a:srgbClr val="AD2B26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265007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5051143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④ 异常处理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如果用户输入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`.txt`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，这是一个无效文件，程序如何更改才能限制只有有效的文件名才能备份？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文件备份案例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</a:t>
            </a:r>
            <a:r>
              <a:rPr lang="zh-CN" altLang="en-US" dirty="0"/>
              <a:t>文件备份代码实现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511515"/>
            <a:ext cx="10467932" cy="418576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old_name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input('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请输入您要备份的文件名：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index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old_name.rfind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('.')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if index &gt; 0: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postfix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old_name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[index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:]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new_name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old_name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[:index] + '[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备份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]' + postfix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old_f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open(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old_name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, '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rb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new_f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open(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new_name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, '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wb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while True: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con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old_f.read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(1024)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if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len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(con) == 0: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break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new_f.write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(con)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old_f.close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new_f.close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  <a:endParaRPr lang="en-US" altLang="zh-CN" sz="1400" dirty="0">
              <a:solidFill>
                <a:srgbClr val="AD2B26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975319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文件和文件夹的操作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444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5051143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在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Python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中文件和文件夹的操作要借助</a:t>
            </a: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os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模块里面的相关功能，具体步骤如下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① 导入</a:t>
            </a:r>
            <a:r>
              <a:rPr lang="en-US" altLang="zh-CN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os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模块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② 还用</a:t>
            </a:r>
            <a:r>
              <a:rPr lang="en-US" altLang="zh-CN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os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模块的相关功能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文件和文件夹的操作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</a:t>
            </a:r>
            <a:r>
              <a:rPr lang="en-US" altLang="zh-CN" dirty="0" err="1" smtClean="0"/>
              <a:t>os</a:t>
            </a:r>
            <a:r>
              <a:rPr lang="zh-CN" altLang="en-US" dirty="0" smtClean="0"/>
              <a:t>模块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560085"/>
            <a:ext cx="10467932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import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os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3376629"/>
            <a:ext cx="10467932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os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</a:t>
            </a:r>
            <a:r>
              <a:rPr lang="zh-CN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函数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433652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5051143"/>
          </a:xfrm>
        </p:spPr>
        <p:txBody>
          <a:bodyPr/>
          <a:lstStyle/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案例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：把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Python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项目目录下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的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python.txt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文件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，更名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为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linux.txt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，查看效果后，对文件进行删除操作。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文件和文件夹的操作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、文件操作</a:t>
            </a:r>
            <a:endParaRPr lang="zh-CN" altLang="en-US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736147"/>
              </p:ext>
            </p:extLst>
          </p:nvPr>
        </p:nvGraphicFramePr>
        <p:xfrm>
          <a:off x="710878" y="1646133"/>
          <a:ext cx="10749600" cy="1031720"/>
        </p:xfrm>
        <a:graphic>
          <a:graphicData uri="http://schemas.openxmlformats.org/drawingml/2006/table">
            <a:tbl>
              <a:tblPr/>
              <a:tblGrid>
                <a:gridCol w="1060170"/>
                <a:gridCol w="6106230"/>
                <a:gridCol w="3583200"/>
              </a:tblGrid>
              <a:tr h="36116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rgbClr val="FFFFFF"/>
                          </a:solidFill>
                          <a:effectLst/>
                        </a:rPr>
                        <a:t>编号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>
                          <a:solidFill>
                            <a:srgbClr val="FFFFFF"/>
                          </a:solidFill>
                          <a:effectLst/>
                        </a:rPr>
                        <a:t>函数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rgbClr val="FFFFFF"/>
                          </a:solidFill>
                          <a:effectLst/>
                        </a:rPr>
                        <a:t>功能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>
                          <a:effectLst/>
                        </a:rPr>
                        <a:t>1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>
                          <a:effectLst/>
                        </a:rPr>
                        <a:t>os.rename(</a:t>
                      </a:r>
                      <a:r>
                        <a:rPr lang="zh-CN" altLang="en-US" sz="1600">
                          <a:effectLst/>
                        </a:rPr>
                        <a:t>目标文件名称，新文件名称</a:t>
                      </a:r>
                      <a:r>
                        <a:rPr lang="en-US" altLang="zh-CN" sz="1600">
                          <a:effectLst/>
                        </a:rPr>
                        <a:t>)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dirty="0">
                          <a:effectLst/>
                        </a:rPr>
                        <a:t>对文件进行重命名操作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>
                          <a:effectLst/>
                        </a:rPr>
                        <a:t>2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>
                          <a:effectLst/>
                        </a:rPr>
                        <a:t>os.remove</a:t>
                      </a:r>
                      <a:r>
                        <a:rPr lang="en-US" sz="1600" dirty="0">
                          <a:effectLst/>
                        </a:rPr>
                        <a:t>(</a:t>
                      </a:r>
                      <a:r>
                        <a:rPr lang="zh-CN" altLang="en-US" sz="1600" dirty="0">
                          <a:effectLst/>
                        </a:rPr>
                        <a:t>要删除文件名称</a:t>
                      </a:r>
                      <a:r>
                        <a:rPr lang="en-US" altLang="zh-CN" sz="1600" dirty="0">
                          <a:effectLst/>
                        </a:rPr>
                        <a:t>)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dirty="0">
                          <a:effectLst/>
                        </a:rPr>
                        <a:t>对文件进行删除操作</a:t>
                      </a: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55132" y="164629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3415130"/>
            <a:ext cx="10467932" cy="2677656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1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、导入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os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模块、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time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模块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import 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os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import time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2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、调用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rename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方法实现重命名（需要手工刷新左侧导航栏）</a:t>
            </a:r>
          </a:p>
          <a:p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os.rename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('python.txt', 'readme.txt')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3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、调用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time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模块中的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sleep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方法休眠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100s</a:t>
            </a:r>
          </a:p>
          <a:p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time.sleep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(100)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4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、删除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readme.txt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文件</a:t>
            </a:r>
          </a:p>
          <a:p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os.remove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('readme.txt')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532697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4"/>
            <a:ext cx="10749598" cy="4716166"/>
          </a:xfrm>
        </p:spPr>
        <p:txBody>
          <a:bodyPr/>
          <a:lstStyle/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文件和文件夹的操作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、文件夹操作</a:t>
            </a:r>
            <a:endParaRPr lang="zh-CN" altLang="en-US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55132" y="164629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965088"/>
              </p:ext>
            </p:extLst>
          </p:nvPr>
        </p:nvGraphicFramePr>
        <p:xfrm>
          <a:off x="710878" y="1646133"/>
          <a:ext cx="10749600" cy="2037560"/>
        </p:xfrm>
        <a:graphic>
          <a:graphicData uri="http://schemas.openxmlformats.org/drawingml/2006/table">
            <a:tbl>
              <a:tblPr/>
              <a:tblGrid>
                <a:gridCol w="1060170"/>
                <a:gridCol w="2849078"/>
                <a:gridCol w="6840352"/>
              </a:tblGrid>
              <a:tr h="36116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 smtClean="0">
                          <a:solidFill>
                            <a:srgbClr val="FFFFFF"/>
                          </a:solidFill>
                          <a:effectLst/>
                        </a:rPr>
                        <a:t>编号</a:t>
                      </a:r>
                      <a:endParaRPr lang="zh-CN" altLang="en-US" sz="1600" b="1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smtClean="0">
                          <a:solidFill>
                            <a:srgbClr val="FFFFFF"/>
                          </a:solidFill>
                          <a:effectLst/>
                        </a:rPr>
                        <a:t>函数</a:t>
                      </a:r>
                      <a:endParaRPr lang="zh-CN" altLang="en-US" sz="16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smtClean="0">
                          <a:solidFill>
                            <a:srgbClr val="FFFFFF"/>
                          </a:solidFill>
                          <a:effectLst/>
                        </a:rPr>
                        <a:t>功能</a:t>
                      </a:r>
                      <a:endParaRPr lang="zh-CN" altLang="en-US" sz="1600" b="1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smtClean="0">
                          <a:effectLst/>
                        </a:rPr>
                        <a:t>1</a:t>
                      </a:r>
                      <a:endParaRPr lang="en-US" altLang="zh-CN" sz="1600" dirty="0">
                        <a:effectLst/>
                      </a:endParaRP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smtClean="0">
                          <a:effectLst/>
                        </a:rPr>
                        <a:t>os.mkdir(</a:t>
                      </a:r>
                      <a:r>
                        <a:rPr lang="zh-CN" altLang="en-US" sz="1600" smtClean="0">
                          <a:effectLst/>
                        </a:rPr>
                        <a:t>新文件夹名称</a:t>
                      </a:r>
                      <a:r>
                        <a:rPr lang="en-US" altLang="zh-CN" sz="1600" smtClean="0">
                          <a:effectLst/>
                        </a:rPr>
                        <a:t>)</a:t>
                      </a:r>
                      <a:endParaRPr lang="en-US" altLang="zh-CN" sz="1600" dirty="0">
                        <a:effectLst/>
                      </a:endParaRP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smtClean="0">
                          <a:effectLst/>
                        </a:rPr>
                        <a:t>创建一个指定名称的文件夹</a:t>
                      </a:r>
                      <a:endParaRPr lang="zh-CN" altLang="en-US" sz="1600" dirty="0">
                        <a:effectLst/>
                      </a:endParaRP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smtClean="0">
                          <a:effectLst/>
                        </a:rPr>
                        <a:t>2</a:t>
                      </a:r>
                      <a:endParaRPr lang="en-US" altLang="zh-CN" sz="1600" dirty="0">
                        <a:effectLst/>
                      </a:endParaRP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effectLst/>
                        </a:rPr>
                        <a:t>os.getcwd</a:t>
                      </a:r>
                      <a:r>
                        <a:rPr lang="en-US" sz="1600" dirty="0" smtClean="0">
                          <a:effectLst/>
                        </a:rPr>
                        <a:t>()</a:t>
                      </a:r>
                      <a:endParaRPr lang="en-US" altLang="zh-CN" sz="1600" dirty="0">
                        <a:effectLst/>
                      </a:endParaRP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 smtClean="0">
                          <a:effectLst/>
                        </a:rPr>
                        <a:t>current  work  directory</a:t>
                      </a:r>
                      <a:r>
                        <a:rPr lang="zh-CN" altLang="en-US" sz="1600" dirty="0" smtClean="0">
                          <a:effectLst/>
                        </a:rPr>
                        <a:t>，获取当前目录名称</a:t>
                      </a:r>
                      <a:endParaRPr lang="zh-CN" altLang="en-US" sz="1600" dirty="0">
                        <a:effectLst/>
                      </a:endParaRP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smtClean="0">
                          <a:effectLst/>
                        </a:rPr>
                        <a:t>3</a:t>
                      </a:r>
                      <a:endParaRPr lang="en-US" altLang="zh-CN" sz="1600" dirty="0">
                        <a:effectLst/>
                      </a:endParaRP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 err="1" smtClean="0">
                          <a:effectLst/>
                        </a:rPr>
                        <a:t>os.chdir</a:t>
                      </a:r>
                      <a:r>
                        <a:rPr lang="en-US" altLang="zh-CN" sz="1600" dirty="0" smtClean="0">
                          <a:effectLst/>
                        </a:rPr>
                        <a:t>(</a:t>
                      </a:r>
                      <a:r>
                        <a:rPr lang="zh-CN" altLang="en-US" sz="1600" dirty="0" smtClean="0">
                          <a:effectLst/>
                        </a:rPr>
                        <a:t>切换后目录名称</a:t>
                      </a:r>
                      <a:r>
                        <a:rPr lang="en-US" altLang="zh-CN" sz="1600" dirty="0" smtClean="0">
                          <a:effectLst/>
                        </a:rPr>
                        <a:t>)</a:t>
                      </a:r>
                      <a:endParaRPr lang="en-US" altLang="zh-CN" sz="1600" dirty="0">
                        <a:effectLst/>
                      </a:endParaRP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 smtClean="0">
                          <a:effectLst/>
                        </a:rPr>
                        <a:t>change directory</a:t>
                      </a:r>
                      <a:r>
                        <a:rPr lang="zh-CN" altLang="en-US" sz="1600" dirty="0" smtClean="0">
                          <a:effectLst/>
                        </a:rPr>
                        <a:t>，切换目录</a:t>
                      </a:r>
                      <a:endParaRPr lang="zh-CN" altLang="en-US" sz="1600" dirty="0">
                        <a:effectLst/>
                      </a:endParaRP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smtClean="0">
                          <a:effectLst/>
                        </a:rPr>
                        <a:t>4</a:t>
                      </a:r>
                      <a:endParaRPr lang="en-US" altLang="zh-CN" sz="1600" dirty="0">
                        <a:effectLst/>
                      </a:endParaRP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 err="1" smtClean="0">
                          <a:effectLst/>
                        </a:rPr>
                        <a:t>os.listdir</a:t>
                      </a:r>
                      <a:r>
                        <a:rPr lang="en-US" altLang="zh-CN" sz="1600" dirty="0" smtClean="0">
                          <a:effectLst/>
                        </a:rPr>
                        <a:t>(</a:t>
                      </a:r>
                      <a:r>
                        <a:rPr lang="zh-CN" altLang="en-US" sz="1600" dirty="0" smtClean="0">
                          <a:effectLst/>
                        </a:rPr>
                        <a:t>目标目录</a:t>
                      </a:r>
                      <a:r>
                        <a:rPr lang="en-US" altLang="zh-CN" sz="1600" dirty="0" smtClean="0">
                          <a:effectLst/>
                        </a:rPr>
                        <a:t>)</a:t>
                      </a:r>
                      <a:endParaRPr lang="en-US" altLang="zh-CN" sz="1600" dirty="0">
                        <a:effectLst/>
                      </a:endParaRP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dirty="0" smtClean="0">
                          <a:effectLst/>
                        </a:rPr>
                        <a:t>获取指定目录下的文件信息，返回列表</a:t>
                      </a:r>
                      <a:endParaRPr lang="zh-CN" altLang="en-US" sz="1600" dirty="0">
                        <a:effectLst/>
                      </a:endParaRP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>
                          <a:effectLst/>
                        </a:rPr>
                        <a:t>5</a:t>
                      </a:r>
                      <a:endParaRPr lang="en-US" altLang="zh-CN" sz="1600" dirty="0">
                        <a:effectLst/>
                      </a:endParaRP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 err="1" smtClean="0">
                          <a:effectLst/>
                        </a:rPr>
                        <a:t>os.rmdir</a:t>
                      </a:r>
                      <a:r>
                        <a:rPr lang="en-US" altLang="zh-CN" sz="1600" dirty="0" smtClean="0">
                          <a:effectLst/>
                        </a:rPr>
                        <a:t>(</a:t>
                      </a:r>
                      <a:r>
                        <a:rPr lang="zh-CN" altLang="en-US" sz="1600" dirty="0" smtClean="0">
                          <a:effectLst/>
                        </a:rPr>
                        <a:t>目标目录</a:t>
                      </a:r>
                      <a:r>
                        <a:rPr lang="en-US" altLang="zh-CN" sz="1600" dirty="0" smtClean="0">
                          <a:effectLst/>
                        </a:rPr>
                        <a:t>)</a:t>
                      </a:r>
                      <a:endParaRPr lang="en-US" altLang="zh-CN" sz="1600" dirty="0">
                        <a:effectLst/>
                      </a:endParaRP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dirty="0" smtClean="0">
                          <a:effectLst/>
                        </a:rPr>
                        <a:t>用于删除一个指定名称的</a:t>
                      </a:r>
                      <a:r>
                        <a:rPr lang="en-US" altLang="zh-CN" sz="1600" dirty="0" smtClean="0">
                          <a:effectLst/>
                        </a:rPr>
                        <a:t>"</a:t>
                      </a:r>
                      <a:r>
                        <a:rPr lang="zh-CN" altLang="en-US" sz="1600" dirty="0" smtClean="0">
                          <a:effectLst/>
                        </a:rPr>
                        <a:t>空</a:t>
                      </a:r>
                      <a:r>
                        <a:rPr lang="en-US" altLang="zh-CN" sz="1600" dirty="0" smtClean="0">
                          <a:effectLst/>
                        </a:rPr>
                        <a:t>"</a:t>
                      </a:r>
                      <a:r>
                        <a:rPr lang="zh-CN" altLang="en-US" sz="1600" dirty="0" smtClean="0">
                          <a:effectLst/>
                        </a:rPr>
                        <a:t>文件夹</a:t>
                      </a:r>
                      <a:endParaRPr lang="zh-CN" altLang="en-US" sz="1600" dirty="0">
                        <a:effectLst/>
                      </a:endParaRPr>
                    </a:p>
                  </a:txBody>
                  <a:tcPr marL="99060" marR="99060" anchor="ctr">
                    <a:lnL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13" name="文本占位符 1"/>
          <p:cNvSpPr txBox="1">
            <a:spLocks/>
          </p:cNvSpPr>
          <p:nvPr/>
        </p:nvSpPr>
        <p:spPr>
          <a:xfrm>
            <a:off x="710879" y="1635973"/>
            <a:ext cx="10749598" cy="5051143"/>
          </a:xfrm>
          <a:prstGeom prst="rect">
            <a:avLst/>
          </a:prstGeom>
        </p:spPr>
        <p:txBody>
          <a:bodyPr/>
          <a:lstStyle>
            <a:lvl1pPr marL="360000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en-US" altLang="zh-CN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/>
              <a:defRPr lang="zh-CN" altLang="en-US" sz="1400" b="0" i="0" kern="1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defRPr>
            </a:lvl3pPr>
            <a:lvl4pPr marL="2133547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endParaRPr lang="zh-CN" alt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zh-CN" alt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zh-CN" alt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案例：准备一个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static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文件夹以及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file1.txt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、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file2.txt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、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file3.txt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三个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文件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①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在程序中，将当前目录切换到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static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文件夹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②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创建一个新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images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文件夹以及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test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文件夹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③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获取目录下的所有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文件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④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移除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test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文件夹</a:t>
            </a:r>
          </a:p>
        </p:txBody>
      </p:sp>
    </p:spTree>
    <p:extLst>
      <p:ext uri="{BB962C8B-B14F-4D97-AF65-F5344CB8AC3E}">
        <p14:creationId xmlns:p14="http://schemas.microsoft.com/office/powerpoint/2010/main" val="29087643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4"/>
            <a:ext cx="10749598" cy="4716166"/>
          </a:xfrm>
        </p:spPr>
        <p:txBody>
          <a:bodyPr/>
          <a:lstStyle/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文件和文件夹的操作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、文件夹操作</a:t>
            </a:r>
            <a:endParaRPr lang="zh-CN" altLang="en-US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55132" y="164629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文本占位符 1"/>
          <p:cNvSpPr txBox="1">
            <a:spLocks/>
          </p:cNvSpPr>
          <p:nvPr/>
        </p:nvSpPr>
        <p:spPr>
          <a:xfrm>
            <a:off x="710879" y="1635973"/>
            <a:ext cx="10749598" cy="5051143"/>
          </a:xfrm>
          <a:prstGeom prst="rect">
            <a:avLst/>
          </a:prstGeom>
        </p:spPr>
        <p:txBody>
          <a:bodyPr/>
          <a:lstStyle>
            <a:lvl1pPr marL="360000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en-US" altLang="zh-CN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/>
              <a:defRPr lang="zh-CN" altLang="en-US" sz="1400" b="0" i="0" kern="1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defRPr>
            </a:lvl3pPr>
            <a:lvl4pPr marL="2133547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代码实现：</a:t>
            </a:r>
            <a:endParaRPr lang="zh-CN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77" y="2211972"/>
            <a:ext cx="10467932" cy="3970318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1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、导入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os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模块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import 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os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2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、将当前工作目录切换到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static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文件夹</a:t>
            </a:r>
          </a:p>
          <a:p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os.chdir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('static')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print(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os.getcwd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())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3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、创建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images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以及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test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文件夹</a:t>
            </a:r>
          </a:p>
          <a:p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os.mkdir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('images')</a:t>
            </a:r>
          </a:p>
          <a:p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os.mkdir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('test')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4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、获取目录下的所有文件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for 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in 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os.listdir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():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5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、移除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test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文件夹</a:t>
            </a:r>
          </a:p>
          <a:p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os.rmdir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('test')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34431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文件操作应用案例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05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38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8F5F2403-DAC9-454A-9779-7331986EC4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99581" y="423612"/>
            <a:ext cx="6654482" cy="4855845"/>
          </a:xfrm>
        </p:spPr>
        <p:txBody>
          <a:bodyPr/>
          <a:lstStyle/>
          <a:p>
            <a:r>
              <a:rPr lang="zh-CN" altLang="en-US" dirty="0" smtClean="0"/>
              <a:t>了解</a:t>
            </a:r>
            <a:r>
              <a:rPr lang="zh-CN" altLang="en-US" dirty="0"/>
              <a:t>文件操作的</a:t>
            </a:r>
            <a:r>
              <a:rPr lang="zh-CN" altLang="en-US" dirty="0" smtClean="0"/>
              <a:t>作用</a:t>
            </a:r>
            <a:endParaRPr lang="en-US" altLang="zh-CN" dirty="0" smtClean="0"/>
          </a:p>
          <a:p>
            <a:r>
              <a:rPr lang="zh-CN" altLang="en-US" dirty="0" smtClean="0">
                <a:solidFill>
                  <a:srgbClr val="B60206"/>
                </a:solidFill>
              </a:rPr>
              <a:t>掌握</a:t>
            </a:r>
            <a:r>
              <a:rPr lang="zh-CN" altLang="en-US" dirty="0">
                <a:solidFill>
                  <a:srgbClr val="B60206"/>
                </a:solidFill>
              </a:rPr>
              <a:t>文件的基本操作如打开、读写、关闭、备份</a:t>
            </a:r>
            <a:r>
              <a:rPr lang="zh-CN" altLang="en-US" dirty="0" smtClean="0">
                <a:solidFill>
                  <a:srgbClr val="B60206"/>
                </a:solidFill>
              </a:rPr>
              <a:t>等等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r>
              <a:rPr lang="zh-CN" altLang="en-US" dirty="0" smtClean="0">
                <a:solidFill>
                  <a:srgbClr val="B60206"/>
                </a:solidFill>
              </a:rPr>
              <a:t>掌握</a:t>
            </a:r>
            <a:r>
              <a:rPr lang="en-US" altLang="zh-CN" dirty="0">
                <a:solidFill>
                  <a:srgbClr val="B60206"/>
                </a:solidFill>
              </a:rPr>
              <a:t>Python</a:t>
            </a:r>
            <a:r>
              <a:rPr lang="zh-CN" altLang="en-US" dirty="0">
                <a:solidFill>
                  <a:srgbClr val="B60206"/>
                </a:solidFill>
              </a:rPr>
              <a:t>操作文件和文件夹的</a:t>
            </a:r>
            <a:r>
              <a:rPr lang="zh-CN" altLang="en-US" dirty="0" smtClean="0">
                <a:solidFill>
                  <a:srgbClr val="B60206"/>
                </a:solidFill>
              </a:rPr>
              <a:t>方法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r>
              <a:rPr lang="zh-CN" altLang="en-US" dirty="0" smtClean="0">
                <a:solidFill>
                  <a:srgbClr val="B60206"/>
                </a:solidFill>
              </a:rPr>
              <a:t>能</a:t>
            </a:r>
            <a:r>
              <a:rPr lang="zh-CN" altLang="en-US" dirty="0">
                <a:solidFill>
                  <a:srgbClr val="B60206"/>
                </a:solidFill>
              </a:rPr>
              <a:t>独立完成文件操作应用案例的编写</a:t>
            </a:r>
            <a:endParaRPr lang="en-US" altLang="zh-CN" dirty="0">
              <a:solidFill>
                <a:srgbClr val="B6020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20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4"/>
            <a:ext cx="10749598" cy="4716166"/>
          </a:xfrm>
        </p:spPr>
        <p:txBody>
          <a:bodyPr/>
          <a:lstStyle/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文件和文件夹的操作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、需求分析</a:t>
            </a:r>
            <a:endParaRPr lang="zh-CN" altLang="en-US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55132" y="164629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文本占位符 1"/>
          <p:cNvSpPr txBox="1">
            <a:spLocks/>
          </p:cNvSpPr>
          <p:nvPr/>
        </p:nvSpPr>
        <p:spPr>
          <a:xfrm>
            <a:off x="710879" y="1635973"/>
            <a:ext cx="10749598" cy="5051143"/>
          </a:xfrm>
          <a:prstGeom prst="rect">
            <a:avLst/>
          </a:prstGeom>
        </p:spPr>
        <p:txBody>
          <a:bodyPr/>
          <a:lstStyle>
            <a:lvl1pPr marL="360000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en-US" altLang="zh-CN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/>
              <a:defRPr lang="zh-CN" altLang="en-US" sz="1400" b="0" i="0" kern="1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defRPr>
            </a:lvl3pPr>
            <a:lvl4pPr marL="2133547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需求：批量修改文件名，既可添加指定字符串，又能删除指定字符串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步骤：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① </a:t>
            </a:r>
            <a:r>
              <a:rPr lang="zh-CN" altLang="en-US" dirty="0">
                <a:solidFill>
                  <a:srgbClr val="AD2B26"/>
                </a:solidFill>
              </a:rPr>
              <a:t>设置添加删除字符串的的</a:t>
            </a:r>
            <a:r>
              <a:rPr lang="zh-CN" altLang="en-US" dirty="0" smtClean="0">
                <a:solidFill>
                  <a:srgbClr val="AD2B26"/>
                </a:solidFill>
              </a:rPr>
              <a:t>标识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② </a:t>
            </a:r>
            <a:r>
              <a:rPr lang="zh-CN" altLang="en-US" dirty="0">
                <a:solidFill>
                  <a:srgbClr val="AD2B26"/>
                </a:solidFill>
              </a:rPr>
              <a:t>获取指定目录的所有</a:t>
            </a:r>
            <a:r>
              <a:rPr lang="zh-CN" altLang="en-US" dirty="0" smtClean="0">
                <a:solidFill>
                  <a:srgbClr val="AD2B26"/>
                </a:solidFill>
              </a:rPr>
              <a:t>文件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③ </a:t>
            </a:r>
            <a:r>
              <a:rPr lang="zh-CN" altLang="en-US" dirty="0">
                <a:solidFill>
                  <a:srgbClr val="AD2B26"/>
                </a:solidFill>
              </a:rPr>
              <a:t>将原有文件名添加</a:t>
            </a:r>
            <a:r>
              <a:rPr lang="en-US" altLang="zh-CN" dirty="0">
                <a:solidFill>
                  <a:srgbClr val="AD2B26"/>
                </a:solidFill>
              </a:rPr>
              <a:t>/</a:t>
            </a:r>
            <a:r>
              <a:rPr lang="zh-CN" altLang="en-US" dirty="0">
                <a:solidFill>
                  <a:srgbClr val="AD2B26"/>
                </a:solidFill>
              </a:rPr>
              <a:t>删除指定字符串，构造新</a:t>
            </a:r>
            <a:r>
              <a:rPr lang="zh-CN" altLang="en-US" dirty="0" smtClean="0">
                <a:solidFill>
                  <a:srgbClr val="AD2B26"/>
                </a:solidFill>
              </a:rPr>
              <a:t>名字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④ </a:t>
            </a:r>
            <a:r>
              <a:rPr lang="en-US" altLang="zh-CN" dirty="0" err="1">
                <a:solidFill>
                  <a:srgbClr val="AD2B26"/>
                </a:solidFill>
              </a:rPr>
              <a:t>os.rename</a:t>
            </a:r>
            <a:r>
              <a:rPr lang="en-US" altLang="zh-CN" dirty="0">
                <a:solidFill>
                  <a:srgbClr val="AD2B26"/>
                </a:solidFill>
              </a:rPr>
              <a:t>()</a:t>
            </a:r>
            <a:r>
              <a:rPr lang="zh-CN" altLang="en-US" dirty="0">
                <a:solidFill>
                  <a:srgbClr val="AD2B26"/>
                </a:solidFill>
              </a:rPr>
              <a:t>重命名</a:t>
            </a:r>
          </a:p>
        </p:txBody>
      </p:sp>
    </p:spTree>
    <p:extLst>
      <p:ext uri="{BB962C8B-B14F-4D97-AF65-F5344CB8AC3E}">
        <p14:creationId xmlns:p14="http://schemas.microsoft.com/office/powerpoint/2010/main" val="7100732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文件和文件夹的操作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、代码实现</a:t>
            </a:r>
            <a:endParaRPr lang="zh-CN" altLang="en-US" dirty="0"/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585749" y="1635973"/>
            <a:ext cx="5468541" cy="353943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import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os</a:t>
            </a:r>
            <a:endParaRPr lang="en-US" altLang="zh-CN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设置标识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：如果为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1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则添加指定字符，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flag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取值为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2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则删除指定字符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flag = 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1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获取指定目录</a:t>
            </a:r>
          </a:p>
          <a:p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dir_name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'./static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获取指定目录的文件列表</a:t>
            </a:r>
          </a:p>
          <a:p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file_list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os.listdir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dir_name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print(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file_list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6239682" y="1635973"/>
            <a:ext cx="5468543" cy="353943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遍历文件列表内的文件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for name in 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file_list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: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#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添加指定字符</a:t>
            </a:r>
          </a:p>
          <a:p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if flag == 1: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new_name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'Python-' + name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#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删除指定字符</a:t>
            </a:r>
          </a:p>
          <a:p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elif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flag == 2: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num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len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('Python-')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new_name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name[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num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:]</a:t>
            </a:r>
          </a:p>
          <a:p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#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打印新文件名，测试程序正确性</a:t>
            </a:r>
          </a:p>
          <a:p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new_name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#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重命名</a:t>
            </a:r>
          </a:p>
          <a:p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os.rename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dir_name+name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, 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dir_name+new_name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11" name="同心圆 10"/>
          <p:cNvSpPr/>
          <p:nvPr/>
        </p:nvSpPr>
        <p:spPr>
          <a:xfrm>
            <a:off x="2810577" y="5428648"/>
            <a:ext cx="798898" cy="770021"/>
          </a:xfrm>
          <a:prstGeom prst="donu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1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4" name="同心圆 13"/>
          <p:cNvSpPr/>
          <p:nvPr/>
        </p:nvSpPr>
        <p:spPr>
          <a:xfrm>
            <a:off x="8256872" y="5388313"/>
            <a:ext cx="798898" cy="770021"/>
          </a:xfrm>
          <a:prstGeom prst="donu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2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9263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564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文件操作概述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/>
              <a:t>01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133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内存中存放的数据在计算机关机后就会消失。要长久保存数据，就要使用硬盘、光盘、</a:t>
            </a:r>
            <a:r>
              <a:rPr lang="en-US" altLang="zh-CN" dirty="0"/>
              <a:t>U </a:t>
            </a:r>
            <a:r>
              <a:rPr lang="zh-CN" altLang="en-US" dirty="0"/>
              <a:t>盘等设备。为了便于数据的管理和检索，引入了</a:t>
            </a:r>
            <a:r>
              <a:rPr lang="zh-CN" altLang="en-US" dirty="0">
                <a:solidFill>
                  <a:srgbClr val="B60206"/>
                </a:solidFill>
              </a:rPr>
              <a:t>“文件”</a:t>
            </a:r>
            <a:r>
              <a:rPr lang="zh-CN" altLang="en-US" dirty="0"/>
              <a:t>的概念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一篇文章、一段视频、一个可执行程序，都可以被保存为一个文件，并赋予一个文件名。</a:t>
            </a:r>
            <a:r>
              <a:rPr lang="zh-CN" altLang="en-US" dirty="0"/>
              <a:t>操作系统以文件为单位管理磁盘中的数据</a:t>
            </a:r>
            <a:r>
              <a:rPr lang="zh-CN" altLang="en-US" dirty="0" smtClean="0"/>
              <a:t>。</a:t>
            </a:r>
            <a:r>
              <a:rPr lang="zh-CN" altLang="en-US" dirty="0"/>
              <a:t>一般来说，文件可分为</a:t>
            </a:r>
            <a:r>
              <a:rPr lang="zh-CN" altLang="en-US" dirty="0">
                <a:solidFill>
                  <a:srgbClr val="B60206"/>
                </a:solidFill>
              </a:rPr>
              <a:t>文本文件、视频文件、音频文件、图像文件、可执行文件等多种</a:t>
            </a:r>
            <a:r>
              <a:rPr lang="zh-CN" altLang="en-US" dirty="0" smtClean="0">
                <a:solidFill>
                  <a:srgbClr val="B60206"/>
                </a:solidFill>
              </a:rPr>
              <a:t>类别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文件操作概述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、什么是文件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0234" y="3314530"/>
            <a:ext cx="5102245" cy="3383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967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在日常生活</a:t>
            </a:r>
            <a:r>
              <a:rPr lang="zh-CN" altLang="en-US" dirty="0"/>
              <a:t>中，文件操作主要包括</a:t>
            </a:r>
            <a:r>
              <a:rPr lang="zh-CN" altLang="en-US" dirty="0">
                <a:solidFill>
                  <a:srgbClr val="B60206"/>
                </a:solidFill>
              </a:rPr>
              <a:t>打开、关闭、读、写、备份</a:t>
            </a:r>
            <a:r>
              <a:rPr lang="zh-CN" altLang="en-US" dirty="0" smtClean="0"/>
              <a:t>等操作。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文件操作概述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/>
              <a:t>、文件操作包含哪些内容呢？</a:t>
            </a:r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880" y="2402167"/>
            <a:ext cx="5567115" cy="2035079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1845" y="3829749"/>
            <a:ext cx="5677392" cy="1592718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0491" y="4885038"/>
            <a:ext cx="5417492" cy="173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092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文件操作的作用</a:t>
            </a:r>
            <a:r>
              <a:rPr lang="zh-CN" altLang="en-US" dirty="0" smtClean="0">
                <a:solidFill>
                  <a:srgbClr val="B60206"/>
                </a:solidFill>
              </a:rPr>
              <a:t>就是把</a:t>
            </a:r>
            <a:r>
              <a:rPr lang="zh-CN" altLang="en-US" dirty="0">
                <a:solidFill>
                  <a:srgbClr val="B60206"/>
                </a:solidFill>
              </a:rPr>
              <a:t>一些内容</a:t>
            </a:r>
            <a:r>
              <a:rPr lang="en-US" altLang="zh-CN" dirty="0">
                <a:solidFill>
                  <a:srgbClr val="B60206"/>
                </a:solidFill>
              </a:rPr>
              <a:t>(</a:t>
            </a:r>
            <a:r>
              <a:rPr lang="zh-CN" altLang="en-US" dirty="0">
                <a:solidFill>
                  <a:srgbClr val="B60206"/>
                </a:solidFill>
              </a:rPr>
              <a:t>数据</a:t>
            </a:r>
            <a:r>
              <a:rPr lang="en-US" altLang="zh-CN" dirty="0">
                <a:solidFill>
                  <a:srgbClr val="B60206"/>
                </a:solidFill>
              </a:rPr>
              <a:t>)</a:t>
            </a:r>
            <a:r>
              <a:rPr lang="zh-CN" altLang="en-US" dirty="0">
                <a:solidFill>
                  <a:srgbClr val="B60206"/>
                </a:solidFill>
              </a:rPr>
              <a:t>存储存放起来，可以让程序下一次执行的时候直接使用，而不必重新制作一份，省时</a:t>
            </a:r>
            <a:r>
              <a:rPr lang="zh-CN" altLang="en-US" dirty="0" smtClean="0">
                <a:solidFill>
                  <a:srgbClr val="B60206"/>
                </a:solidFill>
              </a:rPr>
              <a:t>省力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文件操作概述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、文件操作的作用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7115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文件的基本操作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02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1300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想想我们平常对文件的基本操作，大概可以分为三个步骤（简称文件操作三步走）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>
                <a:solidFill>
                  <a:srgbClr val="B60206"/>
                </a:solidFill>
              </a:rPr>
              <a:t>① </a:t>
            </a:r>
            <a:r>
              <a:rPr lang="zh-CN" altLang="en-US" dirty="0">
                <a:solidFill>
                  <a:srgbClr val="B60206"/>
                </a:solidFill>
              </a:rPr>
              <a:t>打开</a:t>
            </a:r>
            <a:r>
              <a:rPr lang="zh-CN" altLang="en-US" dirty="0" smtClean="0">
                <a:solidFill>
                  <a:srgbClr val="B60206"/>
                </a:solidFill>
              </a:rPr>
              <a:t>文件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B60206"/>
                </a:solidFill>
              </a:rPr>
              <a:t>② </a:t>
            </a:r>
            <a:r>
              <a:rPr lang="zh-CN" altLang="en-US" dirty="0">
                <a:solidFill>
                  <a:srgbClr val="B60206"/>
                </a:solidFill>
              </a:rPr>
              <a:t>读写</a:t>
            </a:r>
            <a:r>
              <a:rPr lang="zh-CN" altLang="en-US" dirty="0" smtClean="0">
                <a:solidFill>
                  <a:srgbClr val="B60206"/>
                </a:solidFill>
              </a:rPr>
              <a:t>文件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B60206"/>
                </a:solidFill>
              </a:rPr>
              <a:t>③ </a:t>
            </a:r>
            <a:r>
              <a:rPr lang="zh-CN" altLang="en-US" dirty="0">
                <a:solidFill>
                  <a:srgbClr val="B60206"/>
                </a:solidFill>
              </a:rPr>
              <a:t>关闭</a:t>
            </a:r>
            <a:r>
              <a:rPr lang="zh-CN" altLang="en-US" dirty="0" smtClean="0">
                <a:solidFill>
                  <a:srgbClr val="B60206"/>
                </a:solidFill>
              </a:rPr>
              <a:t>文件</a:t>
            </a:r>
            <a:endParaRPr lang="zh-CN" altLang="en-US" dirty="0">
              <a:solidFill>
                <a:srgbClr val="B602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文件的基本操作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、文件的操作步骤</a:t>
            </a:r>
            <a:endParaRPr lang="zh-CN" altLang="en-US" dirty="0"/>
          </a:p>
        </p:txBody>
      </p:sp>
      <p:sp>
        <p:nvSpPr>
          <p:cNvPr id="5" name="三角形 9">
            <a:extLst>
              <a:ext uri="{FF2B5EF4-FFF2-40B4-BE49-F238E27FC236}">
                <a16:creationId xmlns:a16="http://schemas.microsoft.com/office/drawing/2014/main" xmlns="" id="{23197916-4FF1-4C92-AE7A-4520837F4448}"/>
              </a:ext>
            </a:extLst>
          </p:cNvPr>
          <p:cNvSpPr/>
          <p:nvPr/>
        </p:nvSpPr>
        <p:spPr>
          <a:xfrm rot="2651319">
            <a:off x="717495" y="4069176"/>
            <a:ext cx="145648" cy="7810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xmlns="" id="{FC8F3570-2791-42C7-B320-77955401B7FE}"/>
              </a:ext>
            </a:extLst>
          </p:cNvPr>
          <p:cNvSpPr txBox="1"/>
          <p:nvPr/>
        </p:nvSpPr>
        <p:spPr>
          <a:xfrm>
            <a:off x="1085446" y="4100642"/>
            <a:ext cx="9773285" cy="38093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注意：可以只打开和关闭文件，不进行任何读写</a:t>
            </a:r>
            <a:endParaRPr lang="en-US" altLang="zh-CN" sz="1400" dirty="0">
              <a:solidFill>
                <a:srgbClr val="262626"/>
              </a:solidFill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B561BF17-00D8-44F9-BBE1-DC58174FF365}"/>
              </a:ext>
            </a:extLst>
          </p:cNvPr>
          <p:cNvSpPr/>
          <p:nvPr/>
        </p:nvSpPr>
        <p:spPr>
          <a:xfrm>
            <a:off x="820969" y="3684076"/>
            <a:ext cx="10302240" cy="958385"/>
          </a:xfrm>
          <a:prstGeom prst="rect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7521E208-47E6-4A13-99E1-C9CCCAFAB12C}"/>
              </a:ext>
            </a:extLst>
          </p:cNvPr>
          <p:cNvSpPr/>
          <p:nvPr/>
        </p:nvSpPr>
        <p:spPr>
          <a:xfrm>
            <a:off x="710881" y="3785063"/>
            <a:ext cx="1053296" cy="300942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40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注意事项</a:t>
            </a:r>
          </a:p>
        </p:txBody>
      </p:sp>
    </p:spTree>
    <p:extLst>
      <p:ext uri="{BB962C8B-B14F-4D97-AF65-F5344CB8AC3E}">
        <p14:creationId xmlns:p14="http://schemas.microsoft.com/office/powerpoint/2010/main" val="3311869422"/>
      </p:ext>
    </p:extLst>
  </p:cSld>
  <p:clrMapOvr>
    <a:masterClrMapping/>
  </p:clrMapOvr>
</p:sld>
</file>

<file path=ppt/theme/theme1.xml><?xml version="1.0" encoding="utf-8"?>
<a:theme xmlns:a="http://schemas.openxmlformats.org/drawingml/2006/main" name="封面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目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学习目标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章节页版式（一级+二级标题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章节页版式（一级标题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正文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5_结束页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8561</TotalTime>
  <Words>2436</Words>
  <Application>Microsoft Office PowerPoint</Application>
  <PresentationFormat>宽屏</PresentationFormat>
  <Paragraphs>395</Paragraphs>
  <Slides>32</Slides>
  <Notes>20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32</vt:i4>
      </vt:variant>
    </vt:vector>
  </HeadingPairs>
  <TitlesOfParts>
    <vt:vector size="52" baseType="lpstr">
      <vt:lpstr>Alibaba PuHuiTi B</vt:lpstr>
      <vt:lpstr>Alibaba PuHuiTi M</vt:lpstr>
      <vt:lpstr>Alibaba PuHuiTi R</vt:lpstr>
      <vt:lpstr>阿里巴巴普惠体</vt:lpstr>
      <vt:lpstr>等线</vt:lpstr>
      <vt:lpstr>黑体</vt:lpstr>
      <vt:lpstr>宋体</vt:lpstr>
      <vt:lpstr>微软雅黑</vt:lpstr>
      <vt:lpstr>Arial</vt:lpstr>
      <vt:lpstr>Calibri</vt:lpstr>
      <vt:lpstr>Segoe UI</vt:lpstr>
      <vt:lpstr>Verdana</vt:lpstr>
      <vt:lpstr>Wingdings</vt:lpstr>
      <vt:lpstr>封面2</vt:lpstr>
      <vt:lpstr>目录</vt:lpstr>
      <vt:lpstr>学习目标</vt:lpstr>
      <vt:lpstr>章节页版式（一级+二级标题）</vt:lpstr>
      <vt:lpstr>章节页版式（一级标题）</vt:lpstr>
      <vt:lpstr>正文设计方案</vt:lpstr>
      <vt:lpstr>5_结束页设计方案</vt:lpstr>
      <vt:lpstr>Python文件操作</vt:lpstr>
      <vt:lpstr>PowerPoint 演示文稿</vt:lpstr>
      <vt:lpstr>PowerPoint 演示文稿</vt:lpstr>
      <vt:lpstr>文件操作概述</vt:lpstr>
      <vt:lpstr>文件操作概述</vt:lpstr>
      <vt:lpstr>文件操作概述</vt:lpstr>
      <vt:lpstr>文件操作概述</vt:lpstr>
      <vt:lpstr>文件的基本操作</vt:lpstr>
      <vt:lpstr>文件的基本操作</vt:lpstr>
      <vt:lpstr>文件的基本操作</vt:lpstr>
      <vt:lpstr>文件的基本操作</vt:lpstr>
      <vt:lpstr>文件的基本操作</vt:lpstr>
      <vt:lpstr>文件的基本操作</vt:lpstr>
      <vt:lpstr>文件的基本操作</vt:lpstr>
      <vt:lpstr>文件的基本操作</vt:lpstr>
      <vt:lpstr>文件的基本操作</vt:lpstr>
      <vt:lpstr>文件的基本操作</vt:lpstr>
      <vt:lpstr>文件备份案例</vt:lpstr>
      <vt:lpstr>文件备份案例</vt:lpstr>
      <vt:lpstr>文件备份案例</vt:lpstr>
      <vt:lpstr>文件备份案例</vt:lpstr>
      <vt:lpstr>文件备份案例</vt:lpstr>
      <vt:lpstr>文件备份案例</vt:lpstr>
      <vt:lpstr>文件和文件夹的操作</vt:lpstr>
      <vt:lpstr>文件和文件夹的操作</vt:lpstr>
      <vt:lpstr>文件和文件夹的操作</vt:lpstr>
      <vt:lpstr>文件和文件夹的操作</vt:lpstr>
      <vt:lpstr>文件和文件夹的操作</vt:lpstr>
      <vt:lpstr>文件操作应用案例</vt:lpstr>
      <vt:lpstr>文件和文件夹的操作</vt:lpstr>
      <vt:lpstr>文件和文件夹的操作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8802</dc:creator>
  <cp:lastModifiedBy>itheima</cp:lastModifiedBy>
  <cp:revision>775</cp:revision>
  <dcterms:created xsi:type="dcterms:W3CDTF">2020-03-31T02:23:27Z</dcterms:created>
  <dcterms:modified xsi:type="dcterms:W3CDTF">2021-02-27T07:43:08Z</dcterms:modified>
</cp:coreProperties>
</file>