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6.xml" ContentType="application/vnd.openxmlformats-officedocument.theme+xml"/>
  <Override PartName="/ppt/slideLayouts/slideLayout2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665" r:id="rId2"/>
    <p:sldMasterId id="2147483707" r:id="rId3"/>
    <p:sldMasterId id="2147483700" r:id="rId4"/>
    <p:sldMasterId id="2147483698" r:id="rId5"/>
    <p:sldMasterId id="2147483668" r:id="rId6"/>
    <p:sldMasterId id="2147483672" r:id="rId7"/>
  </p:sldMasterIdLst>
  <p:notesMasterIdLst>
    <p:notesMasterId r:id="rId44"/>
  </p:notesMasterIdLst>
  <p:handoutMasterIdLst>
    <p:handoutMasterId r:id="rId45"/>
  </p:handoutMasterIdLst>
  <p:sldIdLst>
    <p:sldId id="462" r:id="rId8"/>
    <p:sldId id="463" r:id="rId9"/>
    <p:sldId id="464" r:id="rId10"/>
    <p:sldId id="466" r:id="rId11"/>
    <p:sldId id="577" r:id="rId12"/>
    <p:sldId id="608" r:id="rId13"/>
    <p:sldId id="609" r:id="rId14"/>
    <p:sldId id="610" r:id="rId15"/>
    <p:sldId id="611" r:id="rId16"/>
    <p:sldId id="612" r:id="rId17"/>
    <p:sldId id="613" r:id="rId18"/>
    <p:sldId id="614" r:id="rId19"/>
    <p:sldId id="615" r:id="rId20"/>
    <p:sldId id="616" r:id="rId21"/>
    <p:sldId id="617" r:id="rId22"/>
    <p:sldId id="618" r:id="rId23"/>
    <p:sldId id="619" r:id="rId24"/>
    <p:sldId id="620" r:id="rId25"/>
    <p:sldId id="621" r:id="rId26"/>
    <p:sldId id="622" r:id="rId27"/>
    <p:sldId id="623" r:id="rId28"/>
    <p:sldId id="624" r:id="rId29"/>
    <p:sldId id="625" r:id="rId30"/>
    <p:sldId id="626" r:id="rId31"/>
    <p:sldId id="627" r:id="rId32"/>
    <p:sldId id="628" r:id="rId33"/>
    <p:sldId id="629" r:id="rId34"/>
    <p:sldId id="587" r:id="rId35"/>
    <p:sldId id="631" r:id="rId36"/>
    <p:sldId id="632" r:id="rId37"/>
    <p:sldId id="633" r:id="rId38"/>
    <p:sldId id="634" r:id="rId39"/>
    <p:sldId id="635" r:id="rId40"/>
    <p:sldId id="630" r:id="rId41"/>
    <p:sldId id="636" r:id="rId42"/>
    <p:sldId id="264" r:id="rId4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2B26"/>
    <a:srgbClr val="FFFFFF"/>
    <a:srgbClr val="B60206"/>
    <a:srgbClr val="B70006"/>
    <a:srgbClr val="49504F"/>
    <a:srgbClr val="FFFFE4"/>
    <a:srgbClr val="919191"/>
    <a:srgbClr val="333333"/>
    <a:srgbClr val="D9D9D9"/>
    <a:srgbClr val="5151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45" autoAdjust="0"/>
    <p:restoredTop sz="91940" autoAdjust="0"/>
  </p:normalViewPr>
  <p:slideViewPr>
    <p:cSldViewPr snapToGrid="0">
      <p:cViewPr varScale="1">
        <p:scale>
          <a:sx n="79" d="100"/>
          <a:sy n="79" d="100"/>
        </p:scale>
        <p:origin x="470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7" d="100"/>
          <a:sy n="97" d="100"/>
        </p:scale>
        <p:origin x="3416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slide" Target="slides/slide3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slide" Target="slides/slide35.xml"/><Relationship Id="rId47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openxmlformats.org/officeDocument/2006/relationships/slide" Target="slides/slide3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slide" Target="slides/slide33.xml"/><Relationship Id="rId45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slide" Target="slides/slide36.xml"/><Relationship Id="rId48" Type="http://schemas.openxmlformats.org/officeDocument/2006/relationships/theme" Target="theme/theme1.xml"/><Relationship Id="rId8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50851B-5C18-4AFA-9601-3D7FBE3092C6}" type="doc">
      <dgm:prSet loTypeId="urn:microsoft.com/office/officeart/2005/8/layout/chevron1" loCatId="process" qsTypeId="urn:microsoft.com/office/officeart/2005/8/quickstyle/simple1" qsCatId="simple" csTypeId="urn:microsoft.com/office/officeart/2005/8/colors/colorful4" csCatId="colorful" phldr="1"/>
      <dgm:spPr/>
    </dgm:pt>
    <dgm:pt modelId="{1A878B0B-0EBE-41E8-8647-52937FBB200C}">
      <dgm:prSet phldrT="[文本]"/>
      <dgm:spPr/>
      <dgm:t>
        <a:bodyPr/>
        <a:lstStyle/>
        <a:p>
          <a:r>
            <a:rPr lang="en-US" altLang="zh-CN" dirty="0" smtClean="0"/>
            <a:t>OOA</a:t>
          </a:r>
          <a:endParaRPr lang="zh-CN" altLang="en-US" dirty="0"/>
        </a:p>
      </dgm:t>
    </dgm:pt>
    <dgm:pt modelId="{D4613B1F-23E8-4DB1-8302-49FFE6268CE2}" type="parTrans" cxnId="{46C295FF-E52C-47E6-AEB0-0399E010AAF0}">
      <dgm:prSet/>
      <dgm:spPr/>
      <dgm:t>
        <a:bodyPr/>
        <a:lstStyle/>
        <a:p>
          <a:endParaRPr lang="zh-CN" altLang="en-US"/>
        </a:p>
      </dgm:t>
    </dgm:pt>
    <dgm:pt modelId="{2C2B9DC3-C6E5-4BCD-9EF9-35996C5C39C5}" type="sibTrans" cxnId="{46C295FF-E52C-47E6-AEB0-0399E010AAF0}">
      <dgm:prSet/>
      <dgm:spPr/>
      <dgm:t>
        <a:bodyPr/>
        <a:lstStyle/>
        <a:p>
          <a:endParaRPr lang="zh-CN" altLang="en-US"/>
        </a:p>
      </dgm:t>
    </dgm:pt>
    <dgm:pt modelId="{C16052B6-5877-4CE4-9A04-D6DC796DF16A}">
      <dgm:prSet phldrT="[文本]"/>
      <dgm:spPr/>
      <dgm:t>
        <a:bodyPr/>
        <a:lstStyle/>
        <a:p>
          <a:r>
            <a:rPr lang="en-US" altLang="zh-CN" dirty="0" smtClean="0"/>
            <a:t>OOD</a:t>
          </a:r>
          <a:endParaRPr lang="zh-CN" altLang="en-US" dirty="0"/>
        </a:p>
      </dgm:t>
    </dgm:pt>
    <dgm:pt modelId="{BF56DBB4-BAA4-48FD-82CA-78610F85282B}" type="parTrans" cxnId="{1B736987-A0E1-40CD-BA94-E047E9A71385}">
      <dgm:prSet/>
      <dgm:spPr/>
      <dgm:t>
        <a:bodyPr/>
        <a:lstStyle/>
        <a:p>
          <a:endParaRPr lang="zh-CN" altLang="en-US"/>
        </a:p>
      </dgm:t>
    </dgm:pt>
    <dgm:pt modelId="{63EB4D10-61CF-4DC3-8486-7E162F019BD3}" type="sibTrans" cxnId="{1B736987-A0E1-40CD-BA94-E047E9A71385}">
      <dgm:prSet/>
      <dgm:spPr/>
      <dgm:t>
        <a:bodyPr/>
        <a:lstStyle/>
        <a:p>
          <a:endParaRPr lang="zh-CN" altLang="en-US"/>
        </a:p>
      </dgm:t>
    </dgm:pt>
    <dgm:pt modelId="{67869826-BA69-4D2D-92A8-C26E37B1DDEB}">
      <dgm:prSet phldrT="[文本]"/>
      <dgm:spPr/>
      <dgm:t>
        <a:bodyPr/>
        <a:lstStyle/>
        <a:p>
          <a:r>
            <a:rPr lang="en-US" altLang="zh-CN" dirty="0" smtClean="0"/>
            <a:t>OOP</a:t>
          </a:r>
          <a:endParaRPr lang="zh-CN" altLang="en-US" dirty="0"/>
        </a:p>
      </dgm:t>
    </dgm:pt>
    <dgm:pt modelId="{F82B2C3A-0EBB-44D8-B360-AB1C25D43C77}" type="parTrans" cxnId="{606F2BB6-7EBF-4AC7-A283-E7BEB30FF3BE}">
      <dgm:prSet/>
      <dgm:spPr/>
      <dgm:t>
        <a:bodyPr/>
        <a:lstStyle/>
        <a:p>
          <a:endParaRPr lang="zh-CN" altLang="en-US"/>
        </a:p>
      </dgm:t>
    </dgm:pt>
    <dgm:pt modelId="{D7728F87-4361-4F8A-9D61-1B3DAA6E545B}" type="sibTrans" cxnId="{606F2BB6-7EBF-4AC7-A283-E7BEB30FF3BE}">
      <dgm:prSet/>
      <dgm:spPr/>
      <dgm:t>
        <a:bodyPr/>
        <a:lstStyle/>
        <a:p>
          <a:endParaRPr lang="zh-CN" altLang="en-US"/>
        </a:p>
      </dgm:t>
    </dgm:pt>
    <dgm:pt modelId="{C9005F05-7A8B-4DD6-B545-8058FE611ED0}" type="pres">
      <dgm:prSet presAssocID="{A550851B-5C18-4AFA-9601-3D7FBE3092C6}" presName="Name0" presStyleCnt="0">
        <dgm:presLayoutVars>
          <dgm:dir/>
          <dgm:animLvl val="lvl"/>
          <dgm:resizeHandles val="exact"/>
        </dgm:presLayoutVars>
      </dgm:prSet>
      <dgm:spPr/>
    </dgm:pt>
    <dgm:pt modelId="{F56149A8-75AF-4B4E-9177-A1A710DC63C5}" type="pres">
      <dgm:prSet presAssocID="{1A878B0B-0EBE-41E8-8647-52937FBB200C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B088208-6D57-4381-9720-FE6C35962EF7}" type="pres">
      <dgm:prSet presAssocID="{2C2B9DC3-C6E5-4BCD-9EF9-35996C5C39C5}" presName="parTxOnlySpace" presStyleCnt="0"/>
      <dgm:spPr/>
    </dgm:pt>
    <dgm:pt modelId="{41D2900F-CF79-4322-8A55-EED747F09445}" type="pres">
      <dgm:prSet presAssocID="{C16052B6-5877-4CE4-9A04-D6DC796DF16A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7F86FF7-7CB0-4A96-B7F2-703E1005CD69}" type="pres">
      <dgm:prSet presAssocID="{63EB4D10-61CF-4DC3-8486-7E162F019BD3}" presName="parTxOnlySpace" presStyleCnt="0"/>
      <dgm:spPr/>
    </dgm:pt>
    <dgm:pt modelId="{3F95D124-AF79-4228-8F38-2C0E49900662}" type="pres">
      <dgm:prSet presAssocID="{67869826-BA69-4D2D-92A8-C26E37B1DDEB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BDB810C8-06E6-44DE-8F2F-273E9E9CBC95}" type="presOf" srcId="{A550851B-5C18-4AFA-9601-3D7FBE3092C6}" destId="{C9005F05-7A8B-4DD6-B545-8058FE611ED0}" srcOrd="0" destOrd="0" presId="urn:microsoft.com/office/officeart/2005/8/layout/chevron1"/>
    <dgm:cxn modelId="{1B736987-A0E1-40CD-BA94-E047E9A71385}" srcId="{A550851B-5C18-4AFA-9601-3D7FBE3092C6}" destId="{C16052B6-5877-4CE4-9A04-D6DC796DF16A}" srcOrd="1" destOrd="0" parTransId="{BF56DBB4-BAA4-48FD-82CA-78610F85282B}" sibTransId="{63EB4D10-61CF-4DC3-8486-7E162F019BD3}"/>
    <dgm:cxn modelId="{8B8A7E0C-C5CF-493A-BEA0-D3B36E071942}" type="presOf" srcId="{1A878B0B-0EBE-41E8-8647-52937FBB200C}" destId="{F56149A8-75AF-4B4E-9177-A1A710DC63C5}" srcOrd="0" destOrd="0" presId="urn:microsoft.com/office/officeart/2005/8/layout/chevron1"/>
    <dgm:cxn modelId="{879BE1FA-BAA7-4B6C-A73C-5894652CB713}" type="presOf" srcId="{C16052B6-5877-4CE4-9A04-D6DC796DF16A}" destId="{41D2900F-CF79-4322-8A55-EED747F09445}" srcOrd="0" destOrd="0" presId="urn:microsoft.com/office/officeart/2005/8/layout/chevron1"/>
    <dgm:cxn modelId="{46C295FF-E52C-47E6-AEB0-0399E010AAF0}" srcId="{A550851B-5C18-4AFA-9601-3D7FBE3092C6}" destId="{1A878B0B-0EBE-41E8-8647-52937FBB200C}" srcOrd="0" destOrd="0" parTransId="{D4613B1F-23E8-4DB1-8302-49FFE6268CE2}" sibTransId="{2C2B9DC3-C6E5-4BCD-9EF9-35996C5C39C5}"/>
    <dgm:cxn modelId="{606F2BB6-7EBF-4AC7-A283-E7BEB30FF3BE}" srcId="{A550851B-5C18-4AFA-9601-3D7FBE3092C6}" destId="{67869826-BA69-4D2D-92A8-C26E37B1DDEB}" srcOrd="2" destOrd="0" parTransId="{F82B2C3A-0EBB-44D8-B360-AB1C25D43C77}" sibTransId="{D7728F87-4361-4F8A-9D61-1B3DAA6E545B}"/>
    <dgm:cxn modelId="{9650F6C8-9403-46EE-8691-A34A6155BF12}" type="presOf" srcId="{67869826-BA69-4D2D-92A8-C26E37B1DDEB}" destId="{3F95D124-AF79-4228-8F38-2C0E49900662}" srcOrd="0" destOrd="0" presId="urn:microsoft.com/office/officeart/2005/8/layout/chevron1"/>
    <dgm:cxn modelId="{0048BBC4-BAC8-4F35-86A7-22DAC5EA448C}" type="presParOf" srcId="{C9005F05-7A8B-4DD6-B545-8058FE611ED0}" destId="{F56149A8-75AF-4B4E-9177-A1A710DC63C5}" srcOrd="0" destOrd="0" presId="urn:microsoft.com/office/officeart/2005/8/layout/chevron1"/>
    <dgm:cxn modelId="{CEB8536A-C55B-4AAC-92F3-BAC8AA88E42E}" type="presParOf" srcId="{C9005F05-7A8B-4DD6-B545-8058FE611ED0}" destId="{CB088208-6D57-4381-9720-FE6C35962EF7}" srcOrd="1" destOrd="0" presId="urn:microsoft.com/office/officeart/2005/8/layout/chevron1"/>
    <dgm:cxn modelId="{3A83F098-23E9-40B6-A010-2D941E93140E}" type="presParOf" srcId="{C9005F05-7A8B-4DD6-B545-8058FE611ED0}" destId="{41D2900F-CF79-4322-8A55-EED747F09445}" srcOrd="2" destOrd="0" presId="urn:microsoft.com/office/officeart/2005/8/layout/chevron1"/>
    <dgm:cxn modelId="{1A33E566-ADD0-455F-ACEE-99BF57354C39}" type="presParOf" srcId="{C9005F05-7A8B-4DD6-B545-8058FE611ED0}" destId="{37F86FF7-7CB0-4A96-B7F2-703E1005CD69}" srcOrd="3" destOrd="0" presId="urn:microsoft.com/office/officeart/2005/8/layout/chevron1"/>
    <dgm:cxn modelId="{6C7438A3-AE6C-49BD-BB11-1383FB044648}" type="presParOf" srcId="{C9005F05-7A8B-4DD6-B545-8058FE611ED0}" destId="{3F95D124-AF79-4228-8F38-2C0E49900662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xmlns="" id="{75BAB8F7-26C7-2345-A2F0-4C70E8EFA8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1EB0FE49-C86E-0B42-8C7E-921C60B5AA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DFD10-C36A-A44C-AC52-E91D9A58CF7E}" type="datetimeFigureOut">
              <a:rPr kumimoji="1" lang="zh-CN" altLang="en-US" smtClean="0"/>
              <a:t>2021/3/1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xmlns="" id="{9E928822-8127-CD43-9156-5BB443851DB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xmlns="" id="{4FC3EF7F-6078-7249-A167-F5C06879924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F0B397-CD8F-1C4C-97BB-ADF18DDD1C0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626559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7ACF5-0677-4CC5-89ED-AE83D3F5859D}" type="datetimeFigureOut">
              <a:rPr lang="zh-CN" altLang="en-US" smtClean="0"/>
              <a:t>2021/3/1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63F50-FC71-46DD-9BDC-11F985EF41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5594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89214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62985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92339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17612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05745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97182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92294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30028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66846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1511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8589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71245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41631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7707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57678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45900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69645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46182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38182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3288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版式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4469F54-72BF-044A-89E7-CDAF75E947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244725"/>
            <a:ext cx="10541000" cy="1158875"/>
          </a:xfrm>
          <a:prstGeom prst="rect">
            <a:avLst/>
          </a:prstGeom>
        </p:spPr>
        <p:txBody>
          <a:bodyPr anchor="ctr"/>
          <a:lstStyle>
            <a:lvl1pPr>
              <a:defRPr sz="7200" b="0" i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kumimoji="1" lang="zh-CN" altLang="en-US" dirty="0"/>
              <a:t>主标题</a:t>
            </a:r>
          </a:p>
        </p:txBody>
      </p:sp>
      <p:sp>
        <p:nvSpPr>
          <p:cNvPr id="3" name="文本占位符 3">
            <a:extLst>
              <a:ext uri="{FF2B5EF4-FFF2-40B4-BE49-F238E27FC236}">
                <a16:creationId xmlns:a16="http://schemas.microsoft.com/office/drawing/2014/main" xmlns="" id="{FE68CD30-ECD6-A642-8C7F-BA42D1249DF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454401"/>
            <a:ext cx="10540999" cy="630237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2400" b="0" i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</a:lstStyle>
          <a:p>
            <a:pPr lvl="0"/>
            <a:r>
              <a:rPr kumimoji="1" lang="zh-CN" altLang="en-US" dirty="0"/>
              <a:t>副标题内容，如若没有可以删除</a:t>
            </a:r>
          </a:p>
        </p:txBody>
      </p:sp>
    </p:spTree>
    <p:extLst>
      <p:ext uri="{BB962C8B-B14F-4D97-AF65-F5344CB8AC3E}">
        <p14:creationId xmlns:p14="http://schemas.microsoft.com/office/powerpoint/2010/main" val="58872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内容（无编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0F12D90F-BB49-421D-A9D1-C25C2A378E5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940081"/>
            <a:ext cx="9845675" cy="487143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此为正文内容，字体不可改，阿里巴巴普惠体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947CB16-8D08-5242-A2E0-936DC1D438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2908806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内容（数字符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>
            <a:extLst>
              <a:ext uri="{FF2B5EF4-FFF2-40B4-BE49-F238E27FC236}">
                <a16:creationId xmlns:a16="http://schemas.microsoft.com/office/drawing/2014/main" xmlns="" id="{B678CE99-982F-E747-B6C5-B29DECDE38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3" name="文本占位符 11">
            <a:extLst>
              <a:ext uri="{FF2B5EF4-FFF2-40B4-BE49-F238E27FC236}">
                <a16:creationId xmlns:a16="http://schemas.microsoft.com/office/drawing/2014/main" xmlns="" id="{88D105DB-24C1-B042-AF5E-89B95733125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79" y="934933"/>
            <a:ext cx="10719120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+mj-lt"/>
              <a:buAutoNum type="arabicPeriod"/>
              <a:tabLst/>
              <a:defRPr lang="en-US" altLang="zh-CN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720000" indent="-360000">
              <a:lnSpc>
                <a:spcPct val="150000"/>
              </a:lnSpc>
              <a:buFont typeface="+mj-lt"/>
              <a:buAutoNum type="arabicPeriod"/>
              <a:tabLst/>
              <a:defRPr lang="en-US" altLang="zh-CN" sz="1400" b="0" i="0" dirty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lnSpc>
                <a:spcPct val="150000"/>
              </a:lnSpc>
              <a:buFont typeface="+mj-ea"/>
              <a:buAutoNum type="circleNumDbPlain"/>
              <a:tabLst/>
              <a:defRPr lang="zh-CN" altLang="en-US" sz="1400" b="0" i="0" dirty="0"/>
            </a:lvl3pPr>
          </a:lstStyle>
          <a:p>
            <a:pPr marL="0" lvl="0" indent="0">
              <a:lnSpc>
                <a:spcPct val="150000"/>
              </a:lnSpc>
              <a:buNone/>
            </a:pPr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8871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内容+项目编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3" name="文本占位符 11">
            <a:extLst>
              <a:ext uri="{FF2B5EF4-FFF2-40B4-BE49-F238E27FC236}">
                <a16:creationId xmlns:a16="http://schemas.microsoft.com/office/drawing/2014/main" xmlns="" id="{9C0915B4-3DAF-C444-883E-818CAE39A5B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945093"/>
            <a:ext cx="10748057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zh-CN" altLang="en-US" sz="1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>
              <a:buFont typeface="Wingdings" pitchFamily="2" charset="2"/>
              <a:buChar char="l"/>
              <a:tabLst/>
              <a:defRPr lang="en-US" altLang="zh-CN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buFont typeface="Wingdings" pitchFamily="2" charset="2"/>
              <a:buChar char="l"/>
              <a:tabLst/>
              <a:defRPr lang="zh-CN" altLang="en-US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3pPr>
          </a:lstStyle>
          <a:p>
            <a:pPr lvl="0"/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57163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由发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1182483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案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xmlns="" id="{EDBCAEF0-27E1-194C-B5F4-08826E264FF7}"/>
              </a:ext>
            </a:extLst>
          </p:cNvPr>
          <p:cNvGrpSpPr/>
          <p:nvPr userDrawn="1"/>
        </p:nvGrpSpPr>
        <p:grpSpPr>
          <a:xfrm>
            <a:off x="806306" y="968974"/>
            <a:ext cx="1228476" cy="528956"/>
            <a:chOff x="852891" y="1026849"/>
            <a:chExt cx="1228476" cy="528956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="" id="{7F233A09-E322-CB4D-81FE-B2170A097F20}"/>
                </a:ext>
              </a:extLst>
            </p:cNvPr>
            <p:cNvSpPr/>
            <p:nvPr/>
          </p:nvSpPr>
          <p:spPr>
            <a:xfrm>
              <a:off x="1047050" y="1144435"/>
              <a:ext cx="1000826" cy="376390"/>
            </a:xfrm>
            <a:prstGeom prst="rect">
              <a:avLst/>
            </a:prstGeom>
            <a:noFill/>
            <a:ln w="127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" name="六边形 7">
              <a:extLst>
                <a:ext uri="{FF2B5EF4-FFF2-40B4-BE49-F238E27FC236}">
                  <a16:creationId xmlns:a16="http://schemas.microsoft.com/office/drawing/2014/main" xmlns="" id="{58F0AF60-824F-A447-B933-34D6D8A0DBD6}"/>
                </a:ext>
              </a:extLst>
            </p:cNvPr>
            <p:cNvSpPr/>
            <p:nvPr/>
          </p:nvSpPr>
          <p:spPr>
            <a:xfrm rot="5400000">
              <a:off x="821086" y="1126435"/>
              <a:ext cx="461175" cy="397565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9" name="图形 8">
              <a:extLst>
                <a:ext uri="{FF2B5EF4-FFF2-40B4-BE49-F238E27FC236}">
                  <a16:creationId xmlns:a16="http://schemas.microsoft.com/office/drawing/2014/main" xmlns="" id="{C4064CF0-C79B-2F4A-839D-A26938667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946208" y="1217543"/>
              <a:ext cx="201682" cy="201682"/>
            </a:xfrm>
            <a:prstGeom prst="rect">
              <a:avLst/>
            </a:prstGeom>
          </p:spPr>
        </p:pic>
        <p:sp>
          <p:nvSpPr>
            <p:cNvPr id="10" name="TextBox 2">
              <a:extLst>
                <a:ext uri="{FF2B5EF4-FFF2-40B4-BE49-F238E27FC236}">
                  <a16:creationId xmlns:a16="http://schemas.microsoft.com/office/drawing/2014/main" xmlns="" id="{A22AFB91-263F-054D-81BE-7D38A372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6172" y="1026849"/>
              <a:ext cx="775195" cy="510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lnSpc>
                  <a:spcPct val="150000"/>
                </a:lnSpc>
                <a:defRPr sz="2000">
                  <a:solidFill>
                    <a:srgbClr val="B60206"/>
                  </a:solidFill>
                  <a:latin typeface="Alibaba PuHuiTi M" pitchFamily="18" charset="-122"/>
                  <a:ea typeface="Alibaba PuHuiTi M" pitchFamily="18" charset="-122"/>
                  <a:cs typeface="Alibaba PuHuiTi M" pitchFamily="18" charset="-122"/>
                </a:defRPr>
              </a:lvl1pPr>
              <a:lvl2pPr marL="742950" indent="-28575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rgbClr val="AD2B26"/>
                  </a:solidFill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案例</a:t>
              </a:r>
            </a:p>
          </p:txBody>
        </p:sp>
      </p:grpSp>
      <p:sp>
        <p:nvSpPr>
          <p:cNvPr id="11" name="文本占位符 9">
            <a:extLst>
              <a:ext uri="{FF2B5EF4-FFF2-40B4-BE49-F238E27FC236}">
                <a16:creationId xmlns:a16="http://schemas.microsoft.com/office/drawing/2014/main" xmlns="" id="{D44EE2D5-15F6-2E42-8B3D-F0F3139D0A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5450" y="1016160"/>
            <a:ext cx="921423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2400" kern="1200" dirty="0">
                <a:solidFill>
                  <a:srgbClr val="AD2B26"/>
                </a:solidFill>
                <a:latin typeface="Alibaba PuHuiTi M" pitchFamily="18" charset="-122"/>
                <a:ea typeface="Alibaba PuHuiTi M" pitchFamily="18" charset="-122"/>
                <a:cs typeface="Alibaba PuHuiTi M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案例标题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F5EA2F1C-E1D5-B44C-AB78-F1D96E0D74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95450" y="1656000"/>
            <a:ext cx="921423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此为案例内容，字体不可改，阿里巴巴普惠体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2806330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步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xmlns="" id="{EDBCAEF0-27E1-194C-B5F4-08826E264FF7}"/>
              </a:ext>
            </a:extLst>
          </p:cNvPr>
          <p:cNvGrpSpPr/>
          <p:nvPr userDrawn="1"/>
        </p:nvGrpSpPr>
        <p:grpSpPr>
          <a:xfrm>
            <a:off x="806306" y="968974"/>
            <a:ext cx="1228476" cy="528956"/>
            <a:chOff x="852891" y="1026849"/>
            <a:chExt cx="1228476" cy="528956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="" id="{7F233A09-E322-CB4D-81FE-B2170A097F20}"/>
                </a:ext>
              </a:extLst>
            </p:cNvPr>
            <p:cNvSpPr/>
            <p:nvPr/>
          </p:nvSpPr>
          <p:spPr>
            <a:xfrm>
              <a:off x="1047050" y="1144435"/>
              <a:ext cx="1000826" cy="376390"/>
            </a:xfrm>
            <a:prstGeom prst="rect">
              <a:avLst/>
            </a:prstGeom>
            <a:noFill/>
            <a:ln w="127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" name="六边形 7">
              <a:extLst>
                <a:ext uri="{FF2B5EF4-FFF2-40B4-BE49-F238E27FC236}">
                  <a16:creationId xmlns:a16="http://schemas.microsoft.com/office/drawing/2014/main" xmlns="" id="{58F0AF60-824F-A447-B933-34D6D8A0DBD6}"/>
                </a:ext>
              </a:extLst>
            </p:cNvPr>
            <p:cNvSpPr/>
            <p:nvPr/>
          </p:nvSpPr>
          <p:spPr>
            <a:xfrm rot="5400000">
              <a:off x="821086" y="1126435"/>
              <a:ext cx="461175" cy="397565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9" name="图形 8">
              <a:extLst>
                <a:ext uri="{FF2B5EF4-FFF2-40B4-BE49-F238E27FC236}">
                  <a16:creationId xmlns:a16="http://schemas.microsoft.com/office/drawing/2014/main" xmlns="" id="{C4064CF0-C79B-2F4A-839D-A26938667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946208" y="1217543"/>
              <a:ext cx="201682" cy="201682"/>
            </a:xfrm>
            <a:prstGeom prst="rect">
              <a:avLst/>
            </a:prstGeom>
          </p:spPr>
        </p:pic>
        <p:sp>
          <p:nvSpPr>
            <p:cNvPr id="10" name="TextBox 2">
              <a:extLst>
                <a:ext uri="{FF2B5EF4-FFF2-40B4-BE49-F238E27FC236}">
                  <a16:creationId xmlns:a16="http://schemas.microsoft.com/office/drawing/2014/main" xmlns="" id="{A22AFB91-263F-054D-81BE-7D38A372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6172" y="1026849"/>
              <a:ext cx="775195" cy="510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lnSpc>
                  <a:spcPct val="150000"/>
                </a:lnSpc>
                <a:defRPr sz="2000">
                  <a:solidFill>
                    <a:srgbClr val="B60206"/>
                  </a:solidFill>
                  <a:latin typeface="Alibaba PuHuiTi M" pitchFamily="18" charset="-122"/>
                  <a:ea typeface="Alibaba PuHuiTi M" pitchFamily="18" charset="-122"/>
                  <a:cs typeface="Alibaba PuHuiTi M" pitchFamily="18" charset="-122"/>
                </a:defRPr>
              </a:lvl1pPr>
              <a:lvl2pPr marL="742950" indent="-28575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rgbClr val="AD2B26"/>
                  </a:solidFill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步骤</a:t>
              </a:r>
            </a:p>
          </p:txBody>
        </p:sp>
      </p:grpSp>
      <p:sp>
        <p:nvSpPr>
          <p:cNvPr id="11" name="文本占位符 9">
            <a:extLst>
              <a:ext uri="{FF2B5EF4-FFF2-40B4-BE49-F238E27FC236}">
                <a16:creationId xmlns:a16="http://schemas.microsoft.com/office/drawing/2014/main" xmlns="" id="{D44EE2D5-15F6-2E42-8B3D-F0F3139D0A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5450" y="1016160"/>
            <a:ext cx="921423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2400" kern="1200" dirty="0">
                <a:solidFill>
                  <a:srgbClr val="AD2B26"/>
                </a:solidFill>
                <a:latin typeface="Alibaba PuHuiTi M" pitchFamily="18" charset="-122"/>
                <a:ea typeface="Alibaba PuHuiTi M" pitchFamily="18" charset="-122"/>
                <a:cs typeface="Alibaba PuHuiTi M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步骤标题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F5EA2F1C-E1D5-B44C-AB78-F1D96E0D74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95450" y="1656000"/>
            <a:ext cx="921423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此为案例内容，字体不可改，阿里巴巴普惠体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2455844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练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xmlns="" id="{EDBCAEF0-27E1-194C-B5F4-08826E264FF7}"/>
              </a:ext>
            </a:extLst>
          </p:cNvPr>
          <p:cNvGrpSpPr/>
          <p:nvPr userDrawn="1"/>
        </p:nvGrpSpPr>
        <p:grpSpPr>
          <a:xfrm>
            <a:off x="806306" y="968974"/>
            <a:ext cx="1228476" cy="528956"/>
            <a:chOff x="852891" y="1026849"/>
            <a:chExt cx="1228476" cy="528956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="" id="{7F233A09-E322-CB4D-81FE-B2170A097F20}"/>
                </a:ext>
              </a:extLst>
            </p:cNvPr>
            <p:cNvSpPr/>
            <p:nvPr/>
          </p:nvSpPr>
          <p:spPr>
            <a:xfrm>
              <a:off x="1047050" y="1144435"/>
              <a:ext cx="1000826" cy="376390"/>
            </a:xfrm>
            <a:prstGeom prst="rect">
              <a:avLst/>
            </a:prstGeom>
            <a:noFill/>
            <a:ln w="127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" name="六边形 7">
              <a:extLst>
                <a:ext uri="{FF2B5EF4-FFF2-40B4-BE49-F238E27FC236}">
                  <a16:creationId xmlns:a16="http://schemas.microsoft.com/office/drawing/2014/main" xmlns="" id="{58F0AF60-824F-A447-B933-34D6D8A0DBD6}"/>
                </a:ext>
              </a:extLst>
            </p:cNvPr>
            <p:cNvSpPr/>
            <p:nvPr/>
          </p:nvSpPr>
          <p:spPr>
            <a:xfrm rot="5400000">
              <a:off x="821086" y="1126435"/>
              <a:ext cx="461175" cy="397565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9" name="图形 8">
              <a:extLst>
                <a:ext uri="{FF2B5EF4-FFF2-40B4-BE49-F238E27FC236}">
                  <a16:creationId xmlns:a16="http://schemas.microsoft.com/office/drawing/2014/main" xmlns="" id="{C4064CF0-C79B-2F4A-839D-A26938667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946208" y="1217543"/>
              <a:ext cx="201682" cy="201682"/>
            </a:xfrm>
            <a:prstGeom prst="rect">
              <a:avLst/>
            </a:prstGeom>
          </p:spPr>
        </p:pic>
        <p:sp>
          <p:nvSpPr>
            <p:cNvPr id="10" name="TextBox 2">
              <a:extLst>
                <a:ext uri="{FF2B5EF4-FFF2-40B4-BE49-F238E27FC236}">
                  <a16:creationId xmlns:a16="http://schemas.microsoft.com/office/drawing/2014/main" xmlns="" id="{A22AFB91-263F-054D-81BE-7D38A372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6172" y="1026849"/>
              <a:ext cx="775195" cy="510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lnSpc>
                  <a:spcPct val="150000"/>
                </a:lnSpc>
                <a:defRPr sz="2000">
                  <a:solidFill>
                    <a:srgbClr val="B60206"/>
                  </a:solidFill>
                  <a:latin typeface="Alibaba PuHuiTi M" pitchFamily="18" charset="-122"/>
                  <a:ea typeface="Alibaba PuHuiTi M" pitchFamily="18" charset="-122"/>
                  <a:cs typeface="Alibaba PuHuiTi M" pitchFamily="18" charset="-122"/>
                </a:defRPr>
              </a:lvl1pPr>
              <a:lvl2pPr marL="742950" indent="-28575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rgbClr val="AD2B26"/>
                  </a:solidFill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练习</a:t>
              </a:r>
            </a:p>
          </p:txBody>
        </p:sp>
      </p:grpSp>
      <p:sp>
        <p:nvSpPr>
          <p:cNvPr id="11" name="文本占位符 9">
            <a:extLst>
              <a:ext uri="{FF2B5EF4-FFF2-40B4-BE49-F238E27FC236}">
                <a16:creationId xmlns:a16="http://schemas.microsoft.com/office/drawing/2014/main" xmlns="" id="{D44EE2D5-15F6-2E42-8B3D-F0F3139D0A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5450" y="1016160"/>
            <a:ext cx="921423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2400" kern="1200" dirty="0">
                <a:solidFill>
                  <a:srgbClr val="AD2B26"/>
                </a:solidFill>
                <a:latin typeface="Alibaba PuHuiTi M" pitchFamily="18" charset="-122"/>
                <a:ea typeface="Alibaba PuHuiTi M" pitchFamily="18" charset="-122"/>
                <a:cs typeface="Alibaba PuHuiTi M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练习标题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F5EA2F1C-E1D5-B44C-AB78-F1D96E0D74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95450" y="1656000"/>
            <a:ext cx="921423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此为练习内容，字体不可改，阿里巴巴普惠体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14145838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思考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六边形 27">
            <a:extLst>
              <a:ext uri="{FF2B5EF4-FFF2-40B4-BE49-F238E27FC236}">
                <a16:creationId xmlns:a16="http://schemas.microsoft.com/office/drawing/2014/main" xmlns="" id="{380B9059-6AA7-9E4F-BC56-F30289A262EA}"/>
              </a:ext>
            </a:extLst>
          </p:cNvPr>
          <p:cNvSpPr/>
          <p:nvPr userDrawn="1"/>
        </p:nvSpPr>
        <p:spPr>
          <a:xfrm rot="5400000">
            <a:off x="941355" y="3612018"/>
            <a:ext cx="1225219" cy="1056223"/>
          </a:xfrm>
          <a:prstGeom prst="hexagon">
            <a:avLst/>
          </a:prstGeom>
          <a:noFill/>
          <a:ln w="12700">
            <a:solidFill>
              <a:srgbClr val="51515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3" name="六边形 22">
            <a:extLst>
              <a:ext uri="{FF2B5EF4-FFF2-40B4-BE49-F238E27FC236}">
                <a16:creationId xmlns:a16="http://schemas.microsoft.com/office/drawing/2014/main" xmlns="" id="{D71D36F9-1B1C-094A-A062-19A46A7AB388}"/>
              </a:ext>
            </a:extLst>
          </p:cNvPr>
          <p:cNvSpPr/>
          <p:nvPr userDrawn="1"/>
        </p:nvSpPr>
        <p:spPr>
          <a:xfrm rot="5400000">
            <a:off x="1484022" y="2632538"/>
            <a:ext cx="1944550" cy="1676336"/>
          </a:xfrm>
          <a:prstGeom prst="hexagon">
            <a:avLst/>
          </a:prstGeom>
          <a:solidFill>
            <a:schemeClr val="bg1"/>
          </a:solidFill>
          <a:ln w="114300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文本占位符 3">
            <a:extLst>
              <a:ext uri="{FF2B5EF4-FFF2-40B4-BE49-F238E27FC236}">
                <a16:creationId xmlns:a16="http://schemas.microsoft.com/office/drawing/2014/main" xmlns="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436556"/>
            <a:ext cx="5760538" cy="4710244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17" name="标题占位符 1">
            <a:extLst>
              <a:ext uri="{FF2B5EF4-FFF2-40B4-BE49-F238E27FC236}">
                <a16:creationId xmlns:a16="http://schemas.microsoft.com/office/drawing/2014/main" xmlns="" id="{EBBF2F2F-D96E-4638-A53F-CD7237FF5C1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695420" y="2987770"/>
            <a:ext cx="1567542" cy="10795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/>
            <a:r>
              <a:rPr lang="zh-CN" altLang="en-US" sz="40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思考</a:t>
            </a:r>
          </a:p>
        </p:txBody>
      </p:sp>
      <p:sp>
        <p:nvSpPr>
          <p:cNvPr id="20" name="标题 1">
            <a:extLst>
              <a:ext uri="{FF2B5EF4-FFF2-40B4-BE49-F238E27FC236}">
                <a16:creationId xmlns:a16="http://schemas.microsoft.com/office/drawing/2014/main" xmlns="" id="{493FA365-EB18-4C49-B470-79A013EED4C7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24" name="六边形 23">
            <a:extLst>
              <a:ext uri="{FF2B5EF4-FFF2-40B4-BE49-F238E27FC236}">
                <a16:creationId xmlns:a16="http://schemas.microsoft.com/office/drawing/2014/main" xmlns="" id="{745B08E3-3066-3844-87E9-46D7426765C6}"/>
              </a:ext>
            </a:extLst>
          </p:cNvPr>
          <p:cNvSpPr/>
          <p:nvPr userDrawn="1"/>
        </p:nvSpPr>
        <p:spPr>
          <a:xfrm rot="5400000">
            <a:off x="3294074" y="2254203"/>
            <a:ext cx="566610" cy="488457"/>
          </a:xfrm>
          <a:prstGeom prst="hexagon">
            <a:avLst/>
          </a:prstGeom>
          <a:solidFill>
            <a:srgbClr val="AD2B26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5" name="六边形 24">
            <a:extLst>
              <a:ext uri="{FF2B5EF4-FFF2-40B4-BE49-F238E27FC236}">
                <a16:creationId xmlns:a16="http://schemas.microsoft.com/office/drawing/2014/main" xmlns="" id="{B7A42CA5-7885-7642-B20D-B92B35099CBC}"/>
              </a:ext>
            </a:extLst>
          </p:cNvPr>
          <p:cNvSpPr/>
          <p:nvPr userDrawn="1"/>
        </p:nvSpPr>
        <p:spPr>
          <a:xfrm rot="5400000">
            <a:off x="1198356" y="4231536"/>
            <a:ext cx="298934" cy="257702"/>
          </a:xfrm>
          <a:prstGeom prst="hexagon">
            <a:avLst/>
          </a:prstGeom>
          <a:solidFill>
            <a:srgbClr val="495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6" name="六边形 25">
            <a:extLst>
              <a:ext uri="{FF2B5EF4-FFF2-40B4-BE49-F238E27FC236}">
                <a16:creationId xmlns:a16="http://schemas.microsoft.com/office/drawing/2014/main" xmlns="" id="{DE7B2235-1C6B-6B44-BC4F-1EC9BD8B9D8D}"/>
              </a:ext>
            </a:extLst>
          </p:cNvPr>
          <p:cNvSpPr/>
          <p:nvPr userDrawn="1"/>
        </p:nvSpPr>
        <p:spPr>
          <a:xfrm rot="5400000">
            <a:off x="3642476" y="4490365"/>
            <a:ext cx="566612" cy="488459"/>
          </a:xfrm>
          <a:prstGeom prst="hexagon">
            <a:avLst/>
          </a:prstGeom>
          <a:noFill/>
          <a:ln w="19050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0" name="六边形 29">
            <a:extLst>
              <a:ext uri="{FF2B5EF4-FFF2-40B4-BE49-F238E27FC236}">
                <a16:creationId xmlns:a16="http://schemas.microsoft.com/office/drawing/2014/main" xmlns="" id="{5BF818FD-51C6-E54A-9D53-783E1313F19E}"/>
              </a:ext>
            </a:extLst>
          </p:cNvPr>
          <p:cNvSpPr/>
          <p:nvPr userDrawn="1"/>
        </p:nvSpPr>
        <p:spPr>
          <a:xfrm rot="5400000">
            <a:off x="1190641" y="1820150"/>
            <a:ext cx="854974" cy="737047"/>
          </a:xfrm>
          <a:prstGeom prst="hexagon">
            <a:avLst/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1137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总结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3">
            <a:extLst>
              <a:ext uri="{FF2B5EF4-FFF2-40B4-BE49-F238E27FC236}">
                <a16:creationId xmlns:a16="http://schemas.microsoft.com/office/drawing/2014/main" xmlns="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463040"/>
            <a:ext cx="5760538" cy="4511040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10" name="标题占位符 1">
            <a:extLst>
              <a:ext uri="{FF2B5EF4-FFF2-40B4-BE49-F238E27FC236}">
                <a16:creationId xmlns:a16="http://schemas.microsoft.com/office/drawing/2014/main" xmlns="" id="{EBBF2F2F-D96E-4638-A53F-CD7237FF5C1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2889250"/>
            <a:ext cx="5105400" cy="10795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>
              <a:defRPr/>
            </a:pPr>
            <a:r>
              <a:rPr lang="zh-CN" altLang="en-US" sz="4800" kern="0" dirty="0">
                <a:solidFill>
                  <a:schemeClr val="bg1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总结</a:t>
            </a:r>
            <a:endParaRPr lang="zh-TW" altLang="zh-CN" sz="4800" kern="0" dirty="0">
              <a:solidFill>
                <a:schemeClr val="bg1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grpSp>
        <p:nvGrpSpPr>
          <p:cNvPr id="9" name="组合 8"/>
          <p:cNvGrpSpPr/>
          <p:nvPr userDrawn="1"/>
        </p:nvGrpSpPr>
        <p:grpSpPr>
          <a:xfrm>
            <a:off x="710880" y="1928702"/>
            <a:ext cx="3587349" cy="3036721"/>
            <a:chOff x="864135" y="2246295"/>
            <a:chExt cx="3587349" cy="3036721"/>
          </a:xfrm>
        </p:grpSpPr>
        <p:sp>
          <p:nvSpPr>
            <p:cNvPr id="12" name="椭圆 11"/>
            <p:cNvSpPr/>
            <p:nvPr userDrawn="1"/>
          </p:nvSpPr>
          <p:spPr>
            <a:xfrm>
              <a:off x="1348310" y="4694927"/>
              <a:ext cx="588089" cy="588089"/>
            </a:xfrm>
            <a:prstGeom prst="ellipse">
              <a:avLst/>
            </a:prstGeom>
            <a:noFill/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 userDrawn="1"/>
          </p:nvSpPr>
          <p:spPr>
            <a:xfrm>
              <a:off x="2962055" y="4101828"/>
              <a:ext cx="926888" cy="926888"/>
            </a:xfrm>
            <a:prstGeom prst="ellipse">
              <a:avLst/>
            </a:prstGeom>
            <a:solidFill>
              <a:srgbClr val="515151">
                <a:alpha val="6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椭圆 13"/>
            <p:cNvSpPr/>
            <p:nvPr userDrawn="1"/>
          </p:nvSpPr>
          <p:spPr>
            <a:xfrm>
              <a:off x="2860808" y="2695667"/>
              <a:ext cx="1590676" cy="1590676"/>
            </a:xfrm>
            <a:prstGeom prst="ellipse">
              <a:avLst/>
            </a:prstGeom>
            <a:noFill/>
            <a:ln w="12700">
              <a:solidFill>
                <a:srgbClr val="51515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椭圆 18"/>
            <p:cNvSpPr/>
            <p:nvPr userDrawn="1"/>
          </p:nvSpPr>
          <p:spPr>
            <a:xfrm>
              <a:off x="1642355" y="2871191"/>
              <a:ext cx="1924945" cy="1895739"/>
            </a:xfrm>
            <a:prstGeom prst="ellipse">
              <a:avLst/>
            </a:prstGeom>
            <a:solidFill>
              <a:schemeClr val="bg1"/>
            </a:solidFill>
            <a:ln w="1143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6" name="椭圆 15"/>
            <p:cNvSpPr/>
            <p:nvPr userDrawn="1"/>
          </p:nvSpPr>
          <p:spPr>
            <a:xfrm>
              <a:off x="864135" y="2246295"/>
              <a:ext cx="804338" cy="804338"/>
            </a:xfrm>
            <a:prstGeom prst="ellipse">
              <a:avLst/>
            </a:prstGeom>
            <a:solidFill>
              <a:schemeClr val="bg1">
                <a:lumMod val="95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 userDrawn="1"/>
          </p:nvSpPr>
          <p:spPr>
            <a:xfrm>
              <a:off x="3257550" y="2352674"/>
              <a:ext cx="314325" cy="314325"/>
            </a:xfrm>
            <a:prstGeom prst="ellipse">
              <a:avLst/>
            </a:prstGeom>
            <a:solidFill>
              <a:srgbClr val="4950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标题占位符 1">
              <a:extLst>
                <a:ext uri="{FF2B5EF4-FFF2-40B4-BE49-F238E27FC236}">
                  <a16:creationId xmlns:a16="http://schemas.microsoft.com/office/drawing/2014/main" xmlns="" id="{EBBF2F2F-D96E-4638-A53F-CD7237FF5C1E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822066" y="3328761"/>
              <a:ext cx="1567542" cy="1079500"/>
            </a:xfrm>
            <a:prstGeom prst="rect">
              <a:avLst/>
            </a:prstGeom>
            <a:noFill/>
            <a:ln>
              <a:noFill/>
            </a:ln>
          </p:spPr>
          <p:txBody>
            <a:bodyPr lIns="91440" tIns="45720" rIns="91440" bIns="45720" anchor="ctr"/>
            <a:lstStyle>
              <a:lvl1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2pPr>
              <a:lvl3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3pPr>
              <a:lvl4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4pPr>
              <a:lvl5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5pPr>
              <a:lvl6pPr marL="3429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6pPr>
              <a:lvl7pPr marL="6858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7pPr>
              <a:lvl8pPr marL="10287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8pPr>
              <a:lvl9pPr marL="13716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9pPr>
            </a:lstStyle>
            <a:p>
              <a:pPr algn="ctr"/>
              <a:r>
                <a:rPr lang="zh-CN" altLang="en-US" sz="4000" dirty="0">
                  <a:latin typeface="阿里巴巴普惠体" panose="00020600040101010101" pitchFamily="18" charset="-122"/>
                  <a:ea typeface="阿里巴巴普惠体" panose="00020600040101010101" pitchFamily="18" charset="-122"/>
                  <a:cs typeface="阿里巴巴普惠体" panose="00020600040101010101" pitchFamily="18" charset="-122"/>
                </a:rPr>
                <a:t>总结</a:t>
              </a:r>
            </a:p>
          </p:txBody>
        </p:sp>
      </p:grpSp>
      <p:sp>
        <p:nvSpPr>
          <p:cNvPr id="21" name="标题 1">
            <a:extLst>
              <a:ext uri="{FF2B5EF4-FFF2-40B4-BE49-F238E27FC236}">
                <a16:creationId xmlns:a16="http://schemas.microsoft.com/office/drawing/2014/main" xmlns="" id="{B0EF16AB-AE8A-5D46-82EA-397E62F93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41700943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思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3">
            <a:extLst>
              <a:ext uri="{FF2B5EF4-FFF2-40B4-BE49-F238E27FC236}">
                <a16:creationId xmlns:a16="http://schemas.microsoft.com/office/drawing/2014/main" xmlns="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463040"/>
            <a:ext cx="5760538" cy="4511040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10" name="标题占位符 1">
            <a:extLst>
              <a:ext uri="{FF2B5EF4-FFF2-40B4-BE49-F238E27FC236}">
                <a16:creationId xmlns:a16="http://schemas.microsoft.com/office/drawing/2014/main" xmlns="" id="{EBBF2F2F-D96E-4638-A53F-CD7237FF5C1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2889250"/>
            <a:ext cx="5105400" cy="10795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>
              <a:defRPr/>
            </a:pPr>
            <a:r>
              <a:rPr lang="zh-CN" altLang="en-US" sz="4800" kern="0" dirty="0">
                <a:solidFill>
                  <a:schemeClr val="bg1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总结</a:t>
            </a:r>
            <a:endParaRPr lang="zh-TW" altLang="zh-CN" sz="4800" kern="0" dirty="0">
              <a:solidFill>
                <a:schemeClr val="bg1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21" name="标题 1">
            <a:extLst>
              <a:ext uri="{FF2B5EF4-FFF2-40B4-BE49-F238E27FC236}">
                <a16:creationId xmlns:a16="http://schemas.microsoft.com/office/drawing/2014/main" xmlns="" id="{B0EF16AB-AE8A-5D46-82EA-397E62F93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15" name="泪珠形 14">
            <a:extLst>
              <a:ext uri="{FF2B5EF4-FFF2-40B4-BE49-F238E27FC236}">
                <a16:creationId xmlns:a16="http://schemas.microsoft.com/office/drawing/2014/main" xmlns="" id="{0EFAFC56-5B16-1644-BDCA-117D21E2806E}"/>
              </a:ext>
            </a:extLst>
          </p:cNvPr>
          <p:cNvSpPr/>
          <p:nvPr userDrawn="1"/>
        </p:nvSpPr>
        <p:spPr>
          <a:xfrm>
            <a:off x="1013943" y="3264492"/>
            <a:ext cx="1399001" cy="1399001"/>
          </a:xfrm>
          <a:prstGeom prst="teardrop">
            <a:avLst/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0" name="泪珠形 19">
            <a:extLst>
              <a:ext uri="{FF2B5EF4-FFF2-40B4-BE49-F238E27FC236}">
                <a16:creationId xmlns:a16="http://schemas.microsoft.com/office/drawing/2014/main" xmlns="" id="{02C17FF1-E140-B64F-AF1C-FE17A937E731}"/>
              </a:ext>
            </a:extLst>
          </p:cNvPr>
          <p:cNvSpPr/>
          <p:nvPr userDrawn="1"/>
        </p:nvSpPr>
        <p:spPr>
          <a:xfrm>
            <a:off x="1645363" y="2434299"/>
            <a:ext cx="2017950" cy="2017950"/>
          </a:xfrm>
          <a:prstGeom prst="teardrop">
            <a:avLst/>
          </a:prstGeom>
          <a:solidFill>
            <a:schemeClr val="bg1"/>
          </a:solidFill>
          <a:ln w="114300">
            <a:solidFill>
              <a:srgbClr val="B602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2" name="标题占位符 1">
            <a:extLst>
              <a:ext uri="{FF2B5EF4-FFF2-40B4-BE49-F238E27FC236}">
                <a16:creationId xmlns:a16="http://schemas.microsoft.com/office/drawing/2014/main" xmlns="" id="{F639FB5D-6047-3448-A319-F4FD2BA72BB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38193" y="2679748"/>
            <a:ext cx="1567542" cy="154657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/>
            <a:r>
              <a:rPr lang="zh-CN" altLang="en-US" sz="3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思路</a:t>
            </a:r>
            <a:endParaRPr lang="en-US" altLang="zh-CN" sz="36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23" name="泪珠形 22">
            <a:extLst>
              <a:ext uri="{FF2B5EF4-FFF2-40B4-BE49-F238E27FC236}">
                <a16:creationId xmlns:a16="http://schemas.microsoft.com/office/drawing/2014/main" xmlns="" id="{0C1BFADD-1066-B04B-BD99-C7E20F0FA73E}"/>
              </a:ext>
            </a:extLst>
          </p:cNvPr>
          <p:cNvSpPr/>
          <p:nvPr userDrawn="1"/>
        </p:nvSpPr>
        <p:spPr>
          <a:xfrm>
            <a:off x="3663313" y="4089233"/>
            <a:ext cx="439924" cy="439924"/>
          </a:xfrm>
          <a:prstGeom prst="teardrop">
            <a:avLst/>
          </a:prstGeom>
          <a:solidFill>
            <a:srgbClr val="515151">
              <a:alpha val="6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4" name="泪珠形 23">
            <a:extLst>
              <a:ext uri="{FF2B5EF4-FFF2-40B4-BE49-F238E27FC236}">
                <a16:creationId xmlns:a16="http://schemas.microsoft.com/office/drawing/2014/main" xmlns="" id="{20149FF9-71F5-FB43-A7A0-BB0C90CB4486}"/>
              </a:ext>
            </a:extLst>
          </p:cNvPr>
          <p:cNvSpPr/>
          <p:nvPr userDrawn="1"/>
        </p:nvSpPr>
        <p:spPr>
          <a:xfrm>
            <a:off x="2152487" y="2051117"/>
            <a:ext cx="260457" cy="260457"/>
          </a:xfrm>
          <a:prstGeom prst="teardrop">
            <a:avLst/>
          </a:prstGeom>
          <a:solidFill>
            <a:srgbClr val="495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5" name="泪珠形 24">
            <a:extLst>
              <a:ext uri="{FF2B5EF4-FFF2-40B4-BE49-F238E27FC236}">
                <a16:creationId xmlns:a16="http://schemas.microsoft.com/office/drawing/2014/main" xmlns="" id="{098F3E8C-7A22-A34B-817A-438DDA0CAC1C}"/>
              </a:ext>
            </a:extLst>
          </p:cNvPr>
          <p:cNvSpPr/>
          <p:nvPr userDrawn="1"/>
        </p:nvSpPr>
        <p:spPr>
          <a:xfrm>
            <a:off x="844996" y="3381144"/>
            <a:ext cx="562210" cy="562210"/>
          </a:xfrm>
          <a:prstGeom prst="teardrop">
            <a:avLst/>
          </a:prstGeom>
          <a:noFill/>
          <a:ln w="12700">
            <a:solidFill>
              <a:srgbClr val="DE0014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0687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7">
            <a:extLst>
              <a:ext uri="{FF2B5EF4-FFF2-40B4-BE49-F238E27FC236}">
                <a16:creationId xmlns:a16="http://schemas.microsoft.com/office/drawing/2014/main" xmlns="" id="{81B62E64-63F1-3949-8E18-11A80E8D9F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19358" y="1006475"/>
            <a:ext cx="5973761" cy="4256405"/>
          </a:xfrm>
          <a:prstGeom prst="rect">
            <a:avLst/>
          </a:prstGeom>
        </p:spPr>
        <p:txBody>
          <a:bodyPr anchor="ctr"/>
          <a:lstStyle>
            <a:lvl1pPr marL="457189" marR="0" indent="-457189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u"/>
              <a:tabLst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根据实际内容可调整文字高低的位置</a:t>
            </a:r>
            <a:endParaRPr kumimoji="1" lang="en-US" altLang="zh-CN" dirty="0"/>
          </a:p>
          <a:p>
            <a:pPr marL="457189" marR="0" lvl="0" indent="-457189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u"/>
              <a:tabLst/>
              <a:defRPr/>
            </a:pPr>
            <a:r>
              <a:rPr kumimoji="1" lang="zh-CN" altLang="en-US" dirty="0"/>
              <a:t>此内容上下居中对齐，可根据实际情况微调位置和字体大小</a:t>
            </a:r>
          </a:p>
          <a:p>
            <a:pPr lvl="0"/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646942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今日作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矩形 42">
            <a:extLst>
              <a:ext uri="{FF2B5EF4-FFF2-40B4-BE49-F238E27FC236}">
                <a16:creationId xmlns:a16="http://schemas.microsoft.com/office/drawing/2014/main" xmlns="" id="{4AB6E3BD-F819-724D-9482-568CE7A3A1F8}"/>
              </a:ext>
            </a:extLst>
          </p:cNvPr>
          <p:cNvSpPr/>
          <p:nvPr userDrawn="1"/>
        </p:nvSpPr>
        <p:spPr>
          <a:xfrm rot="2700000">
            <a:off x="3564412" y="3089727"/>
            <a:ext cx="936368" cy="936368"/>
          </a:xfrm>
          <a:prstGeom prst="rect">
            <a:avLst/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xmlns="" id="{19BD6F73-BC4E-714F-81EB-5276C9B1460A}"/>
              </a:ext>
            </a:extLst>
          </p:cNvPr>
          <p:cNvSpPr/>
          <p:nvPr userDrawn="1"/>
        </p:nvSpPr>
        <p:spPr>
          <a:xfrm rot="2700000">
            <a:off x="3711024" y="4032814"/>
            <a:ext cx="643144" cy="643144"/>
          </a:xfrm>
          <a:prstGeom prst="rect">
            <a:avLst/>
          </a:prstGeom>
          <a:noFill/>
          <a:ln w="12700">
            <a:solidFill>
              <a:srgbClr val="51515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xmlns="" id="{93788A09-8D86-D048-B1A9-A02E86D4E252}"/>
              </a:ext>
            </a:extLst>
          </p:cNvPr>
          <p:cNvSpPr/>
          <p:nvPr userDrawn="1"/>
        </p:nvSpPr>
        <p:spPr>
          <a:xfrm rot="2700000">
            <a:off x="1595908" y="2140629"/>
            <a:ext cx="219635" cy="219635"/>
          </a:xfrm>
          <a:prstGeom prst="rect">
            <a:avLst/>
          </a:prstGeom>
          <a:solidFill>
            <a:srgbClr val="495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B9328185-789E-DD42-AA27-851035E2E6BA}"/>
              </a:ext>
            </a:extLst>
          </p:cNvPr>
          <p:cNvSpPr/>
          <p:nvPr userDrawn="1"/>
        </p:nvSpPr>
        <p:spPr>
          <a:xfrm rot="2700000">
            <a:off x="1559312" y="4247863"/>
            <a:ext cx="494750" cy="494750"/>
          </a:xfrm>
          <a:prstGeom prst="rect">
            <a:avLst/>
          </a:prstGeom>
          <a:solidFill>
            <a:srgbClr val="515151">
              <a:alpha val="6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xmlns="" id="{5F2080FE-05C6-2340-B7D7-FCDE4D780420}"/>
              </a:ext>
            </a:extLst>
          </p:cNvPr>
          <p:cNvSpPr/>
          <p:nvPr userDrawn="1"/>
        </p:nvSpPr>
        <p:spPr>
          <a:xfrm rot="2700000">
            <a:off x="986540" y="2161712"/>
            <a:ext cx="361655" cy="361655"/>
          </a:xfrm>
          <a:prstGeom prst="rect">
            <a:avLst/>
          </a:prstGeom>
          <a:noFill/>
          <a:ln w="12700">
            <a:solidFill>
              <a:srgbClr val="51515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xmlns="" id="{990C36A6-06C1-0647-8725-306AE7D5DB42}"/>
              </a:ext>
            </a:extLst>
          </p:cNvPr>
          <p:cNvSpPr/>
          <p:nvPr userDrawn="1"/>
        </p:nvSpPr>
        <p:spPr>
          <a:xfrm rot="2700000">
            <a:off x="1815645" y="2537749"/>
            <a:ext cx="1828800" cy="1828800"/>
          </a:xfrm>
          <a:prstGeom prst="rect">
            <a:avLst/>
          </a:prstGeom>
          <a:solidFill>
            <a:schemeClr val="bg1"/>
          </a:solidFill>
          <a:ln w="114300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8" name="文本占位符 3">
            <a:extLst>
              <a:ext uri="{FF2B5EF4-FFF2-40B4-BE49-F238E27FC236}">
                <a16:creationId xmlns:a16="http://schemas.microsoft.com/office/drawing/2014/main" xmlns="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371600"/>
            <a:ext cx="5760538" cy="4673600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21" name="标题 1">
            <a:extLst>
              <a:ext uri="{FF2B5EF4-FFF2-40B4-BE49-F238E27FC236}">
                <a16:creationId xmlns:a16="http://schemas.microsoft.com/office/drawing/2014/main" xmlns="" id="{B0EF16AB-AE8A-5D46-82EA-397E62F93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33" name="标题占位符 1">
            <a:extLst>
              <a:ext uri="{FF2B5EF4-FFF2-40B4-BE49-F238E27FC236}">
                <a16:creationId xmlns:a16="http://schemas.microsoft.com/office/drawing/2014/main" xmlns="" id="{C9A22D05-8FDB-7546-BB47-01F708903CC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38193" y="2679748"/>
            <a:ext cx="1567542" cy="154657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/>
            <a:r>
              <a:rPr lang="zh-CN" altLang="en-US" sz="3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今日</a:t>
            </a:r>
            <a:endParaRPr lang="en-US" altLang="zh-CN" sz="36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pPr algn="ctr"/>
            <a:r>
              <a:rPr lang="zh-CN" altLang="en-US" sz="3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作业</a:t>
            </a:r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xmlns="" id="{9C7A4DAB-DC8A-9A43-A443-C9AE1D1E2698}"/>
              </a:ext>
            </a:extLst>
          </p:cNvPr>
          <p:cNvSpPr/>
          <p:nvPr userDrawn="1"/>
        </p:nvSpPr>
        <p:spPr>
          <a:xfrm rot="2700000">
            <a:off x="4273426" y="2466440"/>
            <a:ext cx="263657" cy="263657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39224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结束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151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学习目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7">
            <a:extLst>
              <a:ext uri="{FF2B5EF4-FFF2-40B4-BE49-F238E27FC236}">
                <a16:creationId xmlns:a16="http://schemas.microsoft.com/office/drawing/2014/main" xmlns="" id="{81B62E64-63F1-3949-8E18-11A80E8D9F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66958" y="1087755"/>
            <a:ext cx="6298881" cy="4855845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200000"/>
              </a:lnSpc>
              <a:buFont typeface="+mj-lt"/>
              <a:buAutoNum type="arabicPeriod"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根据实际内容可调整文字高低的位置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此内容上下居中对齐，可根据实际情况微调位置和字体大小</a:t>
            </a:r>
          </a:p>
        </p:txBody>
      </p:sp>
    </p:spTree>
    <p:extLst>
      <p:ext uri="{BB962C8B-B14F-4D97-AF65-F5344CB8AC3E}">
        <p14:creationId xmlns:p14="http://schemas.microsoft.com/office/powerpoint/2010/main" val="2196259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节页版式（一级+二级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8F239209-2A8D-D940-8FA0-61988543E49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73040" y="2398078"/>
            <a:ext cx="6725920" cy="54832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3600" b="0" i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kumimoji="1" lang="zh-CN" altLang="en-US" dirty="0"/>
              <a:t>标题，右侧章节自行设置，如</a:t>
            </a:r>
            <a:r>
              <a:rPr kumimoji="1" lang="en-US" altLang="zh-CN" dirty="0"/>
              <a:t>01</a:t>
            </a:r>
            <a:endParaRPr kumimoji="1" lang="zh-CN" altLang="en-US" dirty="0"/>
          </a:p>
        </p:txBody>
      </p:sp>
      <p:sp>
        <p:nvSpPr>
          <p:cNvPr id="16" name="文本占位符 15">
            <a:extLst>
              <a:ext uri="{FF2B5EF4-FFF2-40B4-BE49-F238E27FC236}">
                <a16:creationId xmlns:a16="http://schemas.microsoft.com/office/drawing/2014/main" xmlns="" id="{CA56E57C-1F68-E948-87DC-0FF15A8C7DE7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5273040" y="3069272"/>
            <a:ext cx="5466080" cy="2031047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1600" b="0" i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>
              <a:buNone/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3pPr>
            <a:lvl4pPr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4pPr>
            <a:lvl5pPr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5pPr>
          </a:lstStyle>
          <a:p>
            <a:pPr lvl="0"/>
            <a:r>
              <a:rPr kumimoji="1" lang="zh-CN" altLang="en-US" dirty="0"/>
              <a:t>输入具体主讲内容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可根据标题数量调整字体大小</a:t>
            </a:r>
          </a:p>
        </p:txBody>
      </p:sp>
      <p:sp>
        <p:nvSpPr>
          <p:cNvPr id="17" name="文本占位符 13">
            <a:extLst>
              <a:ext uri="{FF2B5EF4-FFF2-40B4-BE49-F238E27FC236}">
                <a16:creationId xmlns:a16="http://schemas.microsoft.com/office/drawing/2014/main" xmlns="" id="{01590D97-7CA9-B247-806A-885950A786C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81755" y="2468880"/>
            <a:ext cx="1127125" cy="114808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4000" b="1" i="0">
                <a:solidFill>
                  <a:srgbClr val="FFFFFF"/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kumimoji="1" lang="zh-CN" altLang="en-US" dirty="0"/>
              <a:t>章</a:t>
            </a:r>
          </a:p>
        </p:txBody>
      </p:sp>
    </p:spTree>
    <p:extLst>
      <p:ext uri="{BB962C8B-B14F-4D97-AF65-F5344CB8AC3E}">
        <p14:creationId xmlns:p14="http://schemas.microsoft.com/office/powerpoint/2010/main" val="198760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节页版式（一级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1">
            <a:extLst>
              <a:ext uri="{FF2B5EF4-FFF2-40B4-BE49-F238E27FC236}">
                <a16:creationId xmlns:a16="http://schemas.microsoft.com/office/drawing/2014/main" xmlns="" id="{ED1003EB-0D97-5849-AC50-BFB3EDAA3B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32400" y="2766218"/>
            <a:ext cx="6654800" cy="1325563"/>
          </a:xfrm>
          <a:prstGeom prst="rect">
            <a:avLst/>
          </a:prstGeom>
        </p:spPr>
        <p:txBody>
          <a:bodyPr/>
          <a:lstStyle>
            <a:lvl1pPr>
              <a:defRPr sz="3200" b="0" i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kumimoji="1" lang="zh-CN" altLang="en-US" dirty="0"/>
              <a:t>章节标题，右侧章节数字需自行设置</a:t>
            </a:r>
          </a:p>
        </p:txBody>
      </p:sp>
      <p:sp>
        <p:nvSpPr>
          <p:cNvPr id="14" name="文本占位符 13">
            <a:extLst>
              <a:ext uri="{FF2B5EF4-FFF2-40B4-BE49-F238E27FC236}">
                <a16:creationId xmlns:a16="http://schemas.microsoft.com/office/drawing/2014/main" xmlns="" id="{0C8E5D29-3E75-FC46-80C9-2080D9268E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81755" y="2468880"/>
            <a:ext cx="1127125" cy="114808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4000" b="1" i="0">
                <a:solidFill>
                  <a:srgbClr val="FFFFFF"/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kumimoji="1" lang="zh-CN" altLang="en-US" dirty="0"/>
              <a:t>章</a:t>
            </a:r>
          </a:p>
        </p:txBody>
      </p:sp>
    </p:spTree>
    <p:extLst>
      <p:ext uri="{BB962C8B-B14F-4D97-AF65-F5344CB8AC3E}">
        <p14:creationId xmlns:p14="http://schemas.microsoft.com/office/powerpoint/2010/main" val="3315334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+正文内容（无编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BE6C2551-88ED-4239-96A2-7F3C49A205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sz="2400" b="1" i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10" name="文本占位符 9">
            <a:extLst>
              <a:ext uri="{FF2B5EF4-FFF2-40B4-BE49-F238E27FC236}">
                <a16:creationId xmlns:a16="http://schemas.microsoft.com/office/drawing/2014/main" xmlns="" id="{1BE760B7-955D-46DB-9CF6-0F5E75ACEF4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0" y="940081"/>
            <a:ext cx="1069880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0F12D90F-BB49-421D-A9D1-C25C2A378E5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1656000"/>
            <a:ext cx="1069880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此为正文内容，字体不可改，阿里巴巴普惠体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18889851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+正文内容（项目符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11">
            <a:extLst>
              <a:ext uri="{FF2B5EF4-FFF2-40B4-BE49-F238E27FC236}">
                <a16:creationId xmlns:a16="http://schemas.microsoft.com/office/drawing/2014/main" xmlns="" id="{052D8D2A-DC76-4246-B7A3-897EC59804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1" y="1646133"/>
            <a:ext cx="10749598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en-US" altLang="zh-CN" sz="1600" b="0" i="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>
              <a:lnSpc>
                <a:spcPct val="150000"/>
              </a:lnSpc>
              <a:buFont typeface="Wingdings" pitchFamily="2" charset="2"/>
              <a:buChar char="l"/>
              <a:tabLst/>
              <a:defRPr lang="en-US" altLang="zh-CN" sz="1400" b="0" i="0" dirty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lnSpc>
                <a:spcPct val="150000"/>
              </a:lnSpc>
              <a:buFont typeface="Arial" panose="020B0604020202020204" pitchFamily="34" charset="0"/>
              <a:buChar char="•"/>
              <a:tabLst/>
              <a:defRPr lang="zh-CN" altLang="en-US" sz="1400" b="0" i="0" dirty="0"/>
            </a:lvl3pPr>
          </a:lstStyle>
          <a:p>
            <a:pPr marL="0" lvl="0" indent="0">
              <a:lnSpc>
                <a:spcPct val="150000"/>
              </a:lnSpc>
              <a:buNone/>
            </a:pPr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xmlns="" id="{49FCFB1A-E1EE-3245-9778-ABB7ACB14F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4418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6" name="文本占位符 9">
            <a:extLst>
              <a:ext uri="{FF2B5EF4-FFF2-40B4-BE49-F238E27FC236}">
                <a16:creationId xmlns:a16="http://schemas.microsoft.com/office/drawing/2014/main" xmlns="" id="{2DD40269-A2A6-814E-991D-1DBB128738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0" y="940081"/>
            <a:ext cx="10749599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163991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+正文内容（数字编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11">
            <a:extLst>
              <a:ext uri="{FF2B5EF4-FFF2-40B4-BE49-F238E27FC236}">
                <a16:creationId xmlns:a16="http://schemas.microsoft.com/office/drawing/2014/main" xmlns="" id="{052D8D2A-DC76-4246-B7A3-897EC59804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79" y="1646133"/>
            <a:ext cx="10719120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+mj-lt"/>
              <a:buAutoNum type="arabicPeriod"/>
              <a:tabLst/>
              <a:defRPr lang="en-US" altLang="zh-CN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720000" indent="-360000">
              <a:lnSpc>
                <a:spcPct val="150000"/>
              </a:lnSpc>
              <a:buFont typeface="+mj-lt"/>
              <a:buAutoNum type="arabicPeriod"/>
              <a:tabLst/>
              <a:defRPr lang="en-US" altLang="zh-CN" sz="1400" b="0" i="0" dirty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lnSpc>
                <a:spcPct val="150000"/>
              </a:lnSpc>
              <a:buFont typeface="+mj-ea"/>
              <a:buAutoNum type="circleNumDbPlain"/>
              <a:tabLst/>
              <a:defRPr lang="zh-CN" altLang="en-US" sz="1400" b="0" i="0" dirty="0"/>
            </a:lvl3pPr>
          </a:lstStyle>
          <a:p>
            <a:pPr marL="0" lvl="0" indent="0">
              <a:lnSpc>
                <a:spcPct val="150000"/>
              </a:lnSpc>
              <a:buNone/>
            </a:pPr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xmlns="" id="{64C54839-92D5-0E4E-B9C2-203FF53C32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6" name="文本占位符 9">
            <a:extLst>
              <a:ext uri="{FF2B5EF4-FFF2-40B4-BE49-F238E27FC236}">
                <a16:creationId xmlns:a16="http://schemas.microsoft.com/office/drawing/2014/main" xmlns="" id="{E5CC542A-FF04-5243-BA82-1AC7B0A112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1" y="940081"/>
            <a:ext cx="1071912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800" b="1">
                <a:solidFill>
                  <a:srgbClr val="40404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2862767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E4D92416-D30F-8049-AD27-C955EC07F2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5" name="文本占位符 9">
            <a:extLst>
              <a:ext uri="{FF2B5EF4-FFF2-40B4-BE49-F238E27FC236}">
                <a16:creationId xmlns:a16="http://schemas.microsoft.com/office/drawing/2014/main" xmlns="" id="{FB933948-E99B-AD48-8B41-DEA66BC8FB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0" y="940081"/>
            <a:ext cx="10748056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800" b="1">
                <a:solidFill>
                  <a:srgbClr val="40404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6" name="文本占位符 11">
            <a:extLst>
              <a:ext uri="{FF2B5EF4-FFF2-40B4-BE49-F238E27FC236}">
                <a16:creationId xmlns:a16="http://schemas.microsoft.com/office/drawing/2014/main" xmlns="" id="{D8BA1B0F-468D-0446-AB7E-B23A83414DF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1646133"/>
            <a:ext cx="10748057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zh-CN" altLang="en-US" sz="1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>
              <a:buFont typeface="Wingdings" pitchFamily="2" charset="2"/>
              <a:buChar char="l"/>
              <a:tabLst/>
              <a:defRPr lang="en-US" altLang="zh-CN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buFont typeface="Wingdings" pitchFamily="2" charset="2"/>
              <a:buChar char="l"/>
              <a:tabLst/>
              <a:defRPr lang="zh-CN" altLang="en-US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3pPr>
          </a:lstStyle>
          <a:p>
            <a:pPr lvl="0"/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37497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svg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6" Type="http://schemas.openxmlformats.org/officeDocument/2006/relationships/theme" Target="../theme/theme6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图片 25">
            <a:extLst>
              <a:ext uri="{FF2B5EF4-FFF2-40B4-BE49-F238E27FC236}">
                <a16:creationId xmlns:a16="http://schemas.microsoft.com/office/drawing/2014/main" xmlns="" id="{D359BD9D-8F8C-A44C-91CC-CA8F5146AA4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677" y="5726430"/>
            <a:ext cx="2748647" cy="448662"/>
          </a:xfrm>
          <a:prstGeom prst="rect">
            <a:avLst/>
          </a:prstGeom>
        </p:spPr>
      </p:pic>
      <p:sp>
        <p:nvSpPr>
          <p:cNvPr id="30" name="六边形 29">
            <a:extLst>
              <a:ext uri="{FF2B5EF4-FFF2-40B4-BE49-F238E27FC236}">
                <a16:creationId xmlns:a16="http://schemas.microsoft.com/office/drawing/2014/main" xmlns="" id="{6F51DA0D-EA98-B14B-A35B-7EDF8DBC5804}"/>
              </a:ext>
            </a:extLst>
          </p:cNvPr>
          <p:cNvSpPr/>
          <p:nvPr userDrawn="1"/>
        </p:nvSpPr>
        <p:spPr>
          <a:xfrm rot="5400000">
            <a:off x="8672366" y="-244234"/>
            <a:ext cx="1034350" cy="1136649"/>
          </a:xfrm>
          <a:custGeom>
            <a:avLst/>
            <a:gdLst>
              <a:gd name="connsiteX0" fmla="*/ 0 w 1318512"/>
              <a:gd name="connsiteY0" fmla="*/ 568325 h 1136649"/>
              <a:gd name="connsiteX1" fmla="*/ 284162 w 1318512"/>
              <a:gd name="connsiteY1" fmla="*/ 0 h 1136649"/>
              <a:gd name="connsiteX2" fmla="*/ 1034350 w 1318512"/>
              <a:gd name="connsiteY2" fmla="*/ 0 h 1136649"/>
              <a:gd name="connsiteX3" fmla="*/ 1318512 w 1318512"/>
              <a:gd name="connsiteY3" fmla="*/ 568325 h 1136649"/>
              <a:gd name="connsiteX4" fmla="*/ 1034350 w 1318512"/>
              <a:gd name="connsiteY4" fmla="*/ 1136649 h 1136649"/>
              <a:gd name="connsiteX5" fmla="*/ 284162 w 1318512"/>
              <a:gd name="connsiteY5" fmla="*/ 1136649 h 1136649"/>
              <a:gd name="connsiteX6" fmla="*/ 0 w 1318512"/>
              <a:gd name="connsiteY6" fmla="*/ 568325 h 1136649"/>
              <a:gd name="connsiteX0" fmla="*/ 0 w 1034350"/>
              <a:gd name="connsiteY0" fmla="*/ 1136649 h 1136649"/>
              <a:gd name="connsiteX1" fmla="*/ 0 w 1034350"/>
              <a:gd name="connsiteY1" fmla="*/ 0 h 1136649"/>
              <a:gd name="connsiteX2" fmla="*/ 750188 w 1034350"/>
              <a:gd name="connsiteY2" fmla="*/ 0 h 1136649"/>
              <a:gd name="connsiteX3" fmla="*/ 1034350 w 1034350"/>
              <a:gd name="connsiteY3" fmla="*/ 568325 h 1136649"/>
              <a:gd name="connsiteX4" fmla="*/ 750188 w 1034350"/>
              <a:gd name="connsiteY4" fmla="*/ 1136649 h 1136649"/>
              <a:gd name="connsiteX5" fmla="*/ 0 w 1034350"/>
              <a:gd name="connsiteY5" fmla="*/ 1136649 h 1136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34350" h="1136649">
                <a:moveTo>
                  <a:pt x="0" y="1136649"/>
                </a:moveTo>
                <a:lnTo>
                  <a:pt x="0" y="0"/>
                </a:lnTo>
                <a:lnTo>
                  <a:pt x="750188" y="0"/>
                </a:lnTo>
                <a:lnTo>
                  <a:pt x="1034350" y="568325"/>
                </a:lnTo>
                <a:lnTo>
                  <a:pt x="750188" y="1136649"/>
                </a:lnTo>
                <a:lnTo>
                  <a:pt x="0" y="1136649"/>
                </a:lnTo>
                <a:close/>
              </a:path>
            </a:pathLst>
          </a:cu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1" name="六边形 30">
            <a:extLst>
              <a:ext uri="{FF2B5EF4-FFF2-40B4-BE49-F238E27FC236}">
                <a16:creationId xmlns:a16="http://schemas.microsoft.com/office/drawing/2014/main" xmlns="" id="{B0F52978-FC9E-FC46-A244-4605B31E7CC6}"/>
              </a:ext>
            </a:extLst>
          </p:cNvPr>
          <p:cNvSpPr/>
          <p:nvPr userDrawn="1"/>
        </p:nvSpPr>
        <p:spPr>
          <a:xfrm rot="5400000">
            <a:off x="9521078" y="753888"/>
            <a:ext cx="523072" cy="450925"/>
          </a:xfrm>
          <a:prstGeom prst="hexagon">
            <a:avLst/>
          </a:prstGeom>
          <a:solidFill>
            <a:srgbClr val="49504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2" name="六边形 31">
            <a:extLst>
              <a:ext uri="{FF2B5EF4-FFF2-40B4-BE49-F238E27FC236}">
                <a16:creationId xmlns:a16="http://schemas.microsoft.com/office/drawing/2014/main" xmlns="" id="{6677D3A6-DA28-9444-815A-4524D9FED995}"/>
              </a:ext>
            </a:extLst>
          </p:cNvPr>
          <p:cNvSpPr/>
          <p:nvPr userDrawn="1"/>
        </p:nvSpPr>
        <p:spPr>
          <a:xfrm rot="5400000">
            <a:off x="8027944" y="996957"/>
            <a:ext cx="523072" cy="450925"/>
          </a:xfrm>
          <a:prstGeom prst="hexagon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3" name="六边形 32">
            <a:extLst>
              <a:ext uri="{FF2B5EF4-FFF2-40B4-BE49-F238E27FC236}">
                <a16:creationId xmlns:a16="http://schemas.microsoft.com/office/drawing/2014/main" xmlns="" id="{B3967B50-7DD6-B247-97B6-4844195F68D5}"/>
              </a:ext>
            </a:extLst>
          </p:cNvPr>
          <p:cNvSpPr/>
          <p:nvPr userDrawn="1"/>
        </p:nvSpPr>
        <p:spPr>
          <a:xfrm rot="5400000">
            <a:off x="10287577" y="140894"/>
            <a:ext cx="196767" cy="169627"/>
          </a:xfrm>
          <a:prstGeom prst="hexagon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4" name="六边形 33">
            <a:extLst>
              <a:ext uri="{FF2B5EF4-FFF2-40B4-BE49-F238E27FC236}">
                <a16:creationId xmlns:a16="http://schemas.microsoft.com/office/drawing/2014/main" xmlns="" id="{4C290A33-8D65-DC47-BE12-79B4B22A299D}"/>
              </a:ext>
            </a:extLst>
          </p:cNvPr>
          <p:cNvSpPr/>
          <p:nvPr userDrawn="1"/>
        </p:nvSpPr>
        <p:spPr>
          <a:xfrm rot="5400000">
            <a:off x="3684719" y="893697"/>
            <a:ext cx="886529" cy="764250"/>
          </a:xfrm>
          <a:prstGeom prst="hexagon">
            <a:avLst/>
          </a:prstGeom>
          <a:noFill/>
          <a:ln w="9525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5" name="六边形 34">
            <a:extLst>
              <a:ext uri="{FF2B5EF4-FFF2-40B4-BE49-F238E27FC236}">
                <a16:creationId xmlns:a16="http://schemas.microsoft.com/office/drawing/2014/main" xmlns="" id="{E0867641-ABCE-C84A-84A4-696E52E6543B}"/>
              </a:ext>
            </a:extLst>
          </p:cNvPr>
          <p:cNvSpPr/>
          <p:nvPr userDrawn="1"/>
        </p:nvSpPr>
        <p:spPr>
          <a:xfrm rot="5400000">
            <a:off x="11266257" y="1225116"/>
            <a:ext cx="206955" cy="178410"/>
          </a:xfrm>
          <a:prstGeom prst="hexagon">
            <a:avLst/>
          </a:prstGeom>
          <a:noFill/>
          <a:ln w="9525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6" name="六边形 35">
            <a:extLst>
              <a:ext uri="{FF2B5EF4-FFF2-40B4-BE49-F238E27FC236}">
                <a16:creationId xmlns:a16="http://schemas.microsoft.com/office/drawing/2014/main" xmlns="" id="{3DC81806-A479-FD47-B1B6-A77189F32D48}"/>
              </a:ext>
            </a:extLst>
          </p:cNvPr>
          <p:cNvSpPr/>
          <p:nvPr userDrawn="1"/>
        </p:nvSpPr>
        <p:spPr>
          <a:xfrm rot="5400000">
            <a:off x="918490" y="676500"/>
            <a:ext cx="206955" cy="178410"/>
          </a:xfrm>
          <a:prstGeom prst="hexagon">
            <a:avLst/>
          </a:prstGeom>
          <a:solidFill>
            <a:srgbClr val="AD2B26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7" name="六边形 36">
            <a:extLst>
              <a:ext uri="{FF2B5EF4-FFF2-40B4-BE49-F238E27FC236}">
                <a16:creationId xmlns:a16="http://schemas.microsoft.com/office/drawing/2014/main" xmlns="" id="{D15987B7-89CB-8549-AEE5-ADD4AED257B7}"/>
              </a:ext>
            </a:extLst>
          </p:cNvPr>
          <p:cNvSpPr/>
          <p:nvPr userDrawn="1"/>
        </p:nvSpPr>
        <p:spPr>
          <a:xfrm rot="5400000">
            <a:off x="4564916" y="775592"/>
            <a:ext cx="369001" cy="318105"/>
          </a:xfrm>
          <a:prstGeom prst="hexagon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3" name="直线连接符 2">
            <a:extLst>
              <a:ext uri="{FF2B5EF4-FFF2-40B4-BE49-F238E27FC236}">
                <a16:creationId xmlns:a16="http://schemas.microsoft.com/office/drawing/2014/main" xmlns="" id="{382A540C-45FC-EB45-96D5-1EA0511DAF21}"/>
              </a:ext>
            </a:extLst>
          </p:cNvPr>
          <p:cNvCxnSpPr>
            <a:cxnSpLocks/>
          </p:cNvCxnSpPr>
          <p:nvPr userDrawn="1"/>
        </p:nvCxnSpPr>
        <p:spPr>
          <a:xfrm>
            <a:off x="9997213" y="1131213"/>
            <a:ext cx="647089" cy="39664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线连接符 40">
            <a:extLst>
              <a:ext uri="{FF2B5EF4-FFF2-40B4-BE49-F238E27FC236}">
                <a16:creationId xmlns:a16="http://schemas.microsoft.com/office/drawing/2014/main" xmlns="" id="{28569DD6-18D5-5D45-BC4E-E4C2727B945C}"/>
              </a:ext>
            </a:extLst>
          </p:cNvPr>
          <p:cNvCxnSpPr>
            <a:cxnSpLocks/>
          </p:cNvCxnSpPr>
          <p:nvPr userDrawn="1"/>
        </p:nvCxnSpPr>
        <p:spPr>
          <a:xfrm>
            <a:off x="3898416" y="466240"/>
            <a:ext cx="691948" cy="366317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7860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4BCEE7AE-CF55-47A2-9D29-09373E3D62B5}"/>
              </a:ext>
            </a:extLst>
          </p:cNvPr>
          <p:cNvSpPr/>
          <p:nvPr userDrawn="1"/>
        </p:nvSpPr>
        <p:spPr bwMode="auto">
          <a:xfrm>
            <a:off x="10890251" y="6786000"/>
            <a:ext cx="1301749" cy="72000"/>
          </a:xfrm>
          <a:prstGeom prst="rect">
            <a:avLst/>
          </a:prstGeom>
          <a:solidFill>
            <a:srgbClr val="49504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2" name="矩形 22">
            <a:extLst>
              <a:ext uri="{FF2B5EF4-FFF2-40B4-BE49-F238E27FC236}">
                <a16:creationId xmlns:a16="http://schemas.microsoft.com/office/drawing/2014/main" xmlns="" id="{16A72991-4D35-45FC-8EF2-C9E3B4850B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786000"/>
            <a:ext cx="10818284" cy="72000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Arial" charset="0"/>
              <a:buNone/>
              <a:defRPr/>
            </a:pPr>
            <a:endParaRPr lang="zh-CN" altLang="en-US" sz="2400" dirty="0">
              <a:latin typeface="Segoe UI" pitchFamily="34" charset="0"/>
              <a:ea typeface="微软雅黑" pitchFamily="34" charset="-122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xmlns="" id="{3A7F5CA1-11F4-B94D-84AE-F6E3E12DEC4D}"/>
              </a:ext>
            </a:extLst>
          </p:cNvPr>
          <p:cNvGrpSpPr/>
          <p:nvPr userDrawn="1"/>
        </p:nvGrpSpPr>
        <p:grpSpPr>
          <a:xfrm>
            <a:off x="2126595" y="2260317"/>
            <a:ext cx="2280944" cy="1168683"/>
            <a:chOff x="1984355" y="1223746"/>
            <a:chExt cx="2280944" cy="1168683"/>
          </a:xfrm>
        </p:grpSpPr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xmlns="" id="{DB73C1A2-926E-3849-92AB-BCE7B4C71DF2}"/>
                </a:ext>
              </a:extLst>
            </p:cNvPr>
            <p:cNvSpPr txBox="1"/>
            <p:nvPr/>
          </p:nvSpPr>
          <p:spPr>
            <a:xfrm>
              <a:off x="2549296" y="1223746"/>
              <a:ext cx="1245854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4200" b="1" i="0" dirty="0"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目录</a:t>
              </a:r>
            </a:p>
          </p:txBody>
        </p:sp>
        <p:sp>
          <p:nvSpPr>
            <p:cNvPr id="21" name="文本框 20">
              <a:extLst>
                <a:ext uri="{FF2B5EF4-FFF2-40B4-BE49-F238E27FC236}">
                  <a16:creationId xmlns:a16="http://schemas.microsoft.com/office/drawing/2014/main" xmlns="" id="{3EC96A2F-7D7A-F34F-9BE8-8ADCD2919ACB}"/>
                </a:ext>
              </a:extLst>
            </p:cNvPr>
            <p:cNvSpPr txBox="1"/>
            <p:nvPr/>
          </p:nvSpPr>
          <p:spPr>
            <a:xfrm>
              <a:off x="1984355" y="1869209"/>
              <a:ext cx="1833941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dirty="0">
                  <a:solidFill>
                    <a:schemeClr val="bg1">
                      <a:lumMod val="8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阿里巴巴普惠体" panose="00020600040101010101" pitchFamily="18" charset="-122"/>
                </a:rPr>
                <a:t>Contents</a:t>
              </a:r>
              <a:endParaRPr lang="zh-CN" altLang="en-US" sz="28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阿里巴巴普惠体" panose="00020600040101010101" pitchFamily="18" charset="-122"/>
                <a:cs typeface="阿里巴巴普惠体" panose="00020600040101010101" pitchFamily="18" charset="-122"/>
              </a:endParaRPr>
            </a:p>
          </p:txBody>
        </p:sp>
        <p:cxnSp>
          <p:nvCxnSpPr>
            <p:cNvPr id="23" name="直接连接符 2">
              <a:extLst>
                <a:ext uri="{FF2B5EF4-FFF2-40B4-BE49-F238E27FC236}">
                  <a16:creationId xmlns:a16="http://schemas.microsoft.com/office/drawing/2014/main" xmlns="" id="{83E925B0-57FD-8B4B-8FF7-8BCD8AADEF23}"/>
                </a:ext>
              </a:extLst>
            </p:cNvPr>
            <p:cNvCxnSpPr>
              <a:cxnSpLocks/>
            </p:cNvCxnSpPr>
            <p:nvPr/>
          </p:nvCxnSpPr>
          <p:spPr>
            <a:xfrm>
              <a:off x="4265299" y="1300145"/>
              <a:ext cx="0" cy="1062261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六边形 24">
              <a:extLst>
                <a:ext uri="{FF2B5EF4-FFF2-40B4-BE49-F238E27FC236}">
                  <a16:creationId xmlns:a16="http://schemas.microsoft.com/office/drawing/2014/main" xmlns="" id="{3EDCC472-8CF0-F84C-9270-06FAC7E8DD4D}"/>
                </a:ext>
              </a:extLst>
            </p:cNvPr>
            <p:cNvSpPr/>
            <p:nvPr/>
          </p:nvSpPr>
          <p:spPr>
            <a:xfrm rot="5400000">
              <a:off x="2142134" y="1404577"/>
              <a:ext cx="437322" cy="377002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26" name="六边形 25">
              <a:extLst>
                <a:ext uri="{FF2B5EF4-FFF2-40B4-BE49-F238E27FC236}">
                  <a16:creationId xmlns:a16="http://schemas.microsoft.com/office/drawing/2014/main" xmlns="" id="{E8F71936-0CC4-CB4A-AF12-89754A9ADA5D}"/>
                </a:ext>
              </a:extLst>
            </p:cNvPr>
            <p:cNvSpPr/>
            <p:nvPr/>
          </p:nvSpPr>
          <p:spPr>
            <a:xfrm rot="5400000">
              <a:off x="2037082" y="1610051"/>
              <a:ext cx="246109" cy="212163"/>
            </a:xfrm>
            <a:prstGeom prst="hexagon">
              <a:avLst/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759586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5pPr>
      <a:lvl6pPr marL="609585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6pPr>
      <a:lvl7pPr marL="121917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7pPr>
      <a:lvl8pPr marL="1828754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8pPr>
      <a:lvl9pPr marL="2438339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9pPr>
    </p:titleStyle>
    <p:bodyStyle>
      <a:lvl1pPr marL="457189" marR="0" indent="-457189" algn="l" defTabSz="914400" rtl="0" eaLnBrk="0" fontAlgn="base" latinLnBrk="0" hangingPunct="0">
        <a:lnSpc>
          <a:spcPct val="15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tabLst/>
        <a:defRPr sz="2400" b="0" i="0" kern="1200">
          <a:solidFill>
            <a:schemeClr val="tx1">
              <a:lumMod val="75000"/>
              <a:lumOff val="25000"/>
            </a:schemeClr>
          </a:solidFill>
          <a:latin typeface="Alibaba PuHuiTi R" pitchFamily="18" charset="-122"/>
          <a:ea typeface="Alibaba PuHuiTi R" pitchFamily="18" charset="-122"/>
          <a:cs typeface="Alibaba PuHuiTi R" pitchFamily="18" charset="-122"/>
        </a:defRPr>
      </a:lvl1pPr>
      <a:lvl2pPr marL="609585" indent="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None/>
        <a:defRPr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67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>
            <a:extLst>
              <a:ext uri="{FF2B5EF4-FFF2-40B4-BE49-F238E27FC236}">
                <a16:creationId xmlns:a16="http://schemas.microsoft.com/office/drawing/2014/main" xmlns="" id="{88438130-7B30-A94E-B2AC-38EDD0B85909}"/>
              </a:ext>
            </a:extLst>
          </p:cNvPr>
          <p:cNvSpPr/>
          <p:nvPr userDrawn="1"/>
        </p:nvSpPr>
        <p:spPr>
          <a:xfrm>
            <a:off x="1285029" y="2458684"/>
            <a:ext cx="474473" cy="474473"/>
          </a:xfrm>
          <a:prstGeom prst="ellipse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kumimoji="1"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4BCEE7AE-CF55-47A2-9D29-09373E3D62B5}"/>
              </a:ext>
            </a:extLst>
          </p:cNvPr>
          <p:cNvSpPr/>
          <p:nvPr userDrawn="1"/>
        </p:nvSpPr>
        <p:spPr bwMode="auto">
          <a:xfrm>
            <a:off x="10890251" y="6786000"/>
            <a:ext cx="1301749" cy="72000"/>
          </a:xfrm>
          <a:prstGeom prst="rect">
            <a:avLst/>
          </a:prstGeom>
          <a:solidFill>
            <a:srgbClr val="49504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2" name="矩形 22">
            <a:extLst>
              <a:ext uri="{FF2B5EF4-FFF2-40B4-BE49-F238E27FC236}">
                <a16:creationId xmlns:a16="http://schemas.microsoft.com/office/drawing/2014/main" xmlns="" id="{16A72991-4D35-45FC-8EF2-C9E3B4850B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786000"/>
            <a:ext cx="10818284" cy="72000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Arial" charset="0"/>
              <a:buNone/>
              <a:defRPr/>
            </a:pPr>
            <a:endParaRPr lang="zh-CN" altLang="en-US" sz="2400" dirty="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xmlns="" id="{DB73C1A2-926E-3849-92AB-BCE7B4C71DF2}"/>
              </a:ext>
            </a:extLst>
          </p:cNvPr>
          <p:cNvSpPr txBox="1"/>
          <p:nvPr/>
        </p:nvSpPr>
        <p:spPr>
          <a:xfrm>
            <a:off x="1732839" y="2333175"/>
            <a:ext cx="2307042" cy="73866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zh-CN" altLang="en-US" sz="4200" b="1" i="0" dirty="0">
                <a:latin typeface="Alibaba PuHuiTi B" pitchFamily="18" charset="-122"/>
                <a:ea typeface="Alibaba PuHuiTi B" pitchFamily="18" charset="-122"/>
                <a:cs typeface="Alibaba PuHuiTi B" pitchFamily="18" charset="-122"/>
              </a:rPr>
              <a:t>学习目标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xmlns="" id="{3EC96A2F-7D7A-F34F-9BE8-8ADCD2919ACB}"/>
              </a:ext>
            </a:extLst>
          </p:cNvPr>
          <p:cNvSpPr txBox="1"/>
          <p:nvPr/>
        </p:nvSpPr>
        <p:spPr>
          <a:xfrm>
            <a:off x="702992" y="2983479"/>
            <a:ext cx="3873724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21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阿里巴巴普惠体" panose="00020600040101010101" pitchFamily="18" charset="-122"/>
              </a:rPr>
              <a:t>Learning</a:t>
            </a:r>
            <a:r>
              <a:rPr lang="zh-CN" altLang="en-US" sz="21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阿里巴巴普惠体" panose="00020600040101010101" pitchFamily="18" charset="-122"/>
              </a:rPr>
              <a:t> </a:t>
            </a:r>
            <a:r>
              <a:rPr lang="en-US" altLang="zh-CN" sz="21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阿里巴巴普惠体" panose="00020600040101010101" pitchFamily="18" charset="-122"/>
              </a:rPr>
              <a:t>Objectives</a:t>
            </a:r>
            <a:endParaRPr lang="zh-CN" altLang="en-US" sz="2100" dirty="0">
              <a:solidFill>
                <a:schemeClr val="bg1">
                  <a:lumMod val="85000"/>
                </a:schemeClr>
              </a:solidFill>
              <a:latin typeface="Verdana" panose="020B0604030504040204" pitchFamily="34" charset="0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cxnSp>
        <p:nvCxnSpPr>
          <p:cNvPr id="23" name="直接连接符 2">
            <a:extLst>
              <a:ext uri="{FF2B5EF4-FFF2-40B4-BE49-F238E27FC236}">
                <a16:creationId xmlns:a16="http://schemas.microsoft.com/office/drawing/2014/main" xmlns="" id="{83E925B0-57FD-8B4B-8FF7-8BCD8AADEF23}"/>
              </a:ext>
            </a:extLst>
          </p:cNvPr>
          <p:cNvCxnSpPr>
            <a:cxnSpLocks/>
          </p:cNvCxnSpPr>
          <p:nvPr/>
        </p:nvCxnSpPr>
        <p:spPr>
          <a:xfrm>
            <a:off x="4417699" y="2336716"/>
            <a:ext cx="0" cy="106226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形 2">
            <a:extLst>
              <a:ext uri="{FF2B5EF4-FFF2-40B4-BE49-F238E27FC236}">
                <a16:creationId xmlns:a16="http://schemas.microsoft.com/office/drawing/2014/main" xmlns="" id="{A7484BB2-BD94-3C49-9EC4-B9A294E2AF2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319070" y="2491361"/>
            <a:ext cx="406390" cy="406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87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5pPr>
      <a:lvl6pPr marL="609585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6pPr>
      <a:lvl7pPr marL="121917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7pPr>
      <a:lvl8pPr marL="1828754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8pPr>
      <a:lvl9pPr marL="2438339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9pPr>
    </p:titleStyle>
    <p:bodyStyle>
      <a:lvl1pPr marL="457189" marR="0" indent="-457189" algn="l" defTabSz="914400" rtl="0" eaLnBrk="0" fontAlgn="base" latinLnBrk="0" hangingPunct="0">
        <a:lnSpc>
          <a:spcPct val="15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tabLst/>
        <a:defRPr sz="2400" b="0" i="0" kern="1200">
          <a:solidFill>
            <a:schemeClr val="tx1">
              <a:lumMod val="75000"/>
              <a:lumOff val="25000"/>
            </a:schemeClr>
          </a:solidFill>
          <a:latin typeface="Alibaba PuHuiTi R" pitchFamily="18" charset="-122"/>
          <a:ea typeface="Alibaba PuHuiTi R" pitchFamily="18" charset="-122"/>
          <a:cs typeface="Alibaba PuHuiTi R" pitchFamily="18" charset="-122"/>
        </a:defRPr>
      </a:lvl1pPr>
      <a:lvl2pPr marL="609585" indent="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None/>
        <a:defRPr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67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六边形 6">
            <a:extLst>
              <a:ext uri="{FF2B5EF4-FFF2-40B4-BE49-F238E27FC236}">
                <a16:creationId xmlns:a16="http://schemas.microsoft.com/office/drawing/2014/main" xmlns="" id="{91B717BE-9DF9-1B41-9DBF-CB511A9C606B}"/>
              </a:ext>
            </a:extLst>
          </p:cNvPr>
          <p:cNvSpPr/>
          <p:nvPr userDrawn="1"/>
        </p:nvSpPr>
        <p:spPr>
          <a:xfrm rot="5400000">
            <a:off x="3779834" y="2429461"/>
            <a:ext cx="1318512" cy="1136649"/>
          </a:xfrm>
          <a:prstGeom prst="hexagon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8" name="六边形 7">
            <a:extLst>
              <a:ext uri="{FF2B5EF4-FFF2-40B4-BE49-F238E27FC236}">
                <a16:creationId xmlns:a16="http://schemas.microsoft.com/office/drawing/2014/main" xmlns="" id="{998722ED-C4DC-C24C-A17B-B9CA36751549}"/>
              </a:ext>
            </a:extLst>
          </p:cNvPr>
          <p:cNvSpPr/>
          <p:nvPr userDrawn="1"/>
        </p:nvSpPr>
        <p:spPr>
          <a:xfrm rot="5400000">
            <a:off x="3567036" y="3257393"/>
            <a:ext cx="429253" cy="370046"/>
          </a:xfrm>
          <a:prstGeom prst="hexagon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57575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六边形 6">
            <a:extLst>
              <a:ext uri="{FF2B5EF4-FFF2-40B4-BE49-F238E27FC236}">
                <a16:creationId xmlns:a16="http://schemas.microsoft.com/office/drawing/2014/main" xmlns="" id="{D82380DF-4088-5449-BBFC-0B57E0B8F475}"/>
              </a:ext>
            </a:extLst>
          </p:cNvPr>
          <p:cNvSpPr/>
          <p:nvPr userDrawn="1"/>
        </p:nvSpPr>
        <p:spPr>
          <a:xfrm rot="5400000">
            <a:off x="3779834" y="2429461"/>
            <a:ext cx="1318512" cy="1136649"/>
          </a:xfrm>
          <a:prstGeom prst="hexagon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六边形 10">
            <a:extLst>
              <a:ext uri="{FF2B5EF4-FFF2-40B4-BE49-F238E27FC236}">
                <a16:creationId xmlns:a16="http://schemas.microsoft.com/office/drawing/2014/main" xmlns="" id="{2FB8D235-9189-C14B-8111-0D705B9AA121}"/>
              </a:ext>
            </a:extLst>
          </p:cNvPr>
          <p:cNvSpPr/>
          <p:nvPr userDrawn="1"/>
        </p:nvSpPr>
        <p:spPr>
          <a:xfrm rot="5400000">
            <a:off x="3567036" y="3257393"/>
            <a:ext cx="429253" cy="370046"/>
          </a:xfrm>
          <a:prstGeom prst="hexagon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55265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4BCEE7AE-CF55-47A2-9D29-09373E3D62B5}"/>
              </a:ext>
            </a:extLst>
          </p:cNvPr>
          <p:cNvSpPr/>
          <p:nvPr userDrawn="1"/>
        </p:nvSpPr>
        <p:spPr bwMode="auto">
          <a:xfrm>
            <a:off x="10890251" y="6786000"/>
            <a:ext cx="1301749" cy="72000"/>
          </a:xfrm>
          <a:prstGeom prst="rect">
            <a:avLst/>
          </a:prstGeom>
          <a:solidFill>
            <a:srgbClr val="49504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0" name="矩形 22">
            <a:extLst>
              <a:ext uri="{FF2B5EF4-FFF2-40B4-BE49-F238E27FC236}">
                <a16:creationId xmlns:a16="http://schemas.microsoft.com/office/drawing/2014/main" xmlns="" id="{16A72991-4D35-45FC-8EF2-C9E3B4850B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786000"/>
            <a:ext cx="10818284" cy="72000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Arial" charset="0"/>
              <a:buNone/>
              <a:defRPr/>
            </a:pPr>
            <a:endParaRPr lang="zh-CN" altLang="en-US" sz="2400" dirty="0">
              <a:latin typeface="Segoe UI" pitchFamily="34" charset="0"/>
              <a:ea typeface="微软雅黑" pitchFamily="34" charset="-122"/>
            </a:endParaRPr>
          </a:p>
        </p:txBody>
      </p:sp>
      <p:cxnSp>
        <p:nvCxnSpPr>
          <p:cNvPr id="11" name="直接连接符 22">
            <a:extLst>
              <a:ext uri="{FF2B5EF4-FFF2-40B4-BE49-F238E27FC236}">
                <a16:creationId xmlns:a16="http://schemas.microsoft.com/office/drawing/2014/main" xmlns="" id="{E3D0AD59-338B-5041-BA54-3D9BB0E399D6}"/>
              </a:ext>
            </a:extLst>
          </p:cNvPr>
          <p:cNvCxnSpPr/>
          <p:nvPr userDrawn="1"/>
        </p:nvCxnSpPr>
        <p:spPr>
          <a:xfrm flipH="1">
            <a:off x="323600" y="763880"/>
            <a:ext cx="11544801" cy="0"/>
          </a:xfrm>
          <a:prstGeom prst="line">
            <a:avLst/>
          </a:prstGeom>
          <a:ln w="9525">
            <a:solidFill>
              <a:srgbClr val="F2F2F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组合 11">
            <a:extLst>
              <a:ext uri="{FF2B5EF4-FFF2-40B4-BE49-F238E27FC236}">
                <a16:creationId xmlns:a16="http://schemas.microsoft.com/office/drawing/2014/main" xmlns="" id="{F2197ADE-85E8-B341-8233-C315893A0BCC}"/>
              </a:ext>
            </a:extLst>
          </p:cNvPr>
          <p:cNvGrpSpPr/>
          <p:nvPr userDrawn="1"/>
        </p:nvGrpSpPr>
        <p:grpSpPr>
          <a:xfrm>
            <a:off x="0" y="420997"/>
            <a:ext cx="224590" cy="220464"/>
            <a:chOff x="0" y="262878"/>
            <a:chExt cx="224590" cy="506266"/>
          </a:xfrm>
        </p:grpSpPr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="" id="{C3756651-9738-8349-95DA-B0B282B3FAEA}"/>
                </a:ext>
              </a:extLst>
            </p:cNvPr>
            <p:cNvSpPr/>
            <p:nvPr/>
          </p:nvSpPr>
          <p:spPr>
            <a:xfrm>
              <a:off x="0" y="262878"/>
              <a:ext cx="224590" cy="506266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xmlns="" id="{5EF63353-41E7-0E43-AFC0-B2282740E9FE}"/>
                </a:ext>
              </a:extLst>
            </p:cNvPr>
            <p:cNvSpPr/>
            <p:nvPr/>
          </p:nvSpPr>
          <p:spPr>
            <a:xfrm>
              <a:off x="142500" y="262878"/>
              <a:ext cx="82090" cy="506266"/>
            </a:xfrm>
            <a:prstGeom prst="rect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pic>
        <p:nvPicPr>
          <p:cNvPr id="16" name="图片 15">
            <a:extLst>
              <a:ext uri="{FF2B5EF4-FFF2-40B4-BE49-F238E27FC236}">
                <a16:creationId xmlns:a16="http://schemas.microsoft.com/office/drawing/2014/main" xmlns="" id="{27893006-C6C0-BC4A-8CFB-289F585A2778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242" y="283220"/>
            <a:ext cx="1225447" cy="358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442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83" r:id="rId3"/>
    <p:sldLayoutId id="2147483678" r:id="rId4"/>
    <p:sldLayoutId id="2147483679" r:id="rId5"/>
    <p:sldLayoutId id="2147483680" r:id="rId6"/>
    <p:sldLayoutId id="2147483677" r:id="rId7"/>
    <p:sldLayoutId id="2147483702" r:id="rId8"/>
    <p:sldLayoutId id="2147483703" r:id="rId9"/>
    <p:sldLayoutId id="2147483709" r:id="rId10"/>
    <p:sldLayoutId id="2147483704" r:id="rId11"/>
    <p:sldLayoutId id="2147483681" r:id="rId12"/>
    <p:sldLayoutId id="2147483693" r:id="rId13"/>
    <p:sldLayoutId id="2147483710" r:id="rId14"/>
    <p:sldLayoutId id="2147483706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5pPr>
      <a:lvl6pPr marL="609585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6pPr>
      <a:lvl7pPr marL="121917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7pPr>
      <a:lvl8pPr marL="1828754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8pPr>
      <a:lvl9pPr marL="2438339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67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713" y="2604635"/>
            <a:ext cx="2314575" cy="95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715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3B16EC87-9B0D-CD4B-997D-0A66FE90B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Python</a:t>
            </a:r>
            <a:r>
              <a:rPr lang="zh-CN" altLang="en-US" dirty="0" smtClean="0"/>
              <a:t>面向对象基础</a:t>
            </a:r>
            <a:endParaRPr kumimoji="1" lang="zh-CN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FB6AC0F8-4890-4046-8499-78F7C697382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zh-CN" altLang="en-US" dirty="0"/>
              <a:t>人生苦</a:t>
            </a:r>
            <a:r>
              <a:rPr kumimoji="1" lang="zh-CN" altLang="en-US" dirty="0" smtClean="0"/>
              <a:t>短，我学</a:t>
            </a:r>
            <a:r>
              <a:rPr kumimoji="1" lang="en-US" altLang="zh-CN" dirty="0" smtClean="0"/>
              <a:t>Python</a:t>
            </a:r>
            <a:r>
              <a:rPr kumimoji="1" lang="en-US" altLang="zh-CN" dirty="0"/>
              <a:t>!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3397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面向对象编程思想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、</a:t>
            </a:r>
            <a:r>
              <a:rPr lang="zh-CN" altLang="en-US" dirty="0"/>
              <a:t>举个栗子：面向对象实现报名案例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8544" y="1457271"/>
            <a:ext cx="8192116" cy="5328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7783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552536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☆第三步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：让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实体去执行相应的功能或动作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/>
              <a:t>学生</a:t>
            </a:r>
            <a:r>
              <a:rPr lang="zh-CN" altLang="en-US" dirty="0" smtClean="0">
                <a:solidFill>
                  <a:srgbClr val="AD2B26"/>
                </a:solidFill>
              </a:rPr>
              <a:t>提出报名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学生</a:t>
            </a:r>
            <a:r>
              <a:rPr lang="zh-CN" altLang="en-US" dirty="0" smtClean="0">
                <a:solidFill>
                  <a:srgbClr val="AD2B26"/>
                </a:solidFill>
              </a:rPr>
              <a:t>提供</a:t>
            </a:r>
            <a:r>
              <a:rPr lang="zh-CN" altLang="en-US" dirty="0">
                <a:solidFill>
                  <a:srgbClr val="AD2B26"/>
                </a:solidFill>
              </a:rPr>
              <a:t>相关</a:t>
            </a:r>
            <a:r>
              <a:rPr lang="zh-CN" altLang="en-US" dirty="0" smtClean="0">
                <a:solidFill>
                  <a:srgbClr val="AD2B26"/>
                </a:solidFill>
              </a:rPr>
              <a:t>资料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 smtClean="0"/>
              <a:t>教师</a:t>
            </a:r>
            <a:r>
              <a:rPr lang="zh-CN" altLang="en-US" dirty="0" smtClean="0">
                <a:solidFill>
                  <a:srgbClr val="AD2B26"/>
                </a:solidFill>
              </a:rPr>
              <a:t>登记</a:t>
            </a:r>
            <a:r>
              <a:rPr lang="zh-CN" altLang="en-US" dirty="0">
                <a:solidFill>
                  <a:srgbClr val="AD2B26"/>
                </a:solidFill>
              </a:rPr>
              <a:t>学生</a:t>
            </a:r>
            <a:r>
              <a:rPr lang="zh-CN" altLang="en-US" dirty="0" smtClean="0">
                <a:solidFill>
                  <a:srgbClr val="AD2B26"/>
                </a:solidFill>
              </a:rPr>
              <a:t>信息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 smtClean="0"/>
              <a:t>学生</a:t>
            </a:r>
            <a:r>
              <a:rPr lang="zh-CN" altLang="en-US" dirty="0" smtClean="0">
                <a:solidFill>
                  <a:srgbClr val="AD2B26"/>
                </a:solidFill>
              </a:rPr>
              <a:t>缴费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 smtClean="0"/>
              <a:t>机构</a:t>
            </a:r>
            <a:r>
              <a:rPr lang="zh-CN" altLang="en-US" dirty="0" smtClean="0">
                <a:solidFill>
                  <a:srgbClr val="AD2B26"/>
                </a:solidFill>
              </a:rPr>
              <a:t>收费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 smtClean="0"/>
              <a:t>教师</a:t>
            </a:r>
            <a:r>
              <a:rPr lang="zh-CN" altLang="en-US" dirty="0" smtClean="0">
                <a:solidFill>
                  <a:srgbClr val="AD2B26"/>
                </a:solidFill>
              </a:rPr>
              <a:t>分配教室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 smtClean="0"/>
              <a:t>班级</a:t>
            </a:r>
            <a:r>
              <a:rPr lang="zh-CN" altLang="en-US" dirty="0" smtClean="0">
                <a:solidFill>
                  <a:srgbClr val="AD2B26"/>
                </a:solidFill>
              </a:rPr>
              <a:t>增加</a:t>
            </a:r>
            <a:r>
              <a:rPr lang="zh-CN" altLang="en-US" dirty="0">
                <a:solidFill>
                  <a:srgbClr val="AD2B26"/>
                </a:solidFill>
              </a:rPr>
              <a:t>学生</a:t>
            </a:r>
            <a:r>
              <a:rPr lang="zh-CN" altLang="en-US" dirty="0" smtClean="0">
                <a:solidFill>
                  <a:srgbClr val="AD2B26"/>
                </a:solidFill>
              </a:rPr>
              <a:t>信息</a:t>
            </a:r>
            <a:endParaRPr lang="en-US" altLang="zh-CN" dirty="0" smtClean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面向对象编程思想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5</a:t>
            </a:r>
            <a:r>
              <a:rPr lang="zh-CN" altLang="en-US" dirty="0" smtClean="0"/>
              <a:t>、</a:t>
            </a:r>
            <a:r>
              <a:rPr lang="zh-CN" altLang="en-US" dirty="0"/>
              <a:t>举个栗子：面向对象实现报名案例</a:t>
            </a:r>
          </a:p>
        </p:txBody>
      </p:sp>
    </p:spTree>
    <p:extLst>
      <p:ext uri="{BB962C8B-B14F-4D97-AF65-F5344CB8AC3E}">
        <p14:creationId xmlns:p14="http://schemas.microsoft.com/office/powerpoint/2010/main" val="3865221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552536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以前写代码，首先想到的是需要实现什么功能</a:t>
            </a:r>
            <a:r>
              <a:rPr lang="en-US" altLang="zh-CN" dirty="0"/>
              <a:t>——</a:t>
            </a:r>
            <a:r>
              <a:rPr lang="zh-CN" altLang="en-US" dirty="0"/>
              <a:t>调用系统函数，或者自己自定义函数，然后按部就班的执行就行了</a:t>
            </a:r>
            <a:r>
              <a:rPr lang="zh-CN" altLang="en-US" dirty="0" smtClean="0"/>
              <a:t>！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以后</a:t>
            </a:r>
            <a:r>
              <a:rPr lang="zh-CN" altLang="en-US" dirty="0"/>
              <a:t>写代码，首先想到的是应该由什么样的主体去实现什么样的功能，再把该主体的属性和功能统一的进行封装，最后才去实现各个实体的功能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注意：</a:t>
            </a:r>
            <a:r>
              <a:rPr lang="zh-CN" altLang="en-US" dirty="0" smtClean="0">
                <a:solidFill>
                  <a:srgbClr val="AD2B26"/>
                </a:solidFill>
              </a:rPr>
              <a:t>面向对象</a:t>
            </a:r>
            <a:r>
              <a:rPr lang="zh-CN" altLang="en-US" dirty="0">
                <a:solidFill>
                  <a:srgbClr val="AD2B26"/>
                </a:solidFill>
              </a:rPr>
              <a:t>并不是一种技术，而是一种思想，是一种解决问题的最基本的思维方式！  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所以</a:t>
            </a:r>
            <a:r>
              <a:rPr lang="zh-CN" altLang="en-US" dirty="0"/>
              <a:t>，面向对象的核心思想</a:t>
            </a:r>
            <a:r>
              <a:rPr lang="zh-CN" altLang="en-US" dirty="0" smtClean="0"/>
              <a:t>是</a:t>
            </a:r>
            <a:r>
              <a:rPr lang="zh-CN" altLang="en-US" dirty="0" smtClean="0">
                <a:solidFill>
                  <a:srgbClr val="AD2B26"/>
                </a:solidFill>
              </a:rPr>
              <a:t>：</a:t>
            </a:r>
            <a:r>
              <a:rPr lang="zh-CN" altLang="en-US" dirty="0">
                <a:solidFill>
                  <a:srgbClr val="AD2B26"/>
                </a:solidFill>
              </a:rPr>
              <a:t>不仅仅是简单的将功能进行封装（封装成函数），更是对调用该功能的主体进行封装，实现某个主体拥有多个功能，在使用的过程中，先得到对应的主体，再使用主体去实现相关的功能！</a:t>
            </a:r>
            <a:endParaRPr lang="en-US" altLang="zh-CN" dirty="0" smtClean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面向对象编程思想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6</a:t>
            </a:r>
            <a:r>
              <a:rPr lang="zh-CN" altLang="en-US" dirty="0" smtClean="0"/>
              <a:t>、面向过程向面向对象思想迁移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807896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552536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一</a:t>
            </a:r>
            <a:r>
              <a:rPr lang="zh-CN" altLang="en-US" dirty="0"/>
              <a:t>个面</a:t>
            </a:r>
            <a:r>
              <a:rPr lang="zh-CN" altLang="en-US" dirty="0" smtClean="0"/>
              <a:t>试题：</a:t>
            </a:r>
            <a:r>
              <a:rPr lang="zh-CN" altLang="en-US" dirty="0"/>
              <a:t>面向过程和面向对象</a:t>
            </a:r>
            <a:r>
              <a:rPr lang="zh-CN" altLang="en-US" dirty="0" smtClean="0"/>
              <a:t>的区别？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① </a:t>
            </a:r>
            <a:r>
              <a:rPr lang="zh-CN" altLang="en-US" dirty="0"/>
              <a:t>都可以实现代码重用和模块化编程，面向对象的模块化更深，数据也更封闭和</a:t>
            </a:r>
            <a:r>
              <a:rPr lang="zh-CN" altLang="en-US" dirty="0" smtClean="0"/>
              <a:t>安全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② </a:t>
            </a:r>
            <a:r>
              <a:rPr lang="zh-CN" altLang="en-US" dirty="0"/>
              <a:t>面向对象的思维方式更加贴近现实生活，更容易解决大型的复杂的业务</a:t>
            </a:r>
            <a:r>
              <a:rPr lang="zh-CN" altLang="en-US" dirty="0" smtClean="0"/>
              <a:t>逻辑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③ </a:t>
            </a:r>
            <a:r>
              <a:rPr lang="zh-CN" altLang="en-US" dirty="0"/>
              <a:t>从前期开发的角度来看，面向对象比面向过程要更复杂，但是从维护和扩展的角度来看，面向对象要远比面向过程简单</a:t>
            </a:r>
            <a:r>
              <a:rPr lang="zh-CN" altLang="en-US" dirty="0" smtClean="0"/>
              <a:t>！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④ </a:t>
            </a:r>
            <a:r>
              <a:rPr lang="zh-CN" altLang="en-US" dirty="0"/>
              <a:t>面向过程的代码执行效率比面向对象高</a:t>
            </a:r>
            <a:endParaRPr lang="en-US" altLang="zh-CN" dirty="0" smtClean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面向对象编程思想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6</a:t>
            </a:r>
            <a:r>
              <a:rPr lang="zh-CN" altLang="en-US" dirty="0" smtClean="0"/>
              <a:t>、面试题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426269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面向对象基本概念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02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2574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552536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OOA</a:t>
            </a:r>
            <a:r>
              <a:rPr lang="zh-CN" altLang="en-US" dirty="0"/>
              <a:t>：</a:t>
            </a:r>
            <a:r>
              <a:rPr lang="zh-CN" altLang="en-US" dirty="0" smtClean="0"/>
              <a:t>面向对象分析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OOD</a:t>
            </a:r>
            <a:r>
              <a:rPr lang="zh-CN" altLang="en-US" dirty="0"/>
              <a:t>：</a:t>
            </a:r>
            <a:r>
              <a:rPr lang="zh-CN" altLang="en-US" dirty="0" smtClean="0"/>
              <a:t>面向对象设计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OOP</a:t>
            </a:r>
            <a:r>
              <a:rPr lang="zh-CN" altLang="en-US" dirty="0"/>
              <a:t>：面向对象编程</a:t>
            </a:r>
            <a:endParaRPr lang="en-US" altLang="zh-CN" dirty="0" smtClean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面向对象基本概念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、面向对象基本概念</a:t>
            </a:r>
            <a:endParaRPr lang="zh-CN" altLang="en-US" dirty="0"/>
          </a:p>
        </p:txBody>
      </p:sp>
      <p:graphicFrame>
        <p:nvGraphicFramePr>
          <p:cNvPr id="6" name="图示 5"/>
          <p:cNvGraphicFramePr/>
          <p:nvPr>
            <p:extLst>
              <p:ext uri="{D42A27DB-BD31-4B8C-83A1-F6EECF244321}">
                <p14:modId xmlns:p14="http://schemas.microsoft.com/office/powerpoint/2010/main" val="3696256466"/>
              </p:ext>
            </p:extLst>
          </p:nvPr>
        </p:nvGraphicFramePr>
        <p:xfrm>
          <a:off x="2569945" y="2147832"/>
          <a:ext cx="6001886" cy="3934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66150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2"/>
            <a:ext cx="10749598" cy="5072301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对象，</a:t>
            </a:r>
            <a:r>
              <a:rPr lang="en-US" altLang="zh-CN" dirty="0"/>
              <a:t>object</a:t>
            </a:r>
            <a:r>
              <a:rPr lang="zh-CN" altLang="en-US" dirty="0"/>
              <a:t>，现实业务逻辑的一个动作实体就对应着</a:t>
            </a:r>
            <a:r>
              <a:rPr lang="en-US" altLang="zh-CN" dirty="0"/>
              <a:t>OOP</a:t>
            </a:r>
            <a:r>
              <a:rPr lang="zh-CN" altLang="en-US" dirty="0"/>
              <a:t>编程中的一个对象</a:t>
            </a:r>
            <a:r>
              <a:rPr lang="zh-CN" altLang="en-US" dirty="0" smtClean="0"/>
              <a:t>！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AD2B26"/>
                </a:solidFill>
              </a:rPr>
              <a:t>所以</a:t>
            </a:r>
            <a:r>
              <a:rPr lang="zh-CN" altLang="en-US" dirty="0" smtClean="0">
                <a:solidFill>
                  <a:srgbClr val="AD2B26"/>
                </a:solidFill>
              </a:rPr>
              <a:t>：① 对象</a:t>
            </a:r>
            <a:r>
              <a:rPr lang="zh-CN" altLang="en-US" dirty="0">
                <a:solidFill>
                  <a:srgbClr val="AD2B26"/>
                </a:solidFill>
              </a:rPr>
              <a:t>使用属性（</a:t>
            </a:r>
            <a:r>
              <a:rPr lang="en-US" altLang="zh-CN" dirty="0">
                <a:solidFill>
                  <a:srgbClr val="AD2B26"/>
                </a:solidFill>
              </a:rPr>
              <a:t>property</a:t>
            </a:r>
            <a:r>
              <a:rPr lang="zh-CN" altLang="en-US" dirty="0">
                <a:solidFill>
                  <a:srgbClr val="AD2B26"/>
                </a:solidFill>
              </a:rPr>
              <a:t>）保存数据</a:t>
            </a:r>
            <a:r>
              <a:rPr lang="zh-CN" altLang="en-US" dirty="0" smtClean="0">
                <a:solidFill>
                  <a:srgbClr val="AD2B26"/>
                </a:solidFill>
              </a:rPr>
              <a:t>！② 对象</a:t>
            </a:r>
            <a:r>
              <a:rPr lang="zh-CN" altLang="en-US" dirty="0">
                <a:solidFill>
                  <a:srgbClr val="AD2B26"/>
                </a:solidFill>
              </a:rPr>
              <a:t>使用方法（</a:t>
            </a:r>
            <a:r>
              <a:rPr lang="en-US" altLang="zh-CN" dirty="0">
                <a:solidFill>
                  <a:srgbClr val="AD2B26"/>
                </a:solidFill>
              </a:rPr>
              <a:t>method</a:t>
            </a:r>
            <a:r>
              <a:rPr lang="zh-CN" altLang="en-US" dirty="0">
                <a:solidFill>
                  <a:srgbClr val="AD2B26"/>
                </a:solidFill>
              </a:rPr>
              <a:t>）管理</a:t>
            </a:r>
            <a:r>
              <a:rPr lang="zh-CN" altLang="en-US" dirty="0" smtClean="0">
                <a:solidFill>
                  <a:srgbClr val="AD2B26"/>
                </a:solidFill>
              </a:rPr>
              <a:t>数据！</a:t>
            </a:r>
            <a:endParaRPr lang="en-US" altLang="zh-CN" dirty="0" smtClean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面向对象基本概念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、对象的概念</a:t>
            </a:r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083" y="2250270"/>
            <a:ext cx="5717406" cy="3864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7151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2"/>
            <a:ext cx="10749598" cy="461028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对象如何产生？又是如何规定对象的属性和方法呢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答：在</a:t>
            </a:r>
            <a:r>
              <a:rPr lang="en-US" altLang="zh-CN" dirty="0"/>
              <a:t>Python</a:t>
            </a:r>
            <a:r>
              <a:rPr lang="zh-CN" altLang="en-US" dirty="0"/>
              <a:t>中，采用</a:t>
            </a:r>
            <a:r>
              <a:rPr lang="zh-CN" altLang="en-US" dirty="0">
                <a:solidFill>
                  <a:srgbClr val="AD2B26"/>
                </a:solidFill>
              </a:rPr>
              <a:t>类（</a:t>
            </a:r>
            <a:r>
              <a:rPr lang="en-US" altLang="zh-CN" dirty="0">
                <a:solidFill>
                  <a:srgbClr val="AD2B26"/>
                </a:solidFill>
              </a:rPr>
              <a:t>class</a:t>
            </a:r>
            <a:r>
              <a:rPr lang="zh-CN" altLang="en-US" dirty="0">
                <a:solidFill>
                  <a:srgbClr val="AD2B26"/>
                </a:solidFill>
              </a:rPr>
              <a:t>）来生产对象，用类来规定对象的属性和方法！也就是说，在</a:t>
            </a:r>
            <a:r>
              <a:rPr lang="en-US" altLang="zh-CN" dirty="0">
                <a:solidFill>
                  <a:srgbClr val="AD2B26"/>
                </a:solidFill>
              </a:rPr>
              <a:t>Python</a:t>
            </a:r>
            <a:r>
              <a:rPr lang="zh-CN" altLang="en-US" dirty="0">
                <a:solidFill>
                  <a:srgbClr val="AD2B26"/>
                </a:solidFill>
              </a:rPr>
              <a:t>中，要想得到对象，必须先有类</a:t>
            </a:r>
            <a:r>
              <a:rPr lang="zh-CN" altLang="en-US" dirty="0" smtClean="0">
                <a:solidFill>
                  <a:srgbClr val="AD2B26"/>
                </a:solidFill>
              </a:rPr>
              <a:t>！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为什么要引入类的概念？ </a:t>
            </a:r>
            <a:r>
              <a:rPr lang="zh-CN" altLang="en-US" dirty="0">
                <a:solidFill>
                  <a:srgbClr val="AD2B26"/>
                </a:solidFill>
              </a:rPr>
              <a:t>类本来就是对现实世界的一种模拟，在现实生活中，任何一个实体都有一个类别，类就是具有相同或相似属性和动作的一组实体的集合！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所以，在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Python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中，对象是指现实中的一个具体的实体，而既然现实中的实体都有一个类别，所以，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OOP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中的对象也都应该有一个类！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AD2B26"/>
                </a:solidFill>
              </a:rPr>
              <a:t>一个对象的所有应该具有特征特性信息，都是由其所属的类来决定的，但是每个对象又可以具有不同的特征特性信息，比如，我自己（人类）这个对象，名字叫老王，性别男，会写代码，会教书；另一个对象（人类）可能叫赵薇，性别女，会演戏，会唱歌！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面向对象基本概念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、类的概念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569128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2"/>
            <a:ext cx="10749598" cy="4610289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Python3</a:t>
            </a:r>
            <a:r>
              <a:rPr lang="zh-CN" altLang="en-US" dirty="0"/>
              <a:t>中类分为：经典类 和 新式</a:t>
            </a:r>
            <a:r>
              <a:rPr lang="zh-CN" altLang="en-US" dirty="0" smtClean="0"/>
              <a:t>类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>
                <a:solidFill>
                  <a:srgbClr val="AD2B26"/>
                </a:solidFill>
              </a:rPr>
              <a:t>经典类：不由任意内置类型派生出的类，称之为经典</a:t>
            </a:r>
            <a:r>
              <a:rPr lang="zh-CN" altLang="en-US" dirty="0" smtClean="0">
                <a:solidFill>
                  <a:srgbClr val="AD2B26"/>
                </a:solidFill>
              </a:rPr>
              <a:t>类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新式类：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这就是一个类，只不过里面什么都没有！其中，</a:t>
            </a:r>
            <a:r>
              <a:rPr lang="zh-CN" altLang="en-US" dirty="0">
                <a:solidFill>
                  <a:srgbClr val="AD2B26"/>
                </a:solidFill>
              </a:rPr>
              <a:t>类名不区分大小写，遵守一般的标识符的命名规则（以字母、数字和下划线构成，并且不能以数字开头），一般为了和方法名相区分</a:t>
            </a:r>
            <a:r>
              <a:rPr lang="zh-CN" altLang="en-US" dirty="0" smtClean="0">
                <a:solidFill>
                  <a:srgbClr val="AD2B26"/>
                </a:solidFill>
              </a:rPr>
              <a:t>，类</a:t>
            </a:r>
            <a:r>
              <a:rPr lang="zh-CN" altLang="en-US" dirty="0">
                <a:solidFill>
                  <a:srgbClr val="AD2B26"/>
                </a:solidFill>
              </a:rPr>
              <a:t>名的首字母一般大写！（大驼峰法</a:t>
            </a:r>
            <a:r>
              <a:rPr lang="zh-CN" altLang="en-US" dirty="0" smtClean="0">
                <a:solidFill>
                  <a:srgbClr val="AD2B26"/>
                </a:solidFill>
              </a:rPr>
              <a:t>）</a:t>
            </a:r>
            <a:endParaRPr lang="en-US" altLang="zh-CN" dirty="0" smtClean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面向对象基本概念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、类的定义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92094" y="2576200"/>
            <a:ext cx="10302240" cy="738664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类名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代码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......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92094" y="3773899"/>
            <a:ext cx="10302240" cy="738664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类名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代码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......</a:t>
            </a:r>
          </a:p>
        </p:txBody>
      </p:sp>
    </p:spTree>
    <p:extLst>
      <p:ext uri="{BB962C8B-B14F-4D97-AF65-F5344CB8AC3E}">
        <p14:creationId xmlns:p14="http://schemas.microsoft.com/office/powerpoint/2010/main" val="3265023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2"/>
            <a:ext cx="10749598" cy="461028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举个例子：定义</a:t>
            </a:r>
            <a:r>
              <a:rPr lang="en-US" altLang="zh-CN" dirty="0" smtClean="0"/>
              <a:t>"</a:t>
            </a:r>
            <a:r>
              <a:rPr lang="zh-CN" altLang="en-US" dirty="0" smtClean="0"/>
              <a:t>人</a:t>
            </a:r>
            <a:r>
              <a:rPr lang="en-US" altLang="zh-CN" dirty="0" smtClean="0"/>
              <a:t>"</a:t>
            </a:r>
            <a:r>
              <a:rPr lang="zh-CN" altLang="en-US" dirty="0" smtClean="0"/>
              <a:t>类</a:t>
            </a:r>
            <a:endParaRPr lang="en-US" altLang="zh-CN" dirty="0" smtClean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面向对象基本概念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、类的定义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248941"/>
            <a:ext cx="10302240" cy="1169551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Person():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eat(self):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我喜欢吃零食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drink(self):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我喜欢喝果汁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</p:txBody>
      </p:sp>
    </p:spTree>
    <p:extLst>
      <p:ext uri="{BB962C8B-B14F-4D97-AF65-F5344CB8AC3E}">
        <p14:creationId xmlns:p14="http://schemas.microsoft.com/office/powerpoint/2010/main" val="1590601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>
            <a:extLst>
              <a:ext uri="{FF2B5EF4-FFF2-40B4-BE49-F238E27FC236}">
                <a16:creationId xmlns:a16="http://schemas.microsoft.com/office/drawing/2014/main" xmlns="" id="{2691FACA-E1ED-6A48-A1E4-D925AAC030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71231" y="756218"/>
            <a:ext cx="5973761" cy="4256405"/>
          </a:xfrm>
        </p:spPr>
        <p:txBody>
          <a:bodyPr/>
          <a:lstStyle/>
          <a:p>
            <a:r>
              <a:rPr lang="zh-CN" altLang="en-US" dirty="0" smtClean="0"/>
              <a:t>面向对象编程思想</a:t>
            </a:r>
            <a:endParaRPr lang="en-US" altLang="zh-CN" dirty="0" smtClean="0"/>
          </a:p>
          <a:p>
            <a:r>
              <a:rPr lang="zh-CN" altLang="en-US" dirty="0" smtClean="0">
                <a:solidFill>
                  <a:srgbClr val="C00000"/>
                </a:solidFill>
              </a:rPr>
              <a:t>面向对象基本概念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r>
              <a:rPr lang="zh-CN" altLang="en-US" dirty="0">
                <a:solidFill>
                  <a:srgbClr val="B70006"/>
                </a:solidFill>
              </a:rPr>
              <a:t>添加和获取对象</a:t>
            </a:r>
            <a:r>
              <a:rPr lang="zh-CN" altLang="en-US" dirty="0" smtClean="0">
                <a:solidFill>
                  <a:srgbClr val="B70006"/>
                </a:solidFill>
              </a:rPr>
              <a:t>属性</a:t>
            </a:r>
            <a:endParaRPr lang="en-US" altLang="zh-CN" dirty="0" smtClean="0">
              <a:solidFill>
                <a:srgbClr val="B70006"/>
              </a:solidFill>
            </a:endParaRPr>
          </a:p>
          <a:p>
            <a:r>
              <a:rPr lang="zh-CN" altLang="en-US" dirty="0">
                <a:solidFill>
                  <a:srgbClr val="B70006"/>
                </a:solidFill>
              </a:rPr>
              <a:t>魔术</a:t>
            </a:r>
            <a:r>
              <a:rPr lang="zh-CN" altLang="en-US" dirty="0" smtClean="0">
                <a:solidFill>
                  <a:srgbClr val="B70006"/>
                </a:solidFill>
              </a:rPr>
              <a:t>方法</a:t>
            </a:r>
            <a:endParaRPr lang="en-US" altLang="zh-CN" dirty="0" smtClean="0">
              <a:solidFill>
                <a:srgbClr val="B70006"/>
              </a:solidFill>
            </a:endParaRPr>
          </a:p>
          <a:p>
            <a:r>
              <a:rPr lang="zh-CN" altLang="en-US" dirty="0">
                <a:solidFill>
                  <a:srgbClr val="B70006"/>
                </a:solidFill>
              </a:rPr>
              <a:t>面向对象案例</a:t>
            </a:r>
            <a:endParaRPr lang="en-US" altLang="zh-CN" dirty="0">
              <a:solidFill>
                <a:srgbClr val="B7000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18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2"/>
            <a:ext cx="10749598" cy="461028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类的实例化就是通过类得到对象</a:t>
            </a:r>
            <a:r>
              <a:rPr lang="zh-CN" altLang="en-US" dirty="0" smtClean="0"/>
              <a:t>！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类</a:t>
            </a:r>
            <a:r>
              <a:rPr lang="zh-CN" altLang="en-US" dirty="0"/>
              <a:t>只是对象的一种规范，类本身基本上什么都做不了，必须利用类得到对象，这个过程就叫作类的实例化</a:t>
            </a:r>
            <a:r>
              <a:rPr lang="zh-CN" altLang="en-US" dirty="0" smtClean="0"/>
              <a:t>！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基本</a:t>
            </a:r>
            <a:r>
              <a:rPr lang="zh-CN" altLang="en-US" dirty="0"/>
              <a:t>语法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案例：实例化</a:t>
            </a:r>
            <a:r>
              <a:rPr lang="en-US" altLang="zh-CN" dirty="0" smtClean="0">
                <a:solidFill>
                  <a:srgbClr val="AD2B26"/>
                </a:solidFill>
              </a:rPr>
              <a:t>Person</a:t>
            </a:r>
            <a:r>
              <a:rPr lang="zh-CN" altLang="en-US" dirty="0" smtClean="0">
                <a:solidFill>
                  <a:srgbClr val="AD2B26"/>
                </a:solidFill>
              </a:rPr>
              <a:t>类，生成</a:t>
            </a:r>
            <a:r>
              <a:rPr lang="en-US" altLang="zh-CN" dirty="0" smtClean="0">
                <a:solidFill>
                  <a:srgbClr val="AD2B26"/>
                </a:solidFill>
              </a:rPr>
              <a:t>p1</a:t>
            </a:r>
            <a:r>
              <a:rPr lang="zh-CN" altLang="en-US" dirty="0" smtClean="0">
                <a:solidFill>
                  <a:srgbClr val="AD2B26"/>
                </a:solidFill>
              </a:rPr>
              <a:t>对象</a:t>
            </a:r>
            <a:endParaRPr lang="en-US" altLang="zh-CN" dirty="0" smtClean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面向对象基本概念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5</a:t>
            </a:r>
            <a:r>
              <a:rPr lang="zh-CN" altLang="en-US" dirty="0" smtClean="0"/>
              <a:t>、类的实例化（创建对象）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87883" y="3095965"/>
            <a:ext cx="10302240" cy="30777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对象名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=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类名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87883" y="4268643"/>
            <a:ext cx="10302240" cy="2031325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创建对象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p1 = Person()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&lt;__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main__.Person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object at 0x1013ecf50&gt;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print(p1)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p1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对象调用实例方法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p1.eat()</a:t>
            </a:r>
          </a:p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p1.drink()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720424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2"/>
            <a:ext cx="10749598" cy="461028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在类中，有一个特殊关键字</a:t>
            </a:r>
            <a:r>
              <a:rPr lang="en-US" altLang="zh-CN" dirty="0">
                <a:solidFill>
                  <a:srgbClr val="AD2B26"/>
                </a:solidFill>
              </a:rPr>
              <a:t>self</a:t>
            </a:r>
            <a:r>
              <a:rPr lang="zh-CN" altLang="en-US" dirty="0"/>
              <a:t>，其</a:t>
            </a:r>
            <a:r>
              <a:rPr lang="zh-CN" altLang="en-US" dirty="0" smtClean="0"/>
              <a:t>指向</a:t>
            </a:r>
            <a:r>
              <a:rPr lang="zh-CN" altLang="en-US" dirty="0" smtClean="0"/>
              <a:t>类实例化</a:t>
            </a:r>
            <a:r>
              <a:rPr lang="zh-CN" altLang="en-US" dirty="0" smtClean="0"/>
              <a:t>对象</a:t>
            </a:r>
            <a:r>
              <a:rPr lang="zh-CN" altLang="en-US" dirty="0" smtClean="0"/>
              <a:t>本身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>
                <a:solidFill>
                  <a:srgbClr val="FF0000"/>
                </a:solidFill>
              </a:rPr>
              <a:t>注意：打印对象和</a:t>
            </a:r>
            <a:r>
              <a:rPr lang="en-US" altLang="zh-CN" dirty="0">
                <a:solidFill>
                  <a:srgbClr val="FF0000"/>
                </a:solidFill>
              </a:rPr>
              <a:t>self</a:t>
            </a:r>
            <a:r>
              <a:rPr lang="zh-CN" altLang="en-US" dirty="0">
                <a:solidFill>
                  <a:srgbClr val="FF0000"/>
                </a:solidFill>
              </a:rPr>
              <a:t>得到的结果是一致的，都是当前对象的内存中存储地址。</a:t>
            </a:r>
            <a:endParaRPr lang="en-US" altLang="zh-CN" dirty="0" smtClean="0">
              <a:solidFill>
                <a:srgbClr val="FF0000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面向对象基本概念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6</a:t>
            </a:r>
            <a:r>
              <a:rPr lang="zh-CN" altLang="en-US" dirty="0" smtClean="0"/>
              <a:t>、</a:t>
            </a:r>
            <a:r>
              <a:rPr lang="en-US" altLang="zh-CN" dirty="0" smtClean="0"/>
              <a:t>self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78257" y="2073839"/>
            <a:ext cx="10302240" cy="3754874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1.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定义类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Person():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eat(self):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我喜欢吃零食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# &lt;__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main__.Person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object at 0x1058bced0&gt;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print(self)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2.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创建对象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p1 = Person()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&lt;__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main__.Person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object at 0x1058bced0&gt;</a:t>
            </a:r>
          </a:p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print(p1)</a:t>
            </a:r>
          </a:p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p1.eat()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p2 = Person()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&lt;__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main__.Person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object at 0x1058bcf50&gt;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print(p2)</a:t>
            </a:r>
          </a:p>
        </p:txBody>
      </p:sp>
    </p:spTree>
    <p:extLst>
      <p:ext uri="{BB962C8B-B14F-4D97-AF65-F5344CB8AC3E}">
        <p14:creationId xmlns:p14="http://schemas.microsoft.com/office/powerpoint/2010/main" val="38572277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添加和获取对象属性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03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38946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2"/>
            <a:ext cx="10749598" cy="461028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属性即是特征，比如：人的姓名、年龄、身高、体重</a:t>
            </a:r>
            <a:r>
              <a:rPr lang="en-US" altLang="zh-CN" dirty="0"/>
              <a:t>…</a:t>
            </a:r>
            <a:r>
              <a:rPr lang="zh-CN" altLang="en-US" dirty="0"/>
              <a:t>都是对象的属性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对象</a:t>
            </a:r>
            <a:r>
              <a:rPr lang="zh-CN" altLang="en-US" dirty="0"/>
              <a:t>属性既可以在类外面添加和获取，也能在类里面添加和获取。</a:t>
            </a:r>
            <a:endParaRPr lang="en-US" altLang="zh-CN" dirty="0" smtClean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添加和获取对象属性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/>
              <a:t>1</a:t>
            </a:r>
            <a:r>
              <a:rPr lang="zh-CN" altLang="en-US" dirty="0"/>
              <a:t>、什么是属性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720638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2"/>
            <a:ext cx="10749598" cy="461028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基本</a:t>
            </a:r>
            <a:r>
              <a:rPr lang="zh-CN" altLang="en-US" dirty="0">
                <a:solidFill>
                  <a:srgbClr val="AD2B26"/>
                </a:solidFill>
              </a:rPr>
              <a:t>语法</a:t>
            </a:r>
            <a:r>
              <a:rPr lang="zh-CN" altLang="en-US" dirty="0" smtClean="0">
                <a:solidFill>
                  <a:srgbClr val="AD2B26"/>
                </a:solidFill>
              </a:rPr>
              <a:t>：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AD2B26"/>
                </a:solidFill>
              </a:rPr>
              <a:t>快速入门：</a:t>
            </a:r>
            <a:endParaRPr lang="en-US" altLang="zh-CN" dirty="0" smtClean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添加和获取对象属性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/>
              <a:t>、类外部添加对象属性</a:t>
            </a:r>
            <a:endParaRPr lang="zh-CN" altLang="en-US" dirty="0"/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151253"/>
            <a:ext cx="10302240" cy="30777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对象名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属性名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=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值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964151"/>
            <a:ext cx="10302240" cy="738664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p1.name = 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老王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p1.age = 18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p1.address = 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北京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506329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2"/>
            <a:ext cx="10749598" cy="461028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基本</a:t>
            </a:r>
            <a:r>
              <a:rPr lang="zh-CN" altLang="en-US" dirty="0">
                <a:solidFill>
                  <a:srgbClr val="AD2B26"/>
                </a:solidFill>
              </a:rPr>
              <a:t>语法</a:t>
            </a:r>
            <a:r>
              <a:rPr lang="zh-CN" altLang="en-US" dirty="0" smtClean="0">
                <a:solidFill>
                  <a:srgbClr val="AD2B26"/>
                </a:solidFill>
              </a:rPr>
              <a:t>：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AD2B26"/>
                </a:solidFill>
              </a:rPr>
              <a:t>快速入门：</a:t>
            </a:r>
            <a:endParaRPr lang="en-US" altLang="zh-CN" dirty="0" smtClean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添加和获取对象属性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/>
              <a:t>、类外面获取对象属性</a:t>
            </a:r>
            <a:endParaRPr lang="zh-CN" altLang="en-US" dirty="0"/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151253"/>
            <a:ext cx="10302240" cy="30777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对象名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属性名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964151"/>
            <a:ext cx="10302240" cy="738664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print(f'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姓名：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{p1.name}')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print(f'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年龄：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{p1.age}')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print(f'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地址：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{p1.address}')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128290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2"/>
            <a:ext cx="10749598" cy="461028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基本</a:t>
            </a:r>
            <a:r>
              <a:rPr lang="zh-CN" altLang="en-US" dirty="0">
                <a:solidFill>
                  <a:srgbClr val="AD2B26"/>
                </a:solidFill>
              </a:rPr>
              <a:t>语法</a:t>
            </a:r>
            <a:r>
              <a:rPr lang="zh-CN" altLang="en-US" dirty="0" smtClean="0">
                <a:solidFill>
                  <a:srgbClr val="AD2B26"/>
                </a:solidFill>
              </a:rPr>
              <a:t>：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AD2B26"/>
                </a:solidFill>
              </a:rPr>
              <a:t>快速入门：</a:t>
            </a:r>
            <a:endParaRPr lang="en-US" altLang="zh-CN" dirty="0" smtClean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添加和获取对象属性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/>
              <a:t>、类里面获取对象属性</a:t>
            </a:r>
            <a:endParaRPr lang="zh-CN" altLang="en-US" dirty="0"/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151253"/>
            <a:ext cx="10302240" cy="30777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属性名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964151"/>
            <a:ext cx="10302240" cy="3754874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1.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定义类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Person():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print_info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类里面获取实例属性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print(f'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姓名：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{self.name}')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print(f'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年龄：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self.age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print(f'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地址：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self.address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2.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创建对象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p1 = Person()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3.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添加属性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p1.name = 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老王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p1.age = 18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p1.address = 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北京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p1.print_info()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90030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魔术方法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1391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在</a:t>
            </a:r>
            <a:r>
              <a:rPr lang="en-US" altLang="zh-CN" dirty="0"/>
              <a:t>Python</a:t>
            </a:r>
            <a:r>
              <a:rPr lang="zh-CN" altLang="en-US" dirty="0"/>
              <a:t>中</a:t>
            </a:r>
            <a:r>
              <a:rPr lang="zh-CN" altLang="en-US" dirty="0" smtClean="0"/>
              <a:t>，</a:t>
            </a:r>
            <a:r>
              <a:rPr lang="en-US" altLang="zh-CN" dirty="0" smtClean="0">
                <a:solidFill>
                  <a:srgbClr val="C00000"/>
                </a:solidFill>
              </a:rPr>
              <a:t>__</a:t>
            </a:r>
            <a:r>
              <a:rPr lang="en-US" altLang="zh-CN" dirty="0">
                <a:solidFill>
                  <a:srgbClr val="C00000"/>
                </a:solidFill>
              </a:rPr>
              <a:t>xxx</a:t>
            </a:r>
            <a:r>
              <a:rPr lang="en-US" altLang="zh-CN" dirty="0" smtClean="0">
                <a:solidFill>
                  <a:srgbClr val="C00000"/>
                </a:solidFill>
              </a:rPr>
              <a:t>__()</a:t>
            </a:r>
            <a:r>
              <a:rPr lang="zh-CN" altLang="en-US" dirty="0" smtClean="0"/>
              <a:t>的</a:t>
            </a:r>
            <a:r>
              <a:rPr lang="zh-CN" altLang="en-US" dirty="0"/>
              <a:t>函数叫做魔法方法，指的是具有特殊功能的函数。</a:t>
            </a:r>
            <a:endParaRPr lang="en-US" altLang="zh-CN" dirty="0" smtClean="0">
              <a:solidFill>
                <a:srgbClr val="B6020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魔术方法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、什么是魔术方法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770114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思考：人的姓名、年龄等信息都是</a:t>
            </a:r>
            <a:r>
              <a:rPr lang="zh-CN" altLang="en-US" dirty="0" smtClean="0"/>
              <a:t>与生俱来</a:t>
            </a:r>
            <a:r>
              <a:rPr lang="zh-CN" altLang="en-US" dirty="0"/>
              <a:t>的属性，可不可以在生产过程中就赋予这些属性呢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答：可以，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使用</a:t>
            </a:r>
            <a:r>
              <a:rPr lang="en-US" altLang="zh-CN" dirty="0" smtClean="0">
                <a:solidFill>
                  <a:srgbClr val="C00000"/>
                </a:solidFill>
              </a:rPr>
              <a:t>__</a:t>
            </a:r>
            <a:r>
              <a:rPr lang="en-US" altLang="zh-CN" dirty="0" err="1">
                <a:solidFill>
                  <a:srgbClr val="C00000"/>
                </a:solidFill>
              </a:rPr>
              <a:t>init</a:t>
            </a:r>
            <a:r>
              <a:rPr lang="en-US" altLang="zh-CN" dirty="0" smtClean="0">
                <a:solidFill>
                  <a:srgbClr val="C00000"/>
                </a:solidFill>
              </a:rPr>
              <a:t>__() 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方法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，其作用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：</a:t>
            </a:r>
            <a:r>
              <a:rPr lang="zh-CN" altLang="en-US" dirty="0" smtClean="0">
                <a:solidFill>
                  <a:srgbClr val="C00000"/>
                </a:solidFill>
              </a:rPr>
              <a:t>实例化</a:t>
            </a:r>
            <a:r>
              <a:rPr lang="zh-CN" altLang="en-US" dirty="0">
                <a:solidFill>
                  <a:srgbClr val="C00000"/>
                </a:solidFill>
              </a:rPr>
              <a:t>对象时，连带其中的参数，会一并传</a:t>
            </a:r>
            <a:r>
              <a:rPr lang="zh-CN" altLang="en-US" dirty="0" smtClean="0">
                <a:solidFill>
                  <a:srgbClr val="C00000"/>
                </a:solidFill>
              </a:rPr>
              <a:t>给</a:t>
            </a:r>
            <a:r>
              <a:rPr lang="en-US" altLang="zh-CN" dirty="0" smtClean="0">
                <a:solidFill>
                  <a:srgbClr val="C00000"/>
                </a:solidFill>
              </a:rPr>
              <a:t>__</a:t>
            </a:r>
            <a:r>
              <a:rPr lang="en-US" altLang="zh-CN" dirty="0" err="1">
                <a:solidFill>
                  <a:srgbClr val="C00000"/>
                </a:solidFill>
              </a:rPr>
              <a:t>init</a:t>
            </a:r>
            <a:r>
              <a:rPr lang="en-US" altLang="zh-CN" dirty="0" smtClean="0">
                <a:solidFill>
                  <a:srgbClr val="C00000"/>
                </a:solidFill>
              </a:rPr>
              <a:t>__</a:t>
            </a:r>
            <a:r>
              <a:rPr lang="zh-CN" altLang="en-US" dirty="0" smtClean="0">
                <a:solidFill>
                  <a:srgbClr val="C00000"/>
                </a:solidFill>
              </a:rPr>
              <a:t>函数</a:t>
            </a:r>
            <a:r>
              <a:rPr lang="zh-CN" altLang="en-US" dirty="0">
                <a:solidFill>
                  <a:srgbClr val="C00000"/>
                </a:solidFill>
              </a:rPr>
              <a:t>自动并执行</a:t>
            </a:r>
            <a:r>
              <a:rPr lang="zh-CN" altLang="en-US" dirty="0" smtClean="0">
                <a:solidFill>
                  <a:srgbClr val="C00000"/>
                </a:solidFill>
              </a:rPr>
              <a:t>它。</a:t>
            </a:r>
            <a:r>
              <a:rPr lang="en-US" altLang="zh-CN" dirty="0" smtClean="0">
                <a:solidFill>
                  <a:srgbClr val="C00000"/>
                </a:solidFill>
              </a:rPr>
              <a:t>__</a:t>
            </a:r>
            <a:r>
              <a:rPr lang="en-US" altLang="zh-CN" dirty="0" err="1">
                <a:solidFill>
                  <a:srgbClr val="C00000"/>
                </a:solidFill>
              </a:rPr>
              <a:t>init</a:t>
            </a:r>
            <a:r>
              <a:rPr lang="en-US" altLang="zh-CN" dirty="0" smtClean="0">
                <a:solidFill>
                  <a:srgbClr val="C00000"/>
                </a:solidFill>
              </a:rPr>
              <a:t>__()</a:t>
            </a:r>
            <a:r>
              <a:rPr lang="zh-CN" altLang="en-US" dirty="0" smtClean="0">
                <a:solidFill>
                  <a:srgbClr val="C00000"/>
                </a:solidFill>
              </a:rPr>
              <a:t>函数</a:t>
            </a:r>
            <a:r>
              <a:rPr lang="zh-CN" altLang="en-US" dirty="0">
                <a:solidFill>
                  <a:srgbClr val="C00000"/>
                </a:solidFill>
              </a:rPr>
              <a:t>的参数列表会在开头多出一项，它永远指代新建的那个实例</a:t>
            </a:r>
            <a:r>
              <a:rPr lang="zh-CN" altLang="en-US" dirty="0" smtClean="0">
                <a:solidFill>
                  <a:srgbClr val="C00000"/>
                </a:solidFill>
              </a:rPr>
              <a:t>对象，</a:t>
            </a:r>
            <a:r>
              <a:rPr lang="en-US" altLang="zh-CN" dirty="0">
                <a:solidFill>
                  <a:srgbClr val="C00000"/>
                </a:solidFill>
              </a:rPr>
              <a:t>Python</a:t>
            </a:r>
            <a:r>
              <a:rPr lang="zh-CN" altLang="en-US" dirty="0">
                <a:solidFill>
                  <a:srgbClr val="C00000"/>
                </a:solidFill>
              </a:rPr>
              <a:t>语法要求这个</a:t>
            </a:r>
            <a:r>
              <a:rPr lang="zh-CN" altLang="en-US" dirty="0" smtClean="0">
                <a:solidFill>
                  <a:srgbClr val="C00000"/>
                </a:solidFill>
              </a:rPr>
              <a:t>参数必须</a:t>
            </a:r>
            <a:r>
              <a:rPr lang="zh-CN" altLang="en-US" dirty="0">
                <a:solidFill>
                  <a:srgbClr val="C00000"/>
                </a:solidFill>
              </a:rPr>
              <a:t>要有，名称为</a:t>
            </a:r>
            <a:r>
              <a:rPr lang="en-US" altLang="zh-CN" dirty="0">
                <a:solidFill>
                  <a:srgbClr val="C00000"/>
                </a:solidFill>
              </a:rPr>
              <a:t>self</a:t>
            </a:r>
            <a:r>
              <a:rPr lang="zh-CN" altLang="en-US" dirty="0">
                <a:solidFill>
                  <a:srgbClr val="C00000"/>
                </a:solidFill>
              </a:rPr>
              <a:t>。</a:t>
            </a:r>
            <a:endParaRPr lang="en-US" altLang="zh-CN" dirty="0">
              <a:solidFill>
                <a:srgbClr val="C00000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魔术方法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</a:t>
            </a:r>
            <a:r>
              <a:rPr lang="en-US" altLang="zh-CN" dirty="0" smtClean="0"/>
              <a:t>__</a:t>
            </a:r>
            <a:r>
              <a:rPr lang="en-US" altLang="zh-CN" dirty="0" err="1" smtClean="0"/>
              <a:t>init</a:t>
            </a:r>
            <a:r>
              <a:rPr lang="en-US" altLang="zh-CN" dirty="0" smtClean="0"/>
              <a:t>__</a:t>
            </a:r>
            <a:r>
              <a:rPr lang="en-US" altLang="zh-CN" dirty="0" smtClean="0"/>
              <a:t>()</a:t>
            </a:r>
            <a:r>
              <a:rPr lang="zh-CN" altLang="en-US" dirty="0" smtClean="0"/>
              <a:t>方法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3365472"/>
            <a:ext cx="10302240" cy="332398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Person():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定义初始化功能的函数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添加实例属性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self.name = 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老王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self.age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18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self.address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北京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	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print_info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类里面调用实例属性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print(f'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姓名：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{self.name},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年龄：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self.age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，地址：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self.address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p1 = Person()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p1.print_info()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11" name="三角形 9">
            <a:extLst>
              <a:ext uri="{FF2B5EF4-FFF2-40B4-BE49-F238E27FC236}">
                <a16:creationId xmlns:a16="http://schemas.microsoft.com/office/drawing/2014/main" xmlns="" id="{23197916-4FF1-4C92-AE7A-4520837F4448}"/>
              </a:ext>
            </a:extLst>
          </p:cNvPr>
          <p:cNvSpPr/>
          <p:nvPr/>
        </p:nvSpPr>
        <p:spPr>
          <a:xfrm rot="2651319">
            <a:off x="3455367" y="4439857"/>
            <a:ext cx="145648" cy="93409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2" name="TextBox 6">
            <a:extLst>
              <a:ext uri="{FF2B5EF4-FFF2-40B4-BE49-F238E27FC236}">
                <a16:creationId xmlns:a16="http://schemas.microsoft.com/office/drawing/2014/main" xmlns="" id="{FC8F3570-2791-42C7-B320-77955401B7FE}"/>
              </a:ext>
            </a:extLst>
          </p:cNvPr>
          <p:cNvSpPr txBox="1"/>
          <p:nvPr/>
        </p:nvSpPr>
        <p:spPr>
          <a:xfrm>
            <a:off x="3828652" y="4473488"/>
            <a:ext cx="6983375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① </a:t>
            </a:r>
            <a:r>
              <a:rPr lang="en-US" altLang="zh-CN" sz="1400" dirty="0" smtClean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__</a:t>
            </a:r>
            <a:r>
              <a:rPr lang="en-US" altLang="zh-CN" sz="1400" dirty="0" err="1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init</a:t>
            </a:r>
            <a:r>
              <a:rPr lang="en-US" altLang="zh-CN" sz="1400" dirty="0" smtClean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__()</a:t>
            </a:r>
            <a:r>
              <a:rPr lang="zh-CN" altLang="en-US" sz="1400" dirty="0" smtClean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方法</a:t>
            </a: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，在创建一个对象时默认被调用，不需要手动</a:t>
            </a:r>
            <a:r>
              <a:rPr lang="zh-CN" altLang="en-US" sz="1400" dirty="0" smtClean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调用</a:t>
            </a:r>
            <a:endParaRPr lang="en-US" altLang="zh-CN" sz="1400" dirty="0" smtClean="0">
              <a:solidFill>
                <a:srgbClr val="AD2B26"/>
              </a:solidFill>
              <a:latin typeface="Alibaba PuHuiTi R" pitchFamily="18" charset="-122"/>
              <a:ea typeface="Alibaba PuHuiTi R" pitchFamily="18" charset="-122"/>
              <a:cs typeface="Alibaba PuHuiTi R" pitchFamily="18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rgbClr val="C00000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② </a:t>
            </a:r>
            <a:r>
              <a:rPr lang="en-US" altLang="zh-CN" sz="1400" dirty="0" smtClean="0">
                <a:solidFill>
                  <a:srgbClr val="C00000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__</a:t>
            </a:r>
            <a:r>
              <a:rPr lang="en-US" altLang="zh-CN" sz="1400" dirty="0" err="1">
                <a:solidFill>
                  <a:srgbClr val="C00000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init</a:t>
            </a:r>
            <a:r>
              <a:rPr lang="en-US" altLang="zh-CN" sz="1400" dirty="0">
                <a:solidFill>
                  <a:srgbClr val="C00000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__(self</a:t>
            </a:r>
            <a:r>
              <a:rPr lang="en-US" altLang="zh-CN" sz="1400" dirty="0" smtClean="0">
                <a:solidFill>
                  <a:srgbClr val="C00000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)</a:t>
            </a:r>
            <a:r>
              <a:rPr lang="zh-CN" altLang="en-US" sz="1400" dirty="0" smtClean="0">
                <a:solidFill>
                  <a:srgbClr val="C00000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中</a:t>
            </a:r>
            <a:r>
              <a:rPr lang="zh-CN" altLang="en-US" sz="1400" dirty="0">
                <a:solidFill>
                  <a:srgbClr val="C00000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的</a:t>
            </a:r>
            <a:r>
              <a:rPr lang="en-US" altLang="zh-CN" sz="1400" dirty="0">
                <a:solidFill>
                  <a:srgbClr val="C00000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self</a:t>
            </a:r>
            <a:r>
              <a:rPr lang="zh-CN" altLang="en-US" sz="1400" dirty="0">
                <a:solidFill>
                  <a:srgbClr val="C00000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参数，不需要开发者传递，</a:t>
            </a:r>
            <a:r>
              <a:rPr lang="en-US" altLang="zh-CN" sz="1400" dirty="0">
                <a:solidFill>
                  <a:srgbClr val="C00000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python</a:t>
            </a:r>
            <a:r>
              <a:rPr lang="zh-CN" altLang="en-US" sz="1400" dirty="0">
                <a:solidFill>
                  <a:srgbClr val="C00000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解释器会自动把当前的</a:t>
            </a:r>
            <a:r>
              <a:rPr lang="zh-CN" altLang="en-US" sz="1400" dirty="0" smtClean="0">
                <a:solidFill>
                  <a:srgbClr val="C00000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对象</a:t>
            </a:r>
            <a:endParaRPr lang="en-US" altLang="zh-CN" sz="1400" dirty="0" smtClean="0">
              <a:solidFill>
                <a:srgbClr val="C00000"/>
              </a:solidFill>
              <a:latin typeface="Alibaba PuHuiTi R" pitchFamily="18" charset="-122"/>
              <a:ea typeface="Alibaba PuHuiTi R" pitchFamily="18" charset="-122"/>
              <a:cs typeface="Alibaba PuHuiTi R" pitchFamily="18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400" dirty="0" smtClean="0">
                <a:solidFill>
                  <a:srgbClr val="C00000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引用</a:t>
            </a:r>
            <a:r>
              <a:rPr lang="zh-CN" altLang="en-US" sz="1400" dirty="0">
                <a:solidFill>
                  <a:srgbClr val="C00000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传递过去。</a:t>
            </a:r>
            <a:endParaRPr lang="en-US" altLang="zh-CN" sz="1400" dirty="0">
              <a:solidFill>
                <a:srgbClr val="C00000"/>
              </a:solidFill>
              <a:latin typeface="Alibaba PuHuiTi R" pitchFamily="18" charset="-122"/>
              <a:ea typeface="Alibaba PuHuiTi R" pitchFamily="18" charset="-122"/>
              <a:cs typeface="Alibaba PuHuiTi R" pitchFamily="18" charset="-122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xmlns="" id="{B561BF17-00D8-44F9-BBE1-DC58174FF365}"/>
              </a:ext>
            </a:extLst>
          </p:cNvPr>
          <p:cNvSpPr/>
          <p:nvPr/>
        </p:nvSpPr>
        <p:spPr>
          <a:xfrm>
            <a:off x="3564174" y="4056922"/>
            <a:ext cx="7318191" cy="1550058"/>
          </a:xfrm>
          <a:prstGeom prst="rect">
            <a:avLst/>
          </a:prstGeom>
          <a:noFill/>
          <a:ln w="9525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7521E208-47E6-4A13-99E1-C9CCCAFAB12C}"/>
              </a:ext>
            </a:extLst>
          </p:cNvPr>
          <p:cNvSpPr/>
          <p:nvPr/>
        </p:nvSpPr>
        <p:spPr>
          <a:xfrm>
            <a:off x="3454086" y="4157909"/>
            <a:ext cx="1053296" cy="359908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40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注意事项</a:t>
            </a:r>
          </a:p>
        </p:txBody>
      </p:sp>
    </p:spTree>
    <p:extLst>
      <p:ext uri="{BB962C8B-B14F-4D97-AF65-F5344CB8AC3E}">
        <p14:creationId xmlns:p14="http://schemas.microsoft.com/office/powerpoint/2010/main" val="3842439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8F5F2403-DAC9-454A-9779-7331986EC4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99581" y="423612"/>
            <a:ext cx="6654482" cy="4855845"/>
          </a:xfrm>
        </p:spPr>
        <p:txBody>
          <a:bodyPr/>
          <a:lstStyle/>
          <a:p>
            <a:r>
              <a:rPr lang="zh-CN" altLang="en-US" dirty="0" smtClean="0"/>
              <a:t>理解</a:t>
            </a:r>
            <a:r>
              <a:rPr lang="zh-CN" altLang="en-US" dirty="0"/>
              <a:t>面向对象的编程</a:t>
            </a:r>
            <a:r>
              <a:rPr lang="zh-CN" altLang="en-US" dirty="0" smtClean="0"/>
              <a:t>思想</a:t>
            </a:r>
            <a:endParaRPr lang="en-US" altLang="zh-CN" dirty="0" smtClean="0"/>
          </a:p>
          <a:p>
            <a:r>
              <a:rPr lang="zh-CN" altLang="en-US" dirty="0" smtClean="0">
                <a:solidFill>
                  <a:srgbClr val="C00000"/>
                </a:solidFill>
              </a:rPr>
              <a:t>掌握</a:t>
            </a:r>
            <a:r>
              <a:rPr lang="zh-CN" altLang="en-US" dirty="0">
                <a:solidFill>
                  <a:srgbClr val="C00000"/>
                </a:solidFill>
              </a:rPr>
              <a:t>面向对象的两大要素：类和</a:t>
            </a:r>
            <a:r>
              <a:rPr lang="zh-CN" altLang="en-US" dirty="0" smtClean="0">
                <a:solidFill>
                  <a:srgbClr val="C00000"/>
                </a:solidFill>
              </a:rPr>
              <a:t>对象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r>
              <a:rPr lang="zh-CN" altLang="en-US" dirty="0" smtClean="0">
                <a:solidFill>
                  <a:srgbClr val="C00000"/>
                </a:solidFill>
              </a:rPr>
              <a:t>掌握</a:t>
            </a:r>
            <a:r>
              <a:rPr lang="zh-CN" altLang="en-US" dirty="0">
                <a:solidFill>
                  <a:srgbClr val="C00000"/>
                </a:solidFill>
              </a:rPr>
              <a:t>对象属性的设置（添加和获取</a:t>
            </a:r>
            <a:r>
              <a:rPr lang="zh-CN" altLang="en-US" dirty="0" smtClean="0">
                <a:solidFill>
                  <a:srgbClr val="C00000"/>
                </a:solidFill>
              </a:rPr>
              <a:t>）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r>
              <a:rPr lang="zh-CN" altLang="en-US" dirty="0" smtClean="0">
                <a:solidFill>
                  <a:srgbClr val="C00000"/>
                </a:solidFill>
              </a:rPr>
              <a:t>掌握</a:t>
            </a:r>
            <a:r>
              <a:rPr lang="zh-CN" altLang="en-US" dirty="0">
                <a:solidFill>
                  <a:srgbClr val="C00000"/>
                </a:solidFill>
              </a:rPr>
              <a:t>魔术方法的</a:t>
            </a:r>
            <a:r>
              <a:rPr lang="zh-CN" altLang="en-US" dirty="0" smtClean="0">
                <a:solidFill>
                  <a:srgbClr val="C00000"/>
                </a:solidFill>
              </a:rPr>
              <a:t>使用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r>
              <a:rPr lang="zh-CN" altLang="en-US" dirty="0" smtClean="0">
                <a:solidFill>
                  <a:srgbClr val="C00000"/>
                </a:solidFill>
              </a:rPr>
              <a:t>掌握面向对象案例编写</a:t>
            </a:r>
            <a:endParaRPr lang="en-US" altLang="zh-CN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20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虽然我们已经可以</a:t>
            </a:r>
            <a:r>
              <a:rPr lang="zh-CN" altLang="en-US" dirty="0" smtClean="0"/>
              <a:t>通过</a:t>
            </a: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__</a:t>
            </a:r>
            <a:r>
              <a:rPr lang="en-US" altLang="zh-C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init</a:t>
            </a: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__</a:t>
            </a:r>
            <a:r>
              <a:rPr lang="zh-CN" altLang="en-US" dirty="0" smtClean="0"/>
              <a:t>实现</a:t>
            </a:r>
            <a:r>
              <a:rPr lang="zh-CN" altLang="en-US" dirty="0"/>
              <a:t>类属性的初始化操作，但是以上案例还存在一个问题，所有实例属性都拥有相同的</a:t>
            </a:r>
            <a:r>
              <a:rPr lang="en-US" altLang="zh-CN" dirty="0"/>
              <a:t>name</a:t>
            </a:r>
            <a:r>
              <a:rPr lang="zh-CN" altLang="en-US" dirty="0"/>
              <a:t>、</a:t>
            </a:r>
            <a:r>
              <a:rPr lang="en-US" altLang="zh-CN" dirty="0"/>
              <a:t>age</a:t>
            </a:r>
            <a:r>
              <a:rPr lang="zh-CN" altLang="en-US" dirty="0"/>
              <a:t>以及</a:t>
            </a:r>
            <a:r>
              <a:rPr lang="en-US" altLang="zh-CN" dirty="0"/>
              <a:t>address</a:t>
            </a:r>
            <a:r>
              <a:rPr lang="zh-CN" altLang="en-US" dirty="0"/>
              <a:t>，这显然是不对的。应该如何解决呢</a:t>
            </a:r>
            <a:r>
              <a:rPr lang="zh-CN" altLang="en-US" dirty="0" smtClean="0"/>
              <a:t>？答</a:t>
            </a:r>
            <a:r>
              <a:rPr lang="zh-CN" altLang="en-US" dirty="0"/>
              <a:t>：</a:t>
            </a:r>
            <a:r>
              <a:rPr lang="zh-CN" altLang="en-US" dirty="0">
                <a:solidFill>
                  <a:srgbClr val="C00000"/>
                </a:solidFill>
              </a:rPr>
              <a:t>使用带参数</a:t>
            </a:r>
            <a:r>
              <a:rPr lang="zh-CN" altLang="en-US" dirty="0" smtClean="0">
                <a:solidFill>
                  <a:srgbClr val="C00000"/>
                </a:solidFill>
              </a:rPr>
              <a:t>的</a:t>
            </a:r>
            <a:r>
              <a:rPr lang="en-US" altLang="zh-CN" dirty="0" smtClean="0">
                <a:solidFill>
                  <a:srgbClr val="C00000"/>
                </a:solidFill>
              </a:rPr>
              <a:t>__</a:t>
            </a:r>
            <a:r>
              <a:rPr lang="en-US" altLang="zh-CN" dirty="0" err="1">
                <a:solidFill>
                  <a:srgbClr val="C00000"/>
                </a:solidFill>
              </a:rPr>
              <a:t>init</a:t>
            </a:r>
            <a:r>
              <a:rPr lang="en-US" altLang="zh-CN" dirty="0" smtClean="0">
                <a:solidFill>
                  <a:srgbClr val="C00000"/>
                </a:solidFill>
              </a:rPr>
              <a:t>__()</a:t>
            </a:r>
            <a:endParaRPr lang="en-US" altLang="zh-CN" dirty="0">
              <a:solidFill>
                <a:srgbClr val="C00000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魔术方法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、带参数的</a:t>
            </a:r>
            <a:r>
              <a:rPr lang="en-US" altLang="zh-CN" dirty="0" smtClean="0"/>
              <a:t>__</a:t>
            </a:r>
            <a:r>
              <a:rPr lang="en-US" altLang="zh-CN" dirty="0" err="1" smtClean="0"/>
              <a:t>init</a:t>
            </a:r>
            <a:r>
              <a:rPr lang="en-US" altLang="zh-CN" dirty="0" smtClean="0"/>
              <a:t>__</a:t>
            </a:r>
            <a:r>
              <a:rPr lang="en-US" altLang="zh-CN" dirty="0" smtClean="0"/>
              <a:t>()</a:t>
            </a:r>
            <a:r>
              <a:rPr lang="zh-CN" altLang="en-US" dirty="0" smtClean="0"/>
              <a:t>方法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541507"/>
            <a:ext cx="10302240" cy="3970318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Person():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定义初始化功能的函数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__(self, name, age, address):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添加实例属性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self.name = name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self.age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age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self.address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address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	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print_info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类里面调用实例属性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print(f'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姓名：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{self.name},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年龄：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self.age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，地址：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self.address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p1 = Person('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老王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', 18, 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北京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p1.print_info()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p2 = Person('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老李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', 20, 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深圳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p2.print_info()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622338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当使用</a:t>
            </a:r>
            <a:r>
              <a:rPr lang="en-US" altLang="zh-CN" dirty="0"/>
              <a:t>print</a:t>
            </a:r>
            <a:r>
              <a:rPr lang="zh-CN" altLang="en-US" dirty="0"/>
              <a:t>输出对象的时候，默认打印对象的内存地址。如果类定义了</a:t>
            </a:r>
            <a:r>
              <a:rPr lang="en-US" altLang="zh-CN" dirty="0"/>
              <a:t>`__</a:t>
            </a:r>
            <a:r>
              <a:rPr lang="en-US" altLang="zh-CN" dirty="0" err="1"/>
              <a:t>str</a:t>
            </a:r>
            <a:r>
              <a:rPr lang="en-US" altLang="zh-CN" dirty="0"/>
              <a:t>__`</a:t>
            </a:r>
            <a:r>
              <a:rPr lang="zh-CN" altLang="en-US" dirty="0"/>
              <a:t>方法，那么就会打印从在这个方法中 </a:t>
            </a:r>
            <a:r>
              <a:rPr lang="en-US" altLang="zh-CN" dirty="0"/>
              <a:t>return </a:t>
            </a:r>
            <a:r>
              <a:rPr lang="zh-CN" altLang="en-US" dirty="0"/>
              <a:t>的数据。</a:t>
            </a:r>
            <a:endParaRPr lang="en-US" altLang="zh-CN" dirty="0">
              <a:solidFill>
                <a:srgbClr val="C00000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魔术方法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、</a:t>
            </a:r>
            <a:r>
              <a:rPr lang="en-US" altLang="zh-CN" dirty="0" smtClean="0"/>
              <a:t>__</a:t>
            </a:r>
            <a:r>
              <a:rPr lang="en-US" altLang="zh-CN" dirty="0" err="1" smtClean="0"/>
              <a:t>str</a:t>
            </a:r>
            <a:r>
              <a:rPr lang="en-US" altLang="zh-CN" dirty="0" smtClean="0"/>
              <a:t>__()</a:t>
            </a:r>
            <a:r>
              <a:rPr lang="zh-CN" altLang="en-US" dirty="0" smtClean="0"/>
              <a:t>方法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541507"/>
            <a:ext cx="10302240" cy="353943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Person():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定义初始化功能的函数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__(self, name, age, address):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添加实例属性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self.name = name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self.age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age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self.address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address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	</a:t>
            </a:r>
          </a:p>
          <a:p>
            <a:r>
              <a:rPr lang="en-US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str</a:t>
            </a:r>
            <a:r>
              <a:rPr lang="en-US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__(self):</a:t>
            </a:r>
          </a:p>
          <a:p>
            <a:r>
              <a:rPr lang="en-US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""" </a:t>
            </a:r>
            <a:r>
              <a:rPr lang="zh-CN" altLang="en-US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返回一个对象的描述信息 </a:t>
            </a:r>
            <a:r>
              <a:rPr lang="en-US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"""</a:t>
            </a:r>
          </a:p>
          <a:p>
            <a:r>
              <a:rPr lang="en-US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return f'</a:t>
            </a:r>
            <a:r>
              <a:rPr lang="zh-CN" altLang="en-US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姓名：</a:t>
            </a:r>
            <a:r>
              <a:rPr lang="en-US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{self.name}</a:t>
            </a:r>
            <a:r>
              <a:rPr lang="zh-CN" altLang="en-US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，年龄：</a:t>
            </a:r>
            <a:r>
              <a:rPr lang="en-US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400" dirty="0" err="1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self.age</a:t>
            </a:r>
            <a:r>
              <a:rPr lang="en-US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</a:t>
            </a:r>
            <a:r>
              <a:rPr lang="zh-CN" altLang="en-US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，地址：</a:t>
            </a:r>
            <a:r>
              <a:rPr lang="en-US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400" dirty="0" err="1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self.address</a:t>
            </a:r>
            <a:r>
              <a:rPr lang="en-US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}'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	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p1 = Person('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老王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', 18, 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北京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print(p1)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713340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当删除对象时，</a:t>
            </a:r>
            <a:r>
              <a:rPr lang="en-US" altLang="zh-CN" dirty="0"/>
              <a:t>python</a:t>
            </a:r>
            <a:r>
              <a:rPr lang="zh-CN" altLang="en-US" dirty="0"/>
              <a:t>解释器也会默认</a:t>
            </a:r>
            <a:r>
              <a:rPr lang="zh-CN" altLang="en-US" dirty="0" smtClean="0"/>
              <a:t>调用</a:t>
            </a:r>
            <a:r>
              <a:rPr lang="en-US" altLang="zh-CN" dirty="0" smtClean="0">
                <a:solidFill>
                  <a:srgbClr val="AD2B26"/>
                </a:solidFill>
              </a:rPr>
              <a:t>__</a:t>
            </a:r>
            <a:r>
              <a:rPr lang="en-US" altLang="zh-CN" dirty="0">
                <a:solidFill>
                  <a:srgbClr val="AD2B26"/>
                </a:solidFill>
              </a:rPr>
              <a:t>del</a:t>
            </a:r>
            <a:r>
              <a:rPr lang="en-US" altLang="zh-CN" dirty="0" smtClean="0">
                <a:solidFill>
                  <a:srgbClr val="AD2B26"/>
                </a:solidFill>
              </a:rPr>
              <a:t>__()</a:t>
            </a:r>
            <a:r>
              <a:rPr lang="zh-CN" altLang="en-US" dirty="0" smtClean="0"/>
              <a:t>方法</a:t>
            </a:r>
            <a:r>
              <a:rPr lang="zh-CN" altLang="en-US" dirty="0"/>
              <a:t>。</a:t>
            </a:r>
            <a:endParaRPr lang="en-US" altLang="zh-CN" dirty="0">
              <a:solidFill>
                <a:srgbClr val="C00000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魔术方法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5</a:t>
            </a:r>
            <a:r>
              <a:rPr lang="zh-CN" altLang="en-US" dirty="0" smtClean="0"/>
              <a:t>、</a:t>
            </a:r>
            <a:r>
              <a:rPr lang="en-US" altLang="zh-CN" dirty="0" smtClean="0"/>
              <a:t>__del__()</a:t>
            </a:r>
            <a:r>
              <a:rPr lang="zh-CN" altLang="en-US" dirty="0" smtClean="0"/>
              <a:t>方法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541507"/>
            <a:ext cx="10302240" cy="353943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Person():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定义初始化功能的函数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__(self, name, age, address):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添加实例属性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self.name = name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self.age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age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self.address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address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__del__(self):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print(f'{self}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对象已经被删除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p1 = Person('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老王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', 18, 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北京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&lt;__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main__.Person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object at 0x101af8f90&gt;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对象已经被删除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del p1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480605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面向对象案例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05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3627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437699"/>
            <a:ext cx="10749598" cy="4219575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需求：定义学员信息类，包含姓名、成绩属性，定义成绩打印方法（</a:t>
            </a:r>
            <a:r>
              <a:rPr lang="en-US" altLang="zh-CN" dirty="0"/>
              <a:t>90</a:t>
            </a:r>
            <a:r>
              <a:rPr lang="zh-CN" altLang="en-US" dirty="0"/>
              <a:t>分及以上显示优秀，</a:t>
            </a:r>
            <a:r>
              <a:rPr lang="en-US" altLang="zh-CN" dirty="0"/>
              <a:t>80</a:t>
            </a:r>
            <a:r>
              <a:rPr lang="zh-CN" altLang="en-US" dirty="0"/>
              <a:t>分及以上显示良好，</a:t>
            </a:r>
            <a:r>
              <a:rPr lang="en-US" altLang="zh-CN" dirty="0"/>
              <a:t>70</a:t>
            </a:r>
            <a:r>
              <a:rPr lang="zh-CN" altLang="en-US" dirty="0"/>
              <a:t>分及以上显示中等，</a:t>
            </a:r>
            <a:r>
              <a:rPr lang="en-US" altLang="zh-CN" dirty="0"/>
              <a:t>60</a:t>
            </a:r>
            <a:r>
              <a:rPr lang="zh-CN" altLang="en-US" dirty="0"/>
              <a:t>分及以上显示合格，</a:t>
            </a:r>
            <a:r>
              <a:rPr lang="en-US" altLang="zh-CN" dirty="0"/>
              <a:t>60</a:t>
            </a:r>
            <a:r>
              <a:rPr lang="zh-CN" altLang="en-US" dirty="0"/>
              <a:t>分以下显示不及格）</a:t>
            </a:r>
            <a:endParaRPr lang="en-US" altLang="zh-CN" dirty="0" smtClean="0">
              <a:solidFill>
                <a:srgbClr val="B6020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面向对象案例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、学员成绩案例</a:t>
            </a:r>
            <a:endParaRPr lang="zh-CN" altLang="en-US" dirty="0"/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283540"/>
            <a:ext cx="10302240" cy="4401205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Student():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__(self, name, score):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self.name = name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self.score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score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print_grade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if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self.score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&gt;= 90: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print(f'{self.name}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，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self.score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分，成绩优秀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elif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self.score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&gt;= 80: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print(f'{self.name}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，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self.score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分，成绩良好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elif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self.score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&gt;= 70: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print(f'{self.name}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，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self.score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分，成绩中等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elif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self.score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&gt;= 60: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print(f'{self.name}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，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self.score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分，成绩及格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p1 = Student('Tom', 80)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p1.print_grade()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p2 = Student('Rose', 99)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p2.print_grade()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783349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437699"/>
            <a:ext cx="10749598" cy="4219575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需求：小明体重</a:t>
            </a:r>
            <a:r>
              <a:rPr lang="en-US" altLang="zh-CN" dirty="0"/>
              <a:t>75.0</a:t>
            </a:r>
            <a:r>
              <a:rPr lang="zh-CN" altLang="en-US" dirty="0"/>
              <a:t>公斤，小明每次跑步会减掉</a:t>
            </a:r>
            <a:r>
              <a:rPr lang="en-US" altLang="zh-CN" dirty="0"/>
              <a:t>0.50</a:t>
            </a:r>
            <a:r>
              <a:rPr lang="zh-CN" altLang="en-US" dirty="0"/>
              <a:t>公斤，小明每次吃东西体重增加</a:t>
            </a:r>
            <a:r>
              <a:rPr lang="en-US" altLang="zh-CN" dirty="0"/>
              <a:t>1</a:t>
            </a:r>
            <a:r>
              <a:rPr lang="zh-CN" altLang="en-US" dirty="0"/>
              <a:t>公斤分析：① 对象：小明② 属性：姓名、体重③ 方法：跑步、吃东西</a:t>
            </a:r>
            <a:endParaRPr lang="en-US" altLang="zh-CN" dirty="0" smtClean="0">
              <a:solidFill>
                <a:srgbClr val="B6020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面向对象案例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、小明爱跑步案例</a:t>
            </a:r>
            <a:endParaRPr lang="zh-CN" altLang="en-US" dirty="0"/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283540"/>
            <a:ext cx="10302240" cy="4401205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Person():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__(self, name, weight):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self.name = name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self.weight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weight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str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return f'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姓名：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{self.name}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，体重：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self.weight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}'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run(self):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print(f'{self.name}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爱跑步，每次跑步可以减掉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0.5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公斤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self.weight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-= 0.5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eat(self):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print(f'{self.name}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是一个小吃货，每次吃东西体重都会增长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1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公斤，太难了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self.weight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+= 1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xm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Person('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小明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',75.0)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xm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</a:t>
            </a:r>
          </a:p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…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265049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564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面向对象编程思想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/>
              <a:t>01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133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所谓的</a:t>
            </a:r>
            <a:r>
              <a:rPr lang="zh-CN" altLang="en-US" dirty="0">
                <a:solidFill>
                  <a:srgbClr val="C00000"/>
                </a:solidFill>
              </a:rPr>
              <a:t>编程思想</a:t>
            </a:r>
            <a:r>
              <a:rPr lang="zh-CN" altLang="en-US" dirty="0"/>
              <a:t>，就是</a:t>
            </a:r>
            <a:r>
              <a:rPr lang="zh-CN" altLang="en-US" dirty="0">
                <a:solidFill>
                  <a:srgbClr val="C00000"/>
                </a:solidFill>
              </a:rPr>
              <a:t>人们利用计算机来解决实际问题的一种思维方式</a:t>
            </a:r>
            <a:r>
              <a:rPr lang="zh-CN" altLang="en-US" dirty="0"/>
              <a:t>，常见的编程思想有面向过程和面向对象，很多计算机语言的语法各不相同，但是它们基本的编程思想却是差不多的，而</a:t>
            </a:r>
            <a:r>
              <a:rPr lang="en-US" altLang="zh-CN" dirty="0">
                <a:solidFill>
                  <a:srgbClr val="C00000"/>
                </a:solidFill>
              </a:rPr>
              <a:t>Python</a:t>
            </a:r>
            <a:r>
              <a:rPr lang="zh-CN" altLang="en-US" dirty="0">
                <a:solidFill>
                  <a:srgbClr val="C00000"/>
                </a:solidFill>
              </a:rPr>
              <a:t>是同时支持面向对象和面向过程的编程语言！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面向对象编程思想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、什么是编程思想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13967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552536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传统的面向过程的编程思想总结起来就八个字</a:t>
            </a:r>
            <a:r>
              <a:rPr lang="en-US" altLang="zh-CN" dirty="0" smtClean="0"/>
              <a:t>——</a:t>
            </a:r>
            <a:r>
              <a:rPr lang="zh-CN" altLang="en-US" dirty="0" smtClean="0">
                <a:solidFill>
                  <a:srgbClr val="AD2B26"/>
                </a:solidFill>
              </a:rPr>
              <a:t>自顶向下，逐步细化</a:t>
            </a:r>
            <a:r>
              <a:rPr lang="zh-CN" altLang="en-US" dirty="0" smtClean="0"/>
              <a:t>！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→ </a:t>
            </a:r>
            <a:r>
              <a:rPr lang="zh-CN" altLang="en-US" dirty="0"/>
              <a:t>将要实现的功能描述为一个从开始到结束按部就班的连续的</a:t>
            </a:r>
            <a:r>
              <a:rPr lang="zh-CN" altLang="en-US" dirty="0" smtClean="0"/>
              <a:t>“步骤”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→ </a:t>
            </a:r>
            <a:r>
              <a:rPr lang="zh-CN" altLang="en-US" dirty="0"/>
              <a:t>依次逐步完成这些步骤，如果某一个步骤的难度较大，又可以将该步骤再次细化为若干个子步骤，以此类推，一直到结尾并得到我们想要的</a:t>
            </a:r>
            <a:r>
              <a:rPr lang="zh-CN" altLang="en-US" dirty="0" smtClean="0"/>
              <a:t>结果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程序</a:t>
            </a:r>
            <a:r>
              <a:rPr lang="zh-CN" altLang="en-US" dirty="0"/>
              <a:t>的主体是函数，一个函数就是一个封装起来的模块，可以实现特定的功能，程序的各个子步骤也往往就是通过相关的函数来完成的！从而实现代码的重用与模块化</a:t>
            </a:r>
            <a:r>
              <a:rPr lang="zh-CN" altLang="en-US" dirty="0" smtClean="0"/>
              <a:t>编程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举</a:t>
            </a:r>
            <a:r>
              <a:rPr lang="zh-CN" altLang="en-US" dirty="0"/>
              <a:t>个栗子：大家以来传智教育报名学习这件事情，可以分成哪些步骤？开始 → </a:t>
            </a:r>
            <a:r>
              <a:rPr lang="zh-CN" altLang="en-US" dirty="0" smtClean="0"/>
              <a:t>学员</a:t>
            </a:r>
            <a:r>
              <a:rPr lang="zh-CN" altLang="en-US" b="1" dirty="0" smtClean="0">
                <a:solidFill>
                  <a:srgbClr val="C00000"/>
                </a:solidFill>
              </a:rPr>
              <a:t>提出</a:t>
            </a:r>
            <a:r>
              <a:rPr lang="zh-CN" altLang="en-US" dirty="0" smtClean="0"/>
              <a:t>报名，</a:t>
            </a:r>
            <a:r>
              <a:rPr lang="zh-CN" altLang="en-US" b="1" dirty="0" smtClean="0">
                <a:solidFill>
                  <a:srgbClr val="C00000"/>
                </a:solidFill>
              </a:rPr>
              <a:t>提供</a:t>
            </a:r>
            <a:r>
              <a:rPr lang="zh-CN" altLang="en-US" dirty="0" smtClean="0"/>
              <a:t>相关</a:t>
            </a:r>
            <a:r>
              <a:rPr lang="zh-CN" altLang="en-US" dirty="0"/>
              <a:t>材料  →  </a:t>
            </a:r>
            <a:r>
              <a:rPr lang="zh-CN" altLang="en-US" dirty="0" smtClean="0"/>
              <a:t>学生</a:t>
            </a:r>
            <a:r>
              <a:rPr lang="zh-CN" altLang="en-US" b="1" dirty="0" smtClean="0">
                <a:solidFill>
                  <a:srgbClr val="C00000"/>
                </a:solidFill>
              </a:rPr>
              <a:t>缴纳</a:t>
            </a:r>
            <a:r>
              <a:rPr lang="zh-CN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学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费</a:t>
            </a:r>
            <a:r>
              <a:rPr lang="zh-CN" altLang="en-US" dirty="0" smtClean="0"/>
              <a:t>，</a:t>
            </a:r>
            <a:r>
              <a:rPr lang="zh-CN" altLang="en-US" b="1" dirty="0" smtClean="0">
                <a:solidFill>
                  <a:srgbClr val="C00000"/>
                </a:solidFill>
              </a:rPr>
              <a:t>获得</a:t>
            </a:r>
            <a:r>
              <a:rPr lang="zh-CN" altLang="en-US" dirty="0" smtClean="0"/>
              <a:t>缴费</a:t>
            </a:r>
            <a:r>
              <a:rPr lang="zh-CN" altLang="en-US" dirty="0"/>
              <a:t>凭证  →  教师凭借学生缴费凭证</a:t>
            </a:r>
            <a:r>
              <a:rPr lang="zh-CN" altLang="en-US" dirty="0" smtClean="0"/>
              <a:t>进行</a:t>
            </a:r>
            <a:r>
              <a:rPr lang="zh-CN" altLang="en-US" b="1" dirty="0">
                <a:solidFill>
                  <a:srgbClr val="C00000"/>
                </a:solidFill>
              </a:rPr>
              <a:t>分配</a:t>
            </a:r>
            <a:r>
              <a:rPr lang="zh-CN" altLang="en-US" dirty="0" smtClean="0"/>
              <a:t>班级 </a:t>
            </a:r>
            <a:r>
              <a:rPr lang="zh-CN" altLang="en-US" dirty="0"/>
              <a:t>→  </a:t>
            </a:r>
            <a:r>
              <a:rPr lang="zh-CN" altLang="en-US" dirty="0" smtClean="0"/>
              <a:t>班级</a:t>
            </a:r>
            <a:r>
              <a:rPr lang="zh-CN" altLang="en-US" b="1" dirty="0">
                <a:solidFill>
                  <a:srgbClr val="C00000"/>
                </a:solidFill>
              </a:rPr>
              <a:t>增加</a:t>
            </a:r>
            <a:r>
              <a:rPr lang="zh-CN" altLang="en-US" dirty="0" smtClean="0"/>
              <a:t>学生</a:t>
            </a:r>
            <a:r>
              <a:rPr lang="zh-CN" altLang="en-US" dirty="0"/>
              <a:t>信息  → 结束所谓的面向过程，</a:t>
            </a:r>
            <a:r>
              <a:rPr lang="zh-CN" altLang="en-US" dirty="0" smtClean="0"/>
              <a:t>就是将</a:t>
            </a:r>
            <a:r>
              <a:rPr lang="zh-CN" altLang="en-US" dirty="0"/>
              <a:t>上面分析好了的步骤，依次执行就行了！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面向对象编程思想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/>
              <a:t>、面向过程的编程思想</a:t>
            </a:r>
          </a:p>
        </p:txBody>
      </p:sp>
    </p:spTree>
    <p:extLst>
      <p:ext uri="{BB962C8B-B14F-4D97-AF65-F5344CB8AC3E}">
        <p14:creationId xmlns:p14="http://schemas.microsoft.com/office/powerpoint/2010/main" val="3233352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552536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所谓的面向对象，就是在编程的时候尽可能的去模拟现实世界</a:t>
            </a:r>
            <a:r>
              <a:rPr lang="zh-CN" altLang="en-US" dirty="0" smtClean="0"/>
              <a:t>！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在</a:t>
            </a:r>
            <a:r>
              <a:rPr lang="zh-CN" altLang="en-US" dirty="0"/>
              <a:t>现实世界中，任何一个操作或者业务逻辑的实现都需要一个实体来完成！实体就是动作的支配者，没有实体，也就没有动作发生</a:t>
            </a:r>
            <a:r>
              <a:rPr lang="zh-CN" altLang="en-US" dirty="0" smtClean="0"/>
              <a:t>！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C00000"/>
                </a:solidFill>
              </a:rPr>
              <a:t>思考：上面的整个报名过程，都有哪些动词</a:t>
            </a:r>
            <a:r>
              <a:rPr lang="zh-CN" altLang="en-US" dirty="0" smtClean="0">
                <a:solidFill>
                  <a:srgbClr val="C00000"/>
                </a:solidFill>
              </a:rPr>
              <a:t>？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b="1" dirty="0" smtClean="0">
                <a:solidFill>
                  <a:srgbClr val="C00000"/>
                </a:solidFill>
              </a:rPr>
              <a:t>提出、提供、缴纳、获得、分配、增加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有动词就一定有实现这个动作的实体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！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所谓的模拟现实世界，就是使计算机的编程语言在解决相关业务逻辑的时候，与真实的业务逻辑的发生保持一致，需要使任何一个动作的发生都存在一个支配给该动作的一个实体（主体），因为在现实世界中，任何一个功能的实现都可以看做是一个一个的实体在发挥其各自的“功能”（能力）并在内部进行协调有序的调用过程！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面向对象编程思想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、面向</a:t>
            </a:r>
            <a:r>
              <a:rPr lang="zh-CN" altLang="en-US" dirty="0"/>
              <a:t>对象</a:t>
            </a:r>
            <a:r>
              <a:rPr lang="zh-CN" altLang="en-US" dirty="0" smtClean="0"/>
              <a:t>的</a:t>
            </a:r>
            <a:r>
              <a:rPr lang="zh-CN" altLang="en-US" dirty="0"/>
              <a:t>编程思想</a:t>
            </a:r>
          </a:p>
        </p:txBody>
      </p:sp>
    </p:spTree>
    <p:extLst>
      <p:ext uri="{BB962C8B-B14F-4D97-AF65-F5344CB8AC3E}">
        <p14:creationId xmlns:p14="http://schemas.microsoft.com/office/powerpoint/2010/main" val="3440090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552536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☆ 第一步：分析哪些动作是由哪些实体发出</a:t>
            </a:r>
            <a:r>
              <a:rPr lang="zh-CN" altLang="en-US" dirty="0" smtClean="0"/>
              <a:t>的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b="1" dirty="0" smtClean="0">
                <a:solidFill>
                  <a:srgbClr val="AD2B26"/>
                </a:solidFill>
              </a:rPr>
              <a:t>学生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提出报名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b="1" dirty="0" smtClean="0">
                <a:solidFill>
                  <a:srgbClr val="AD2B26"/>
                </a:solidFill>
              </a:rPr>
              <a:t>学生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提供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相关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资料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b="1" dirty="0" smtClean="0">
                <a:solidFill>
                  <a:srgbClr val="AD2B26"/>
                </a:solidFill>
              </a:rPr>
              <a:t>学生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缴费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b="1" dirty="0" smtClean="0">
                <a:solidFill>
                  <a:srgbClr val="AD2B26"/>
                </a:solidFill>
              </a:rPr>
              <a:t>机构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收费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b="1" dirty="0" smtClean="0">
                <a:solidFill>
                  <a:srgbClr val="AD2B26"/>
                </a:solidFill>
              </a:rPr>
              <a:t>教师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分配教室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b="1" dirty="0" smtClean="0">
                <a:solidFill>
                  <a:srgbClr val="AD2B26"/>
                </a:solidFill>
              </a:rPr>
              <a:t>班级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增加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学生信息 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于是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，在整个过程中，一共有四个实体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：</a:t>
            </a:r>
            <a:r>
              <a:rPr lang="zh-CN" altLang="en-US" b="1" dirty="0" smtClean="0">
                <a:solidFill>
                  <a:srgbClr val="AD2B26"/>
                </a:solidFill>
              </a:rPr>
              <a:t>学生</a:t>
            </a:r>
            <a:r>
              <a:rPr lang="zh-CN" altLang="en-US" b="1" dirty="0">
                <a:solidFill>
                  <a:srgbClr val="AD2B26"/>
                </a:solidFill>
              </a:rPr>
              <a:t>、机构、教师、班级</a:t>
            </a:r>
            <a:r>
              <a:rPr lang="zh-CN" altLang="en-US" b="1" dirty="0" smtClean="0">
                <a:solidFill>
                  <a:srgbClr val="AD2B26"/>
                </a:solidFill>
              </a:rPr>
              <a:t>！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在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现实中的一个具体的实体，就是计算机编程中的一个对象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！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面向对象编程思想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、举个栗子：面向对象实现报名案例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2224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552536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☆ 第二步：定义这些实体，为其增加相应的属性和</a:t>
            </a:r>
            <a:r>
              <a:rPr lang="zh-CN" altLang="en-US" dirty="0" smtClean="0"/>
              <a:t>功能。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>
                <a:solidFill>
                  <a:srgbClr val="AD2B26"/>
                </a:solidFill>
              </a:rPr>
              <a:t>属性</a:t>
            </a:r>
            <a:r>
              <a:rPr lang="zh-CN" altLang="en-US" dirty="0" smtClean="0"/>
              <a:t>就是</a:t>
            </a:r>
            <a:r>
              <a:rPr lang="zh-CN" altLang="en-US" dirty="0"/>
              <a:t>实体固有的某些特征特性信息，在面向对象的术语中，属性就是以前的</a:t>
            </a:r>
            <a:r>
              <a:rPr lang="zh-CN" altLang="en-US" dirty="0" smtClean="0"/>
              <a:t>变量。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比如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一个人</a:t>
            </a:r>
            <a:r>
              <a:rPr lang="zh-CN" altLang="en-US" dirty="0"/>
              <a:t>的属性有：</a:t>
            </a:r>
            <a:r>
              <a:rPr lang="zh-CN" altLang="en-US" dirty="0">
                <a:solidFill>
                  <a:srgbClr val="AD2B26"/>
                </a:solidFill>
              </a:rPr>
              <a:t>身高、体重、三围、姓名、年龄、学历、电话、籍贯、毕业院校</a:t>
            </a:r>
            <a:r>
              <a:rPr lang="zh-CN" altLang="en-US" dirty="0" smtClean="0"/>
              <a:t>等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一</a:t>
            </a:r>
            <a:r>
              <a:rPr lang="zh-CN" altLang="en-US" dirty="0"/>
              <a:t>个手机的属性有：</a:t>
            </a:r>
            <a:r>
              <a:rPr lang="zh-CN" altLang="en-US" dirty="0">
                <a:solidFill>
                  <a:srgbClr val="AD2B26"/>
                </a:solidFill>
              </a:rPr>
              <a:t>价格、品牌、操作系统、颜色、尺寸</a:t>
            </a:r>
            <a:r>
              <a:rPr lang="zh-CN" altLang="en-US" dirty="0" smtClean="0"/>
              <a:t>等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AD2B26"/>
                </a:solidFill>
              </a:rPr>
              <a:t>功能</a:t>
            </a:r>
            <a:r>
              <a:rPr lang="zh-CN" altLang="en-US" dirty="0"/>
              <a:t>就是就是实体可以完成的动作，在面向对象的术语中，功能就是封装成了函数或方法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面向对象编程思想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、</a:t>
            </a:r>
            <a:r>
              <a:rPr lang="zh-CN" altLang="en-US" dirty="0"/>
              <a:t>举个栗子：面向对象实现报名案例</a:t>
            </a:r>
          </a:p>
        </p:txBody>
      </p:sp>
    </p:spTree>
    <p:extLst>
      <p:ext uri="{BB962C8B-B14F-4D97-AF65-F5344CB8AC3E}">
        <p14:creationId xmlns:p14="http://schemas.microsoft.com/office/powerpoint/2010/main" val="3289665901"/>
      </p:ext>
    </p:extLst>
  </p:cSld>
  <p:clrMapOvr>
    <a:masterClrMapping/>
  </p:clrMapOvr>
</p:sld>
</file>

<file path=ppt/theme/theme1.xml><?xml version="1.0" encoding="utf-8"?>
<a:theme xmlns:a="http://schemas.openxmlformats.org/drawingml/2006/main" name="封面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目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>
        <a:spAutoFit/>
      </a:bodyPr>
      <a:lstStyle>
        <a:defPPr fontAlgn="auto">
          <a:spcBef>
            <a:spcPts val="0"/>
          </a:spcBef>
          <a:spcAft>
            <a:spcPts val="0"/>
          </a:spcAft>
          <a:defRPr sz="1050" dirty="0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学习目标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>
        <a:spAutoFit/>
      </a:bodyPr>
      <a:lstStyle>
        <a:defPPr fontAlgn="auto">
          <a:spcBef>
            <a:spcPts val="0"/>
          </a:spcBef>
          <a:spcAft>
            <a:spcPts val="0"/>
          </a:spcAft>
          <a:defRPr sz="1050" dirty="0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章节页版式（一级+二级标题）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章节页版式（一级标题）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正文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>
        <a:spAutoFit/>
      </a:bodyPr>
      <a:lstStyle>
        <a:defPPr fontAlgn="auto">
          <a:spcBef>
            <a:spcPts val="0"/>
          </a:spcBef>
          <a:spcAft>
            <a:spcPts val="0"/>
          </a:spcAft>
          <a:defRPr sz="1050" dirty="0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5_结束页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8708</TotalTime>
  <Words>2877</Words>
  <Application>Microsoft Office PowerPoint</Application>
  <PresentationFormat>宽屏</PresentationFormat>
  <Paragraphs>391</Paragraphs>
  <Slides>36</Slides>
  <Notes>20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7</vt:i4>
      </vt:variant>
      <vt:variant>
        <vt:lpstr>幻灯片标题</vt:lpstr>
      </vt:variant>
      <vt:variant>
        <vt:i4>36</vt:i4>
      </vt:variant>
    </vt:vector>
  </HeadingPairs>
  <TitlesOfParts>
    <vt:vector size="56" baseType="lpstr">
      <vt:lpstr>Alibaba PuHuiTi B</vt:lpstr>
      <vt:lpstr>Alibaba PuHuiTi M</vt:lpstr>
      <vt:lpstr>Alibaba PuHuiTi R</vt:lpstr>
      <vt:lpstr>阿里巴巴普惠体</vt:lpstr>
      <vt:lpstr>等线</vt:lpstr>
      <vt:lpstr>黑体</vt:lpstr>
      <vt:lpstr>宋体</vt:lpstr>
      <vt:lpstr>微软雅黑</vt:lpstr>
      <vt:lpstr>Arial</vt:lpstr>
      <vt:lpstr>Calibri</vt:lpstr>
      <vt:lpstr>Segoe UI</vt:lpstr>
      <vt:lpstr>Verdana</vt:lpstr>
      <vt:lpstr>Wingdings</vt:lpstr>
      <vt:lpstr>封面2</vt:lpstr>
      <vt:lpstr>目录</vt:lpstr>
      <vt:lpstr>学习目标</vt:lpstr>
      <vt:lpstr>章节页版式（一级+二级标题）</vt:lpstr>
      <vt:lpstr>章节页版式（一级标题）</vt:lpstr>
      <vt:lpstr>正文设计方案</vt:lpstr>
      <vt:lpstr>5_结束页设计方案</vt:lpstr>
      <vt:lpstr>Python面向对象基础</vt:lpstr>
      <vt:lpstr>PowerPoint 演示文稿</vt:lpstr>
      <vt:lpstr>PowerPoint 演示文稿</vt:lpstr>
      <vt:lpstr>面向对象编程思想</vt:lpstr>
      <vt:lpstr>面向对象编程思想</vt:lpstr>
      <vt:lpstr>面向对象编程思想</vt:lpstr>
      <vt:lpstr>面向对象编程思想</vt:lpstr>
      <vt:lpstr>面向对象编程思想</vt:lpstr>
      <vt:lpstr>面向对象编程思想</vt:lpstr>
      <vt:lpstr>面向对象编程思想</vt:lpstr>
      <vt:lpstr>面向对象编程思想</vt:lpstr>
      <vt:lpstr>面向对象编程思想</vt:lpstr>
      <vt:lpstr>面向对象编程思想</vt:lpstr>
      <vt:lpstr>面向对象基本概念</vt:lpstr>
      <vt:lpstr>面向对象基本概念</vt:lpstr>
      <vt:lpstr>面向对象基本概念</vt:lpstr>
      <vt:lpstr>面向对象基本概念</vt:lpstr>
      <vt:lpstr>面向对象基本概念</vt:lpstr>
      <vt:lpstr>面向对象基本概念</vt:lpstr>
      <vt:lpstr>面向对象基本概念</vt:lpstr>
      <vt:lpstr>面向对象基本概念</vt:lpstr>
      <vt:lpstr>添加和获取对象属性</vt:lpstr>
      <vt:lpstr>添加和获取对象属性</vt:lpstr>
      <vt:lpstr>添加和获取对象属性</vt:lpstr>
      <vt:lpstr>添加和获取对象属性</vt:lpstr>
      <vt:lpstr>添加和获取对象属性</vt:lpstr>
      <vt:lpstr>魔术方法</vt:lpstr>
      <vt:lpstr>魔术方法</vt:lpstr>
      <vt:lpstr>魔术方法</vt:lpstr>
      <vt:lpstr>魔术方法</vt:lpstr>
      <vt:lpstr>魔术方法</vt:lpstr>
      <vt:lpstr>魔术方法</vt:lpstr>
      <vt:lpstr>面向对象案例</vt:lpstr>
      <vt:lpstr>面向对象案例</vt:lpstr>
      <vt:lpstr>面向对象案例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8802</dc:creator>
  <cp:lastModifiedBy>itheima</cp:lastModifiedBy>
  <cp:revision>882</cp:revision>
  <dcterms:created xsi:type="dcterms:W3CDTF">2020-03-31T02:23:27Z</dcterms:created>
  <dcterms:modified xsi:type="dcterms:W3CDTF">2021-03-01T02:54:24Z</dcterms:modified>
</cp:coreProperties>
</file>