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300" r:id="rId3"/>
    <p:sldId id="301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57" r:id="rId41"/>
    <p:sldId id="354" r:id="rId42"/>
    <p:sldId id="355" r:id="rId43"/>
    <p:sldId id="356" r:id="rId44"/>
    <p:sldId id="265" r:id="rId45"/>
  </p:sldIdLst>
  <p:sldSz cx="12204700" cy="6859588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46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89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33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786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23312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3267974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812637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4357299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4" autoAdjust="0"/>
    <p:restoredTop sz="96552" autoAdjust="0"/>
  </p:normalViewPr>
  <p:slideViewPr>
    <p:cSldViewPr>
      <p:cViewPr>
        <p:scale>
          <a:sx n="77" d="100"/>
          <a:sy n="77" d="100"/>
        </p:scale>
        <p:origin x="-288" y="-36"/>
      </p:cViewPr>
      <p:guideLst>
        <p:guide orient="horz" pos="2161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1620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0E44AF-0D8D-4B66-BECC-4D5B9292E151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C35A87-E971-49BF-8F02-A5CE2B85C7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3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119A08-1D2F-470C-8FD3-E69459F4B57D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004EB-C740-4F3D-A864-243FCB14D1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6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93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98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864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3312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7974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2637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7299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4"/>
          <p:cNvSpPr txBox="1">
            <a:spLocks/>
          </p:cNvSpPr>
          <p:nvPr userDrawn="1"/>
        </p:nvSpPr>
        <p:spPr>
          <a:xfrm>
            <a:off x="239599" y="6434041"/>
            <a:ext cx="4228870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</a:t>
            </a:r>
            <a:r>
              <a:rPr lang="zh-CN" altLang="en-US" sz="130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企业定制课程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5" name="组合 19"/>
          <p:cNvGrpSpPr>
            <a:grpSpLocks/>
          </p:cNvGrpSpPr>
          <p:nvPr userDrawn="1"/>
        </p:nvGrpSpPr>
        <p:grpSpPr bwMode="auto">
          <a:xfrm>
            <a:off x="0" y="6238758"/>
            <a:ext cx="12204700" cy="273832"/>
            <a:chOff x="0" y="6237927"/>
            <a:chExt cx="9144000" cy="272911"/>
          </a:xfrm>
        </p:grpSpPr>
        <p:cxnSp>
          <p:nvCxnSpPr>
            <p:cNvPr id="6" name="直接连接符 5"/>
            <p:cNvCxnSpPr>
              <a:endCxn id="7" idx="1"/>
            </p:cNvCxnSpPr>
            <p:nvPr userDrawn="1"/>
          </p:nvCxnSpPr>
          <p:spPr>
            <a:xfrm flipV="1">
              <a:off x="0" y="6374383"/>
              <a:ext cx="32758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7" idx="3"/>
            </p:cNvCxnSpPr>
            <p:nvPr userDrawn="1"/>
          </p:nvCxnSpPr>
          <p:spPr>
            <a:xfrm>
              <a:off x="5826944" y="6374383"/>
              <a:ext cx="33170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 userDrawn="1"/>
          </p:nvSpPr>
          <p:spPr>
            <a:xfrm>
              <a:off x="3275856" y="6237927"/>
              <a:ext cx="2551088" cy="2729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929613"/>
            <a:ext cx="10373995" cy="928910"/>
          </a:xfrm>
        </p:spPr>
        <p:txBody>
          <a:bodyPr>
            <a:normAutofit/>
          </a:bodyPr>
          <a:lstStyle>
            <a:lvl1pPr algn="l">
              <a:defRPr sz="4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5353" y="3887100"/>
            <a:ext cx="8543290" cy="685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sym typeface="Wingdings" pitchFamily="2" charset="2"/>
              </a:defRPr>
            </a:lvl1pPr>
            <a:lvl2pPr marL="544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altLang="zh-CN" dirty="0" smtClean="0"/>
          </a:p>
        </p:txBody>
      </p:sp>
      <p:pic>
        <p:nvPicPr>
          <p:cNvPr id="5017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42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742" y="405458"/>
            <a:ext cx="8279325" cy="57606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C9F260F8-0F8D-4271-AB2B-8487BB54F279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FFADEFA4-4608-418A-84AC-D4C3F38BFDE0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669564"/>
            <a:ext cx="12204700" cy="6018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29363" y="1703784"/>
            <a:ext cx="652508" cy="611329"/>
          </a:xfrm>
          <a:prstGeom prst="rect">
            <a:avLst/>
          </a:prstGeom>
          <a:solidFill>
            <a:schemeClr val="accent4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" name="页脚占位符 4"/>
          <p:cNvSpPr txBox="1">
            <a:spLocks/>
          </p:cNvSpPr>
          <p:nvPr userDrawn="1"/>
        </p:nvSpPr>
        <p:spPr>
          <a:xfrm>
            <a:off x="610235" y="6434041"/>
            <a:ext cx="4443274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DATAGURU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专业数据分析网站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57734" y="1197546"/>
            <a:ext cx="864096" cy="828867"/>
          </a:xfrm>
          <a:prstGeom prst="rect">
            <a:avLst/>
          </a:prstGeom>
          <a:solidFill>
            <a:schemeClr val="accent4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892153" y="2107102"/>
            <a:ext cx="5339556" cy="1541157"/>
          </a:xfrm>
          <a:prstGeom prst="rect">
            <a:avLst/>
          </a:prstGeom>
          <a:noFill/>
        </p:spPr>
        <p:txBody>
          <a:bodyPr lIns="108932" tIns="54466" rIns="108932" bIns="54466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3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Thanks</a:t>
            </a:r>
            <a:endParaRPr lang="zh-CN" altLang="en-US" sz="93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179012" y="3581432"/>
            <a:ext cx="2517159" cy="771715"/>
          </a:xfrm>
          <a:prstGeom prst="rect">
            <a:avLst/>
          </a:prstGeom>
          <a:noFill/>
        </p:spPr>
        <p:txBody>
          <a:bodyPr wrap="none" lIns="108932" tIns="54466" rIns="108932" bIns="54466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FAQ</a:t>
            </a:r>
            <a:r>
              <a:rPr lang="zh-CN" altLang="en-US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时间</a:t>
            </a:r>
            <a:endParaRPr lang="en-US" altLang="zh-CN" sz="4300" dirty="0">
              <a:solidFill>
                <a:schemeClr val="bg1"/>
              </a:solidFill>
              <a:latin typeface="Arial Black" pitchFamily="34" charset="0"/>
              <a:ea typeface="+mn-ea"/>
            </a:endParaRPr>
          </a:p>
        </p:txBody>
      </p:sp>
      <p:pic>
        <p:nvPicPr>
          <p:cNvPr id="4505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686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占位符 1"/>
          <p:cNvSpPr>
            <a:spLocks noGrp="1"/>
          </p:cNvSpPr>
          <p:nvPr>
            <p:ph type="title"/>
          </p:nvPr>
        </p:nvSpPr>
        <p:spPr bwMode="auto">
          <a:xfrm>
            <a:off x="629742" y="405458"/>
            <a:ext cx="82793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205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10235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13718" y="1053530"/>
            <a:ext cx="11251208" cy="1587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页脚占位符 4"/>
          <p:cNvSpPr txBox="1">
            <a:spLocks/>
          </p:cNvSpPr>
          <p:nvPr userDrawn="1"/>
        </p:nvSpPr>
        <p:spPr>
          <a:xfrm>
            <a:off x="239598" y="6434041"/>
            <a:ext cx="4324981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85726" y="405458"/>
            <a:ext cx="118690" cy="49907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grpSp>
        <p:nvGrpSpPr>
          <p:cNvPr id="2059" name="组合 18"/>
          <p:cNvGrpSpPr>
            <a:grpSpLocks/>
          </p:cNvGrpSpPr>
          <p:nvPr userDrawn="1"/>
        </p:nvGrpSpPr>
        <p:grpSpPr bwMode="auto">
          <a:xfrm>
            <a:off x="0" y="6238756"/>
            <a:ext cx="12204700" cy="288099"/>
            <a:chOff x="0" y="6237942"/>
            <a:chExt cx="9144000" cy="287130"/>
          </a:xfrm>
        </p:grpSpPr>
        <p:cxnSp>
          <p:nvCxnSpPr>
            <p:cNvPr id="20" name="直接连接符 19"/>
            <p:cNvCxnSpPr>
              <a:endCxn id="27" idx="1"/>
            </p:cNvCxnSpPr>
            <p:nvPr userDrawn="1"/>
          </p:nvCxnSpPr>
          <p:spPr>
            <a:xfrm>
              <a:off x="0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 userDrawn="1"/>
          </p:nvSpPr>
          <p:spPr>
            <a:xfrm>
              <a:off x="3347864" y="6237942"/>
              <a:ext cx="2448272" cy="2871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28" name="直接连接符 27"/>
            <p:cNvCxnSpPr>
              <a:stCxn id="27" idx="3"/>
            </p:cNvCxnSpPr>
            <p:nvPr userDrawn="1"/>
          </p:nvCxnSpPr>
          <p:spPr>
            <a:xfrm>
              <a:off x="5796136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202" name="Picture 2" descr="炼数成金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98694" y="117426"/>
            <a:ext cx="2400300" cy="102870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2" r:id="rId2"/>
    <p:sldLayoutId id="2147483723" r:id="rId3"/>
    <p:sldLayoutId id="2147483724" r:id="rId4"/>
    <p:sldLayoutId id="2147483725" r:id="rId5"/>
    <p:sldLayoutId id="214748372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544662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1089325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633987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2178649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408497" indent="-408497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4">
            <a:lumMod val="50000"/>
          </a:schemeClr>
        </a:buClr>
        <a:buFont typeface="Wingdings" pitchFamily="2" charset="2"/>
        <a:buChar char="u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885076" indent="-340414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656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6318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981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5643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0305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4968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9630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66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325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98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864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974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263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729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netlib.org/blas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ctrTitle"/>
          </p:nvPr>
        </p:nvSpPr>
        <p:spPr>
          <a:xfrm>
            <a:off x="816263" y="5302437"/>
            <a:ext cx="10668285" cy="844324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dirty="0"/>
              <a:t>Spark</a:t>
            </a:r>
            <a:r>
              <a:rPr lang="zh-CN" altLang="zh-CN" dirty="0"/>
              <a:t>机器学习案例实战</a:t>
            </a:r>
            <a:r>
              <a:rPr lang="en-US" altLang="zh-CN" dirty="0"/>
              <a:t>—</a:t>
            </a:r>
            <a:r>
              <a:rPr lang="en-US" altLang="zh-CN" dirty="0" smtClean="0"/>
              <a:t>04</a:t>
            </a:r>
            <a:endParaRPr lang="zh-CN" altLang="en-US" dirty="0" smtClean="0"/>
          </a:p>
        </p:txBody>
      </p:sp>
      <p:pic>
        <p:nvPicPr>
          <p:cNvPr id="3074" name="图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878" y="1629594"/>
            <a:ext cx="8495110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元素访问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(1,2,3,4,5,6,7,8,9,10)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(1, 2, 3, 4, 5, 6, 7, 8, 9, 10)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1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a(1 to 4)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(2, 3, 4, 5)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a(5 to 0 by -1)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(6, 5, 4, 3, 2, 1)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a(1 to -1)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(2, 3, 4, 5, 6, 7, 8, 9, 10</a:t>
            </a:r>
            <a:r>
              <a:rPr lang="en-US" altLang="zh-CN" sz="1400" dirty="0" smtClean="0"/>
              <a:t>)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775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元素访问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 -1 )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10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(3.0,4.0,5.0))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3.0  4.0  5.0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m(0,1)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res8: Double = 2.0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m(::,1)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res9: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(2.0, 4.0)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410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609600" y="1232764"/>
          <a:ext cx="10985499" cy="497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5598"/>
                <a:gridCol w="3390125"/>
                <a:gridCol w="2746375"/>
                <a:gridCol w="2423401"/>
              </a:tblGrid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操作名称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effectLst/>
                        </a:rPr>
                        <a:t>Breeze</a:t>
                      </a:r>
                      <a:r>
                        <a:rPr lang="zh-CN" sz="1000" kern="0" dirty="0">
                          <a:effectLst/>
                        </a:rPr>
                        <a:t>函数</a:t>
                      </a:r>
                      <a:endParaRPr lang="zh-CN" sz="10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对应</a:t>
                      </a:r>
                      <a:r>
                        <a:rPr lang="en-US" sz="1000" kern="0">
                          <a:effectLst/>
                        </a:rPr>
                        <a:t>Matlab</a:t>
                      </a:r>
                      <a:r>
                        <a:rPr lang="zh-CN" sz="1000" kern="0">
                          <a:effectLst/>
                        </a:rPr>
                        <a:t>函数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对应</a:t>
                      </a:r>
                      <a:r>
                        <a:rPr lang="en-US" sz="1000" kern="0">
                          <a:effectLst/>
                        </a:rPr>
                        <a:t>Numpy</a:t>
                      </a:r>
                      <a:r>
                        <a:rPr lang="zh-CN" sz="1000" kern="0">
                          <a:effectLst/>
                        </a:rPr>
                        <a:t>函数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调整矩阵形状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a.reshape(3, 2)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reshape(a, 3, 2)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a.reshape(3,2)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矩阵转成向量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a.toDenseVector (Makes copy)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a(:)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a.flatten()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复制下三角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lowerTriangular(a)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tril(a)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tril(a)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复制上三角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upperTriangular(a)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triu(a)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triu(a)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矩阵复制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a.copy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　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np.copy(a)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取对象线元素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diag(a)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NA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diagonal(a)(Numpy &gt;= 1.9)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子集赋数值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a(1 to 4) := 5.0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a(2:5)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a[1:4]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子集赋向量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a(1 to 4) := DenseVector(1.0,2.0,3.0)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a(2:5) = [1 2 3]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a[1:4] = array([1,2,3])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矩阵赋值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a(1 to 3,1 to 3) := 5.0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a(2:4,2:4)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a[1:3,1:3]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矩阵列赋值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a(::, 2) := 5.0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a(:,3)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a[:,2] = 5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垂直连接矩阵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DenseMatrix.vertcat(a,b)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[a ; b]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vstack((a,b))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横向连接矩阵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DenseMatrix.horzcat(d,e)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[a , b]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hstack((a,b))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  <a:tr h="3550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000" kern="0">
                          <a:effectLst/>
                        </a:rPr>
                        <a:t>向量连接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DenseVector.vertcat(a,b)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</a:rPr>
                        <a:t>[a b]</a:t>
                      </a:r>
                      <a:endParaRPr lang="zh-CN" sz="10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effectLst/>
                        </a:rPr>
                        <a:t>concatenate((</a:t>
                      </a:r>
                      <a:r>
                        <a:rPr lang="en-US" sz="1000" kern="0" dirty="0" err="1">
                          <a:effectLst/>
                        </a:rPr>
                        <a:t>a,b</a:t>
                      </a:r>
                      <a:r>
                        <a:rPr lang="en-US" sz="1000" kern="0" dirty="0">
                          <a:effectLst/>
                        </a:rPr>
                        <a:t>))</a:t>
                      </a:r>
                      <a:endParaRPr lang="zh-CN" sz="10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345" marR="6234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60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(3.0,4.0,5.0))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3.0  4.0  5.0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m.reshape</a:t>
            </a:r>
            <a:r>
              <a:rPr lang="en-US" altLang="zh-CN" sz="1400" dirty="0"/>
              <a:t>(3, 2)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res11: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1.0  4.0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3.0  3.0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</a:t>
            </a:r>
            <a:r>
              <a:rPr lang="en-US" altLang="zh-CN" sz="1400" dirty="0" err="1"/>
              <a:t>m.toDenseVector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res12: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(1.0, 3.0, 2.0, 4.0, 3.0, 5.0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1057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 , (7.0,8.0,9.0))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 , (7.0,8.0,9.0))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33251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lowerTriangular</a:t>
            </a:r>
            <a:r>
              <a:rPr lang="en-US" altLang="zh-CN" sz="1400" dirty="0"/>
              <a:t>(m)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res19: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1.0  0.0  0.0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upperTriangular</a:t>
            </a:r>
            <a:r>
              <a:rPr lang="en-US" altLang="zh-CN" sz="1400" dirty="0"/>
              <a:t>(m)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res20: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0.0  0.0  9.0  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8022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 </a:t>
            </a:r>
            <a:r>
              <a:rPr lang="en-US" altLang="zh-CN" sz="1400" dirty="0" err="1"/>
              <a:t>m.copy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res21: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diag</a:t>
            </a:r>
            <a:r>
              <a:rPr lang="en-US" altLang="zh-CN" sz="1400" dirty="0"/>
              <a:t>(m)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res22: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(1.0, 5.0, 9.0)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 smtClean="0"/>
              <a:t>scala</a:t>
            </a:r>
            <a:r>
              <a:rPr lang="en-US" altLang="zh-CN" sz="1400" dirty="0" smtClean="0"/>
              <a:t>&gt; m(::, 2) := 5.0</a:t>
            </a:r>
            <a:endParaRPr lang="zh-CN" altLang="zh-CN" sz="1400" dirty="0" smtClean="0"/>
          </a:p>
          <a:p>
            <a:pPr marL="0" indent="0">
              <a:buNone/>
            </a:pPr>
            <a:r>
              <a:rPr lang="en-US" altLang="zh-CN" sz="1400" dirty="0" smtClean="0"/>
              <a:t>res23: </a:t>
            </a:r>
            <a:r>
              <a:rPr lang="en-US" altLang="zh-CN" sz="1400" dirty="0" err="1" smtClean="0"/>
              <a:t>breeze.linalg.DenseVector</a:t>
            </a:r>
            <a:r>
              <a:rPr lang="en-US" altLang="zh-CN" sz="1400" dirty="0" smtClean="0"/>
              <a:t>[Double] = </a:t>
            </a:r>
            <a:r>
              <a:rPr lang="en-US" altLang="zh-CN" sz="1400" dirty="0" err="1" smtClean="0"/>
              <a:t>DenseVector</a:t>
            </a:r>
            <a:r>
              <a:rPr lang="en-US" altLang="zh-CN" sz="1400" dirty="0" smtClean="0"/>
              <a:t>(5.0, 5.0, 5.0)</a:t>
            </a:r>
            <a:endParaRPr lang="zh-CN" altLang="zh-CN" sz="1400" dirty="0" smtClean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5405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res24: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7.0  8.0  5.0   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m(1 to 2,1 to 2) := 5.0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res32: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5.0  5.0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5.0  5.0   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res33: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4.0  5.0  5.0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7.0  5.0  5.0  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52835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(1,2,3,4,5,6,7,8,9,10)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(1, 2, 3, 4, 5, 6, 7, 8, 9, 10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a(1 to 4) := 5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res27: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(5, 5, 5, 5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a(1 to 4) :=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res29: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res30: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(1, 1, 2, 3, 4, 6, 7, 8, 9, 10)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a1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a1: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91291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a2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((1.0,1.0,1.0), (2.0,2.0,2.0))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a2: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2.0  2.0  2.0   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DenseMatrix.vertcat</a:t>
            </a:r>
            <a:r>
              <a:rPr lang="en-US" altLang="zh-CN" sz="1400" dirty="0"/>
              <a:t>(a1,a2)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res34: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2.0  2.0  2.0   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DenseMatrix.horzcat</a:t>
            </a:r>
            <a:r>
              <a:rPr lang="en-US" altLang="zh-CN" sz="1400" dirty="0"/>
              <a:t>(a1,a2)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res35: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4.0  5.0  6.0  2.0  2.0  2.0  </a:t>
            </a:r>
            <a:endParaRPr lang="zh-CN" altLang="zh-CN" sz="1400" dirty="0"/>
          </a:p>
          <a:p>
            <a:pPr marL="0" indent="0">
              <a:buNone/>
            </a:pP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5373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err="1"/>
              <a:t>MLlib</a:t>
            </a:r>
            <a:r>
              <a:rPr lang="zh-CN" altLang="zh-CN" dirty="0"/>
              <a:t>矩阵向量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Spark </a:t>
            </a:r>
            <a:r>
              <a:rPr lang="en-US" altLang="zh-CN" dirty="0" err="1" smtClean="0"/>
              <a:t>MLlib</a:t>
            </a:r>
            <a:r>
              <a:rPr lang="zh-CN" altLang="zh-CN" dirty="0"/>
              <a:t>底层的向量、矩阵运算使用了</a:t>
            </a:r>
            <a:r>
              <a:rPr lang="en-US" altLang="zh-CN" dirty="0"/>
              <a:t>Breeze</a:t>
            </a:r>
            <a:r>
              <a:rPr lang="zh-CN" altLang="zh-CN" dirty="0"/>
              <a:t>库，</a:t>
            </a:r>
            <a:r>
              <a:rPr lang="en-US" altLang="zh-CN" dirty="0"/>
              <a:t>Breeze</a:t>
            </a:r>
            <a:r>
              <a:rPr lang="zh-CN" altLang="zh-CN" dirty="0"/>
              <a:t>库提供了</a:t>
            </a:r>
            <a:r>
              <a:rPr lang="en-US" altLang="zh-CN" dirty="0"/>
              <a:t>Vector/Matrix</a:t>
            </a:r>
            <a:r>
              <a:rPr lang="zh-CN" altLang="zh-CN" dirty="0"/>
              <a:t>的实现以及相应计算的接口（</a:t>
            </a:r>
            <a:r>
              <a:rPr lang="en-US" altLang="zh-CN" dirty="0" err="1"/>
              <a:t>Linalg</a:t>
            </a:r>
            <a:r>
              <a:rPr lang="zh-CN" altLang="zh-CN" dirty="0"/>
              <a:t>）。但是在</a:t>
            </a:r>
            <a:r>
              <a:rPr lang="en-US" altLang="zh-CN" dirty="0" err="1"/>
              <a:t>MLlib</a:t>
            </a:r>
            <a:r>
              <a:rPr lang="zh-CN" altLang="zh-CN" dirty="0"/>
              <a:t>里面同时也提供了</a:t>
            </a:r>
            <a:r>
              <a:rPr lang="en-US" altLang="zh-CN" dirty="0"/>
              <a:t>Vector</a:t>
            </a:r>
            <a:r>
              <a:rPr lang="zh-CN" altLang="zh-CN" dirty="0"/>
              <a:t>和</a:t>
            </a:r>
            <a:r>
              <a:rPr lang="en-US" altLang="zh-CN" dirty="0" err="1"/>
              <a:t>Linalg</a:t>
            </a:r>
            <a:r>
              <a:rPr lang="zh-CN" altLang="zh-CN" dirty="0"/>
              <a:t>等的实现。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58" name="图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918" y="2565698"/>
            <a:ext cx="6732748" cy="279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5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元素操作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b1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b1: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b2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(1,1,1,1)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b2: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(1, 1, 1, 1)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DenseVector.vertcat</a:t>
            </a:r>
            <a:r>
              <a:rPr lang="en-US" altLang="zh-CN" sz="1400" dirty="0"/>
              <a:t>(b1,b2)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res36: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(1, 2, 3, 4, 1, 1, 1, 1)</a:t>
            </a:r>
            <a:endParaRPr lang="zh-CN" altLang="zh-CN" sz="1400" dirty="0"/>
          </a:p>
          <a:p>
            <a:pPr marL="0" indent="0">
              <a:buNone/>
            </a:pP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16377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数值计算函数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538846"/>
              </p:ext>
            </p:extLst>
          </p:nvPr>
        </p:nvGraphicFramePr>
        <p:xfrm>
          <a:off x="557734" y="1485578"/>
          <a:ext cx="10985501" cy="4170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5598"/>
                <a:gridCol w="3357169"/>
                <a:gridCol w="2779332"/>
                <a:gridCol w="2423402"/>
              </a:tblGrid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操作名称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Breeze</a:t>
                      </a:r>
                      <a:r>
                        <a:rPr lang="zh-CN" sz="1200" kern="0" dirty="0">
                          <a:effectLst/>
                        </a:rPr>
                        <a:t>函数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Matlab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Numpy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元素加法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+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+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+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元素乘法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:*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.*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*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元素除法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:/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./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/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元素比较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:&lt;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&lt;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&lt;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元素相等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:==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== b 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==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元素追加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:+= 1.0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+= 1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+= 1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元素追乘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:*= 2.0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*= 2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*= 2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向量点积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dot b,a.t * b†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dot(a,b)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dot(a,b)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元素最大值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max(a)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max(a)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a.max()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  <a:tr h="379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元素最大值及位置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argmax(a)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[v i] = max(a); i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 err="1">
                          <a:effectLst/>
                        </a:rPr>
                        <a:t>a.argmax</a:t>
                      </a:r>
                      <a:r>
                        <a:rPr lang="en-US" sz="1200" kern="0" dirty="0">
                          <a:effectLst/>
                        </a:rPr>
                        <a:t>()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2041" marR="6204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9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数值计算函数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b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((1.0,1.0,1.0), (2.0,2.0,2.0))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b: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2.0  2.0  2.0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+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res37: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2.0  3.0  4.0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6.0  7.0  8.0  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104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数值计算函数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:*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res38: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1.0  2.0   3.0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8.0  10.0  12.0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:/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res39: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2.0  2.5  3.0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:&lt;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res40: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[Boolean]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false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false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8891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数值计算函数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:==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res41: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[Boolean]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true   false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false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r>
              <a:rPr lang="en-US" altLang="zh-CN" sz="1400" dirty="0" err="1"/>
              <a:t>false</a:t>
            </a:r>
            <a:r>
              <a:rPr lang="en-US" altLang="zh-CN" sz="1400" dirty="0"/>
              <a:t>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:+= 1.0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res42: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2.0  3.0  4.0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5.0  6.0  7.0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:*= 2.0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res43: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4.0   6.0   8.0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10.0  12.0  14.0  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360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数值计算函数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max(a)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res47: Double = 14.0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argmax</a:t>
            </a:r>
            <a:r>
              <a:rPr lang="en-US" altLang="zh-CN" sz="1400" dirty="0"/>
              <a:t>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res48: 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 = (1,2)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 dot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(1, 1, 1, 1)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res50: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10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50110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求和函数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503649"/>
              </p:ext>
            </p:extLst>
          </p:nvPr>
        </p:nvGraphicFramePr>
        <p:xfrm>
          <a:off x="609600" y="2296156"/>
          <a:ext cx="10985499" cy="2843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401"/>
                <a:gridCol w="3392322"/>
                <a:gridCol w="2746375"/>
                <a:gridCol w="2423401"/>
              </a:tblGrid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操作名称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Breeze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Matlab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Numpy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元素求和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sum(sum(a))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a.sum()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每一列求和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sum(a, Axis._0) orsum(a(::, *))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sum(a,0)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每一行求和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sum(a, Axis._1) orsum(a(*, ::))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sum(a')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sum(a,1)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对角线元素和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trace(a)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trace(a)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a.trace()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4739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累积和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accumulate(a)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cumsum(a)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 err="1">
                          <a:effectLst/>
                        </a:rPr>
                        <a:t>a.cumsum</a:t>
                      </a:r>
                      <a:r>
                        <a:rPr lang="en-US" sz="1200" kern="0" dirty="0">
                          <a:effectLst/>
                        </a:rPr>
                        <a:t>()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6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求和函数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 , (7.0,8.0,9.0))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sum(a)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res51: Double = 45.0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sum(a, Axis._0)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res52: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12.0  15.0  18.0  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05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求和函数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sum(a, Axis._1)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res53: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(6.0, 15.0, 24.0)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trace(a)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res54: Double = 15.0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accumulate(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res56: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(1, 3, 6, 10)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672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布尔函数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687847"/>
              </p:ext>
            </p:extLst>
          </p:nvPr>
        </p:nvGraphicFramePr>
        <p:xfrm>
          <a:off x="485726" y="2061642"/>
          <a:ext cx="10985499" cy="2326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401"/>
                <a:gridCol w="3392322"/>
                <a:gridCol w="2746375"/>
                <a:gridCol w="2423401"/>
              </a:tblGrid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操作名称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Breeze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Matlab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Numpy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元素与操作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:&amp;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&amp;&amp;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&amp;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元素或操作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:|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||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|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元素非操作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!a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~a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~a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任意元素非零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any(a)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any(a)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any(a)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387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所有元素非零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all(a)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all(a)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all(a)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85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在使用</a:t>
            </a:r>
            <a:r>
              <a:rPr lang="en-US" altLang="zh-CN" dirty="0"/>
              <a:t>Breeze </a:t>
            </a:r>
            <a:r>
              <a:rPr lang="zh-CN" altLang="zh-CN" dirty="0"/>
              <a:t>库时，需要导入相关包：</a:t>
            </a:r>
          </a:p>
          <a:p>
            <a:pPr marL="0" indent="0">
              <a:buNone/>
            </a:pPr>
            <a:r>
              <a:rPr lang="en-US" altLang="zh-CN" dirty="0"/>
              <a:t>import </a:t>
            </a:r>
            <a:r>
              <a:rPr lang="en-US" altLang="zh-CN" dirty="0" err="1"/>
              <a:t>breeze.linalg</a:t>
            </a:r>
            <a:r>
              <a:rPr lang="en-US" altLang="zh-CN" dirty="0"/>
              <a:t>._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import </a:t>
            </a:r>
            <a:r>
              <a:rPr lang="en-US" altLang="zh-CN" dirty="0" err="1"/>
              <a:t>breeze.numerics</a:t>
            </a:r>
            <a:r>
              <a:rPr lang="en-US" altLang="zh-CN" dirty="0" smtClean="0"/>
              <a:t>._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API</a:t>
            </a:r>
            <a:r>
              <a:rPr lang="zh-CN" altLang="en-US" dirty="0" smtClean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http://www.scalanlp.org/api/breeze/index.html#breeze.linalg.package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017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布尔函数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(true, false,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[Boolean]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(true, false,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b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(false, true,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b: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[Boolean]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(false, true,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:&amp;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res57: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[Boolean]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(false, false,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:|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res58: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[Boolean]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(true, true, true)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!a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res59: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[Boolean]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(false, true, false)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4303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Breeze</a:t>
            </a:r>
            <a:r>
              <a:rPr lang="zh-CN" altLang="zh-CN" dirty="0"/>
              <a:t>布尔函数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 smtClean="0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0.0, -2.0)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0.0, -2.0)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any(a)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res60: Boolean = true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all(a)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res61: Boolean = false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  <a:p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4644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线性代数函数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637564"/>
              </p:ext>
            </p:extLst>
          </p:nvPr>
        </p:nvGraphicFramePr>
        <p:xfrm>
          <a:off x="1119489" y="1196973"/>
          <a:ext cx="9965721" cy="5041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431"/>
                <a:gridCol w="3077415"/>
                <a:gridCol w="2007096"/>
                <a:gridCol w="2680779"/>
              </a:tblGrid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操作名称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Breeze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Matlab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Numpy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线性求解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\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 \ b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linalg.solve(a,b)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转置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a.t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a'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a.conj.transpose()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求特征值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det(a)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det(a)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linalg.det(a)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求逆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求伪逆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pinv(a)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pinv(a)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linalg.pinv(a)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求范数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norm(a)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norm(a)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norm(a)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特征值和特征向量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eigSym(a)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[v,l] = eig(a)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linalg.eig(a)[0]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特征值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val (er, ei, _) = eig(a) (</a:t>
                      </a:r>
                      <a:r>
                        <a:rPr lang="zh-CN" sz="1200" kern="0">
                          <a:effectLst/>
                        </a:rPr>
                        <a:t>实部与虚部分开</a:t>
                      </a:r>
                      <a:r>
                        <a:rPr lang="en-US" sz="1200" kern="0">
                          <a:effectLst/>
                        </a:rPr>
                        <a:t>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eig(a)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linalg.eig(a)[0]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特征向量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eig(a)._3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[v,l] = eig(a)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linalg.eig(a)[1]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奇异值分解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val svd.SVD(u,s,v) = svd(a)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svd(a)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linalg.svd(a)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求矩阵的秩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rank(a)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rank(a)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rank(a)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矩阵长度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a.length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size(a)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a.size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矩阵行数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a.rows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size(a,1)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a.shape[0]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  <a:tr h="336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矩阵列数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a.cols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size(a,2)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 err="1">
                          <a:effectLst/>
                        </a:rPr>
                        <a:t>a.shape</a:t>
                      </a:r>
                      <a:r>
                        <a:rPr lang="en-US" sz="1200" kern="0" dirty="0">
                          <a:effectLst/>
                        </a:rPr>
                        <a:t>[1]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6282" marR="56282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215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线性代数函数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((1.0,2.0,3.0), (4.0,5.0,6.0) , (7.0,8.0,9.0))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1.0  2.0  3.0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4.0  5.0  6.0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7.0  8.0  9.0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b =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((1.0,1.0,1.0), (1.0,1.0,1.0) , (1.0,1.0,1.0))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b: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1.0  1.0  1.0  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5748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线性代数函数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\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res74: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-2.5  -2.5  -2.5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4.0   4.0   4.0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-1.5  -1.5  -1.5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a.t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res63: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1.0  4.0  7.0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2.0  5.0  8.0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3.0  6.0  9.0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det</a:t>
            </a:r>
            <a:r>
              <a:rPr lang="en-US" altLang="zh-CN" sz="1400" dirty="0"/>
              <a:t>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res64: Double = 6.661338147750939E-16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8553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线性代数函数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 \ b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res74: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-2.5  -2.5  -2.5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4.0   4.0   4.0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-1.5  -1.5  -1.5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a.t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res63: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1.0  4.0  7.0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2.0  5.0  8.0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3.0  6.0  9.0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det</a:t>
            </a:r>
            <a:r>
              <a:rPr lang="en-US" altLang="zh-CN" sz="1400" dirty="0"/>
              <a:t>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res64: Double = 6.661338147750939E-16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6383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取整函数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417632"/>
              </p:ext>
            </p:extLst>
          </p:nvPr>
        </p:nvGraphicFramePr>
        <p:xfrm>
          <a:off x="3025140" y="2774950"/>
          <a:ext cx="6154420" cy="1998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645"/>
                <a:gridCol w="1889760"/>
                <a:gridCol w="1260475"/>
                <a:gridCol w="1653540"/>
              </a:tblGrid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操作名称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Breeze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对应</a:t>
                      </a:r>
                      <a:r>
                        <a:rPr lang="en-US" sz="1400" kern="0">
                          <a:effectLst/>
                        </a:rPr>
                        <a:t>Matlab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对应</a:t>
                      </a:r>
                      <a:r>
                        <a:rPr lang="en-US" sz="1400" kern="0">
                          <a:effectLst/>
                        </a:rPr>
                        <a:t>Numpy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四舍五入</a:t>
                      </a:r>
                      <a:endParaRPr lang="zh-CN" sz="1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round(a)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round(a)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around(a)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最小整数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ceil(a)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ceil(a)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ceil(a)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最大整数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floor(a)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floor(a)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floor(a)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符号函数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signum(a)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sign(a)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sign(a)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取正数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abs(a)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abs(a)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abs(a)</a:t>
                      </a:r>
                      <a:endParaRPr lang="zh-CN" sz="1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22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zh-CN" dirty="0"/>
              <a:t>取整函数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(1.2, 0.6, -2.3)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(1.2, 0.6, -2.3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round(a)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res75: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[Long]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1, -2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ceil(a)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res76: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(2.0, 1.0, -2.0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floor(a)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res77: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0.0, -3.0)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signum</a:t>
            </a:r>
            <a:r>
              <a:rPr lang="en-US" altLang="zh-CN" sz="1400" dirty="0"/>
              <a:t>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res78: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1.0, -1.0)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abs(a)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res79: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(1.2, 0.6, 2.3)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298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Breeze</a:t>
            </a:r>
            <a:r>
              <a:rPr lang="zh-CN" altLang="en-US" dirty="0" smtClean="0"/>
              <a:t>其它</a:t>
            </a:r>
            <a:r>
              <a:rPr lang="zh-CN" altLang="zh-CN" dirty="0" smtClean="0"/>
              <a:t>函数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400" dirty="0" smtClean="0"/>
              <a:t>Breeze</a:t>
            </a:r>
            <a:r>
              <a:rPr lang="zh-CN" altLang="zh-CN" sz="1400" dirty="0"/>
              <a:t>三角函数</a:t>
            </a:r>
          </a:p>
          <a:p>
            <a:pPr marL="0" indent="0">
              <a:buNone/>
            </a:pPr>
            <a:r>
              <a:rPr lang="en-US" altLang="zh-CN" sz="1400" dirty="0"/>
              <a:t>Breeze</a:t>
            </a:r>
            <a:r>
              <a:rPr lang="zh-CN" altLang="zh-CN" sz="1400" dirty="0"/>
              <a:t>三角函数包括：</a:t>
            </a:r>
          </a:p>
          <a:p>
            <a:pPr marL="0" indent="0">
              <a:buNone/>
            </a:pPr>
            <a:r>
              <a:rPr lang="en-US" altLang="zh-CN" sz="1400" dirty="0"/>
              <a:t>sin, </a:t>
            </a:r>
            <a:r>
              <a:rPr lang="en-US" altLang="zh-CN" sz="1400" dirty="0" err="1"/>
              <a:t>sinh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asin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asinh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cos, </a:t>
            </a:r>
            <a:r>
              <a:rPr lang="en-US" altLang="zh-CN" sz="1400" dirty="0" err="1"/>
              <a:t>cosh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acos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acosh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tan, </a:t>
            </a:r>
            <a:r>
              <a:rPr lang="en-US" altLang="zh-CN" sz="1400" dirty="0" err="1"/>
              <a:t>tanh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atan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atanh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atan2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sinc</a:t>
            </a:r>
            <a:r>
              <a:rPr lang="en-US" altLang="zh-CN" sz="1400" dirty="0"/>
              <a:t>(x) </a:t>
            </a:r>
            <a:r>
              <a:rPr lang="zh-CN" altLang="zh-CN" sz="1400" dirty="0"/>
              <a:t>，即</a:t>
            </a:r>
            <a:r>
              <a:rPr lang="en-US" altLang="zh-CN" sz="1400" dirty="0"/>
              <a:t>sin(x)/x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sincpi</a:t>
            </a:r>
            <a:r>
              <a:rPr lang="en-US" altLang="zh-CN" sz="1400" dirty="0"/>
              <a:t>(x) </a:t>
            </a:r>
            <a:r>
              <a:rPr lang="zh-CN" altLang="zh-CN" sz="1400" dirty="0"/>
              <a:t>，即</a:t>
            </a:r>
            <a:r>
              <a:rPr lang="en-US" altLang="zh-CN" sz="1400" dirty="0"/>
              <a:t> </a:t>
            </a:r>
            <a:r>
              <a:rPr lang="en-US" altLang="zh-CN" sz="1400" dirty="0" err="1"/>
              <a:t>sinc</a:t>
            </a:r>
            <a:r>
              <a:rPr lang="en-US" altLang="zh-CN" sz="1400" dirty="0"/>
              <a:t>(x * Pi)</a:t>
            </a:r>
            <a:endParaRPr lang="zh-CN" altLang="zh-CN" sz="1400" dirty="0"/>
          </a:p>
          <a:p>
            <a:r>
              <a:rPr lang="en-US" altLang="zh-CN" sz="1400" dirty="0" smtClean="0"/>
              <a:t>Breeze</a:t>
            </a:r>
            <a:r>
              <a:rPr lang="zh-CN" altLang="zh-CN" sz="1400" dirty="0"/>
              <a:t>对数和指数函数</a:t>
            </a:r>
          </a:p>
          <a:p>
            <a:pPr marL="0" indent="0">
              <a:buNone/>
            </a:pPr>
            <a:r>
              <a:rPr lang="en-US" altLang="zh-CN" sz="1400" dirty="0"/>
              <a:t>Breeze</a:t>
            </a:r>
            <a:r>
              <a:rPr lang="zh-CN" altLang="zh-CN" sz="1400" dirty="0"/>
              <a:t>对数和指数函数包括：</a:t>
            </a:r>
          </a:p>
          <a:p>
            <a:pPr marL="0" indent="0">
              <a:buNone/>
            </a:pPr>
            <a:r>
              <a:rPr lang="en-US" altLang="zh-CN" sz="1400" dirty="0"/>
              <a:t>log, </a:t>
            </a:r>
            <a:r>
              <a:rPr lang="en-US" altLang="zh-CN" sz="1400" dirty="0" err="1"/>
              <a:t>exp</a:t>
            </a:r>
            <a:r>
              <a:rPr lang="en-US" altLang="zh-CN" sz="1400" dirty="0"/>
              <a:t> log10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log1p, expm1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sqrt</a:t>
            </a:r>
            <a:r>
              <a:rPr lang="en-US" altLang="zh-CN" sz="1400" dirty="0"/>
              <a:t>, </a:t>
            </a:r>
            <a:r>
              <a:rPr lang="en-US" altLang="zh-CN" sz="1400" dirty="0" err="1"/>
              <a:t>sbrt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pow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5665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BLAS</a:t>
            </a:r>
            <a:r>
              <a:rPr lang="zh-CN" altLang="zh-CN" dirty="0"/>
              <a:t>介绍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/>
              <a:t>BLAS</a:t>
            </a:r>
            <a:r>
              <a:rPr lang="zh-CN" altLang="zh-CN" sz="1800" dirty="0"/>
              <a:t>按照功能被分为三个级别：</a:t>
            </a:r>
            <a:r>
              <a:rPr lang="en-US" altLang="zh-CN" sz="1800" dirty="0"/>
              <a:t> </a:t>
            </a:r>
            <a:endParaRPr lang="zh-CN" altLang="zh-CN" sz="1800" dirty="0"/>
          </a:p>
          <a:p>
            <a:r>
              <a:rPr lang="en-US" altLang="zh-CN" sz="1800" dirty="0"/>
              <a:t>Level 1</a:t>
            </a:r>
            <a:r>
              <a:rPr lang="zh-CN" altLang="zh-CN" sz="1800" dirty="0"/>
              <a:t>：矢量</a:t>
            </a:r>
            <a:r>
              <a:rPr lang="en-US" altLang="zh-CN" sz="1800" dirty="0"/>
              <a:t>-</a:t>
            </a:r>
            <a:r>
              <a:rPr lang="zh-CN" altLang="zh-CN" sz="1800" dirty="0"/>
              <a:t>矢量运算，比如点积（</a:t>
            </a:r>
            <a:r>
              <a:rPr lang="en-US" altLang="zh-CN" sz="1800" dirty="0" err="1"/>
              <a:t>ddot</a:t>
            </a:r>
            <a:r>
              <a:rPr lang="en-US" altLang="zh-CN" sz="1800" dirty="0"/>
              <a:t>)</a:t>
            </a:r>
            <a:r>
              <a:rPr lang="zh-CN" altLang="zh-CN" sz="1800" dirty="0"/>
              <a:t>，加法和数乘</a:t>
            </a:r>
            <a:r>
              <a:rPr lang="en-US" altLang="zh-CN" sz="1800" dirty="0"/>
              <a:t> (</a:t>
            </a:r>
            <a:r>
              <a:rPr lang="en-US" altLang="zh-CN" sz="1800" dirty="0" err="1"/>
              <a:t>daxpy</a:t>
            </a:r>
            <a:r>
              <a:rPr lang="en-US" altLang="zh-CN" sz="1800" dirty="0"/>
              <a:t>)</a:t>
            </a:r>
            <a:r>
              <a:rPr lang="zh-CN" altLang="zh-CN" sz="1800" dirty="0"/>
              <a:t>，</a:t>
            </a:r>
            <a:r>
              <a:rPr lang="en-US" altLang="zh-CN" sz="1800" dirty="0"/>
              <a:t> </a:t>
            </a:r>
            <a:r>
              <a:rPr lang="zh-CN" altLang="zh-CN" sz="1800" dirty="0"/>
              <a:t>绝对值的和（</a:t>
            </a:r>
            <a:r>
              <a:rPr lang="en-US" altLang="zh-CN" sz="1800" dirty="0" err="1"/>
              <a:t>dasum</a:t>
            </a:r>
            <a:r>
              <a:rPr lang="en-US" altLang="zh-CN" sz="1800" dirty="0"/>
              <a:t>)</a:t>
            </a:r>
            <a:r>
              <a:rPr lang="zh-CN" altLang="zh-CN" sz="1800" dirty="0"/>
              <a:t>，等等；</a:t>
            </a:r>
          </a:p>
          <a:p>
            <a:r>
              <a:rPr lang="en-US" altLang="zh-CN" sz="1800" dirty="0"/>
              <a:t>Level 2</a:t>
            </a:r>
            <a:r>
              <a:rPr lang="zh-CN" altLang="zh-CN" sz="1800" dirty="0"/>
              <a:t>：矩阵</a:t>
            </a:r>
            <a:r>
              <a:rPr lang="en-US" altLang="zh-CN" sz="1800" dirty="0"/>
              <a:t>-</a:t>
            </a:r>
            <a:r>
              <a:rPr lang="zh-CN" altLang="zh-CN" sz="1800" dirty="0"/>
              <a:t>矢量运算，最重要的函数是一般的矩阵向量乘法</a:t>
            </a:r>
            <a:r>
              <a:rPr lang="en-US" altLang="zh-CN" sz="1800" dirty="0"/>
              <a:t>(</a:t>
            </a:r>
            <a:r>
              <a:rPr lang="en-US" altLang="zh-CN" sz="1800" dirty="0" err="1"/>
              <a:t>dgemv</a:t>
            </a:r>
            <a:r>
              <a:rPr lang="en-US" altLang="zh-CN" sz="1800" dirty="0"/>
              <a:t>)</a:t>
            </a:r>
            <a:r>
              <a:rPr lang="zh-CN" altLang="zh-CN" sz="1800" dirty="0"/>
              <a:t>；</a:t>
            </a:r>
          </a:p>
          <a:p>
            <a:r>
              <a:rPr lang="en-US" altLang="zh-CN" sz="1800" dirty="0"/>
              <a:t>Level 3</a:t>
            </a:r>
            <a:r>
              <a:rPr lang="zh-CN" altLang="zh-CN" sz="1800" dirty="0"/>
              <a:t>：矩阵</a:t>
            </a:r>
            <a:r>
              <a:rPr lang="en-US" altLang="zh-CN" sz="1800" dirty="0"/>
              <a:t>-</a:t>
            </a:r>
            <a:r>
              <a:rPr lang="zh-CN" altLang="zh-CN" sz="1800" dirty="0"/>
              <a:t>矩阵运算，最重要的函数是一般的矩阵乘法</a:t>
            </a:r>
            <a:r>
              <a:rPr lang="en-US" altLang="zh-CN" sz="1800" dirty="0"/>
              <a:t> (</a:t>
            </a:r>
            <a:r>
              <a:rPr lang="en-US" altLang="zh-CN" sz="1800" dirty="0" err="1"/>
              <a:t>dgemm</a:t>
            </a:r>
            <a:r>
              <a:rPr lang="en-US" altLang="zh-CN" sz="1800" dirty="0"/>
              <a:t>)</a:t>
            </a:r>
            <a:r>
              <a:rPr lang="zh-CN" altLang="zh-CN" sz="1800" dirty="0"/>
              <a:t>；</a:t>
            </a:r>
          </a:p>
          <a:p>
            <a:r>
              <a:rPr lang="zh-CN" altLang="zh-CN" sz="1800" dirty="0"/>
              <a:t>每一种函数操作都区分不同数据类型（单精度、双精度、复数</a:t>
            </a:r>
            <a:r>
              <a:rPr lang="zh-CN" altLang="zh-CN" sz="1800" dirty="0" smtClean="0"/>
              <a:t>）</a:t>
            </a:r>
            <a:endParaRPr lang="en-US" altLang="zh-CN" sz="1800" dirty="0" smtClean="0"/>
          </a:p>
          <a:p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202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0" name="内容占位符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764995"/>
              </p:ext>
            </p:extLst>
          </p:nvPr>
        </p:nvGraphicFramePr>
        <p:xfrm>
          <a:off x="1997894" y="909514"/>
          <a:ext cx="7877451" cy="5563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068"/>
                <a:gridCol w="3125772"/>
                <a:gridCol w="1510895"/>
                <a:gridCol w="1496716"/>
              </a:tblGrid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操作名称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Breeze</a:t>
                      </a:r>
                      <a:r>
                        <a:rPr lang="zh-CN" sz="1200" kern="0" dirty="0">
                          <a:effectLst/>
                        </a:rPr>
                        <a:t>函数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对应</a:t>
                      </a:r>
                      <a:r>
                        <a:rPr lang="en-US" sz="1200" kern="0" dirty="0" err="1">
                          <a:effectLst/>
                        </a:rPr>
                        <a:t>Matlab</a:t>
                      </a:r>
                      <a:r>
                        <a:rPr lang="zh-CN" sz="1200" kern="0" dirty="0">
                          <a:effectLst/>
                        </a:rPr>
                        <a:t>函数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对应</a:t>
                      </a:r>
                      <a:r>
                        <a:rPr lang="en-US" sz="1200" kern="0">
                          <a:effectLst/>
                        </a:rPr>
                        <a:t>Numpy</a:t>
                      </a:r>
                      <a:r>
                        <a:rPr lang="zh-CN" sz="1200" kern="0">
                          <a:effectLst/>
                        </a:rPr>
                        <a:t>函数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全</a:t>
                      </a:r>
                      <a:r>
                        <a:rPr lang="en-US" sz="1200" kern="0">
                          <a:effectLst/>
                        </a:rPr>
                        <a:t>0</a:t>
                      </a:r>
                      <a:r>
                        <a:rPr lang="zh-CN" sz="1200" kern="0">
                          <a:effectLst/>
                        </a:rPr>
                        <a:t>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DenseMatrix.zeros[Double](n,m)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 err="1">
                          <a:effectLst/>
                        </a:rPr>
                        <a:t>zeros</a:t>
                      </a:r>
                      <a:r>
                        <a:rPr lang="en-US" sz="1200" kern="0" dirty="0">
                          <a:effectLst/>
                        </a:rPr>
                        <a:t>(</a:t>
                      </a:r>
                      <a:r>
                        <a:rPr lang="en-US" sz="1200" kern="0" dirty="0" err="1">
                          <a:effectLst/>
                        </a:rPr>
                        <a:t>n,m</a:t>
                      </a:r>
                      <a:r>
                        <a:rPr lang="en-US" sz="1200" kern="0" dirty="0">
                          <a:effectLst/>
                        </a:rPr>
                        <a:t>)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zeros((n,m))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全</a:t>
                      </a:r>
                      <a:r>
                        <a:rPr lang="en-US" sz="1200" kern="0">
                          <a:effectLst/>
                        </a:rPr>
                        <a:t>0</a:t>
                      </a:r>
                      <a:r>
                        <a:rPr lang="zh-CN" sz="1200" kern="0">
                          <a:effectLst/>
                        </a:rPr>
                        <a:t>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DenseVector.zeros[Double](n)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zeros(n)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zeros(n)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全</a:t>
                      </a:r>
                      <a:r>
                        <a:rPr lang="en-US" sz="1200" kern="0">
                          <a:effectLst/>
                        </a:rPr>
                        <a:t>1</a:t>
                      </a:r>
                      <a:r>
                        <a:rPr lang="zh-CN" sz="1200" kern="0">
                          <a:effectLst/>
                        </a:rPr>
                        <a:t>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DenseVector.ones[Double](n)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ones(n)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ones(n)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按数值填充向量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DenseVector.fill(n){5.0}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ones(n) * 5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ones(n) * 5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341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生成随机向量</a:t>
                      </a: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DenseVector.range(start,stop,step) orVector.rangeD(start,stop,step)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3290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线性等分向量（用于产生</a:t>
                      </a:r>
                      <a:r>
                        <a:rPr lang="en-US" sz="1200" kern="0">
                          <a:effectLst/>
                        </a:rPr>
                        <a:t>start,stop</a:t>
                      </a:r>
                      <a:r>
                        <a:rPr lang="zh-CN" sz="1200" kern="0">
                          <a:effectLst/>
                        </a:rPr>
                        <a:t>之间的</a:t>
                      </a:r>
                      <a:r>
                        <a:rPr lang="en-US" sz="1200" kern="0">
                          <a:effectLst/>
                        </a:rPr>
                        <a:t>N</a:t>
                      </a:r>
                      <a:r>
                        <a:rPr lang="zh-CN" sz="1200" kern="0">
                          <a:effectLst/>
                        </a:rPr>
                        <a:t>点行矢量）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DenseVector.linspace(start,stop,numvals)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linspace(0,20,15)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单位矩阵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DenseMatrix.eye[Double](n)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eye(n)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eye(n)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对角矩阵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diag(DenseVector(1.0,2.0,3.0))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diag([1 2 3])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diag((1,2,3))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按照行创建矩阵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DenseMatrix((1.0,2.0), (3.0,4.0))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[1 2; 3 4]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array([ [1,2], [3,4] ])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按照行创建向量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DenseVector(1,2,3,4)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[1 2 3 4]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array([1,2,3,4])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向量转置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 err="1">
                          <a:effectLst/>
                        </a:rPr>
                        <a:t>DenseVector</a:t>
                      </a:r>
                      <a:r>
                        <a:rPr lang="en-US" sz="1200" kern="0" dirty="0">
                          <a:effectLst/>
                        </a:rPr>
                        <a:t>(1,2,3,4).t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[1 2 3 4]'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array([1,2,3]).</a:t>
                      </a:r>
                      <a:endParaRPr lang="zh-CN" sz="1200" kern="1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reshape(-1,1)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从函数创建向量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DenseVector.tabulate(3){i =&gt; 2*i}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从函数创建矩阵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DenseMatrix.tabulate(3, 2){case (i, j) =&gt; i+j}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从数组创建向量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new DenseVector(Array(1, 2, 3, 4))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从数组创建矩阵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new DenseMatrix(2, 3, Array(11, 12, 13, 21, 22, 23))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0 </a:t>
                      </a:r>
                      <a:r>
                        <a:rPr lang="zh-CN" sz="1200" kern="0">
                          <a:effectLst/>
                        </a:rPr>
                        <a:t>到</a:t>
                      </a:r>
                      <a:r>
                        <a:rPr lang="en-US" sz="1200" kern="0">
                          <a:effectLst/>
                        </a:rPr>
                        <a:t> 1</a:t>
                      </a:r>
                      <a:r>
                        <a:rPr lang="zh-CN" sz="1200" kern="0">
                          <a:effectLst/>
                        </a:rPr>
                        <a:t>的随机向量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DenseVector.rand(4)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  <a:tr h="273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0 </a:t>
                      </a:r>
                      <a:r>
                        <a:rPr lang="zh-CN" sz="1200" kern="0">
                          <a:effectLst/>
                        </a:rPr>
                        <a:t>到</a:t>
                      </a:r>
                      <a:r>
                        <a:rPr lang="en-US" sz="1200" kern="0">
                          <a:effectLst/>
                        </a:rPr>
                        <a:t> 1</a:t>
                      </a:r>
                      <a:r>
                        <a:rPr lang="zh-CN" sz="1200" kern="0">
                          <a:effectLst/>
                        </a:rPr>
                        <a:t>的随机矩阵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DenseMatrix.rand(2, 3)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>
                          <a:effectLst/>
                        </a:rPr>
                        <a:t>　</a:t>
                      </a:r>
                      <a:endParaRPr lang="zh-CN" sz="12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effectLst/>
                        </a:rPr>
                        <a:t>　</a:t>
                      </a:r>
                      <a:endParaRPr lang="zh-CN" sz="12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4706" marR="4470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20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BLAS</a:t>
            </a:r>
            <a:r>
              <a:rPr lang="zh-CN" altLang="zh-CN" dirty="0"/>
              <a:t>介绍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>
                <a:hlinkClick r:id="rId2"/>
              </a:rPr>
              <a:t>API</a:t>
            </a:r>
          </a:p>
          <a:p>
            <a:r>
              <a:rPr lang="en-US" altLang="zh-CN" sz="2000" dirty="0" smtClean="0">
                <a:hlinkClick r:id="rId2"/>
              </a:rPr>
              <a:t>http</a:t>
            </a:r>
            <a:r>
              <a:rPr lang="en-US" altLang="zh-CN" sz="2000" dirty="0">
                <a:hlinkClick r:id="rId2"/>
              </a:rPr>
              <a:t>://www.netlib.org/blas</a:t>
            </a:r>
            <a:r>
              <a:rPr lang="en-US" altLang="zh-CN" sz="2000" dirty="0" smtClean="0">
                <a:hlinkClick r:id="rId2"/>
              </a:rPr>
              <a:t>/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zh-CN" altLang="en-US" sz="1800" dirty="0"/>
          </a:p>
        </p:txBody>
      </p:sp>
      <p:pic>
        <p:nvPicPr>
          <p:cNvPr id="1026" name="Picture 2" descr="C:\Users\ml.huang\Desktop\BLAS-snapsh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36826"/>
            <a:ext cx="12079014" cy="922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63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BLAS</a:t>
            </a:r>
            <a:r>
              <a:rPr lang="zh-CN" altLang="zh-CN" dirty="0"/>
              <a:t>介绍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zh-CN" sz="14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38" y="1269554"/>
            <a:ext cx="5076825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39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BLAS</a:t>
            </a:r>
            <a:r>
              <a:rPr lang="zh-CN" altLang="zh-CN" dirty="0"/>
              <a:t>介绍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zh-CN" sz="14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054" y="1173162"/>
            <a:ext cx="4286250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100" y="1653020"/>
            <a:ext cx="449580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201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BLAS</a:t>
            </a:r>
            <a:r>
              <a:rPr lang="zh-CN" altLang="zh-CN" dirty="0"/>
              <a:t>介绍</a:t>
            </a:r>
            <a:endParaRPr lang="zh-CN" alt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9188" y="1196975"/>
            <a:ext cx="1220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zh-CN" sz="1400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0" y="2052638"/>
            <a:ext cx="483870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02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4294967295"/>
          </p:nvPr>
        </p:nvSpPr>
        <p:spPr>
          <a:xfrm>
            <a:off x="8746702" y="6432453"/>
            <a:ext cx="2847763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77B87E-B5C5-40CB-9E3E-78438E974F9E}" type="slidenum">
              <a:rPr lang="zh-CN" altLang="en-US"/>
              <a:pPr>
                <a:defRPr/>
              </a:pPr>
              <a:t>44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m1 = </a:t>
            </a:r>
            <a:r>
              <a:rPr lang="en-US" altLang="zh-CN" sz="1400" dirty="0" err="1"/>
              <a:t>DenseMatrix.zeros</a:t>
            </a:r>
            <a:r>
              <a:rPr lang="en-US" altLang="zh-CN" sz="1400" dirty="0"/>
              <a:t>[Double](2,3)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m1: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0.0  0.0  0.0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0.0  0.0  0.0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v1 = </a:t>
            </a:r>
            <a:r>
              <a:rPr lang="en-US" altLang="zh-CN" sz="1400" dirty="0" err="1"/>
              <a:t>DenseVector.zeros</a:t>
            </a:r>
            <a:r>
              <a:rPr lang="en-US" altLang="zh-CN" sz="1400" dirty="0"/>
              <a:t>[Double](3)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v1: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(0.0, 0.0, 0.0)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v2 = </a:t>
            </a:r>
            <a:r>
              <a:rPr lang="en-US" altLang="zh-CN" sz="1400" dirty="0" err="1"/>
              <a:t>DenseVector.ones</a:t>
            </a:r>
            <a:r>
              <a:rPr lang="en-US" altLang="zh-CN" sz="1400" dirty="0"/>
              <a:t>[Double](3)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v2: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(1.0, 1.0, 1.0)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v3 = </a:t>
            </a:r>
            <a:r>
              <a:rPr lang="en-US" altLang="zh-CN" sz="1400" dirty="0" err="1"/>
              <a:t>DenseVector.fill</a:t>
            </a:r>
            <a:r>
              <a:rPr lang="en-US" altLang="zh-CN" sz="1400" dirty="0"/>
              <a:t>(3){5.0}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v3: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(5.0, 5.0, 5.0)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9629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 smtClean="0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v4 = </a:t>
            </a:r>
            <a:r>
              <a:rPr lang="en-US" altLang="zh-CN" sz="1400" dirty="0" err="1"/>
              <a:t>DenseVector.range</a:t>
            </a:r>
            <a:r>
              <a:rPr lang="en-US" altLang="zh-CN" sz="1400" dirty="0"/>
              <a:t>(1,10,2)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v4: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(1, 3, 5, 7, 9)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m2 = </a:t>
            </a:r>
            <a:r>
              <a:rPr lang="en-US" altLang="zh-CN" sz="1400" dirty="0" err="1"/>
              <a:t>DenseMatrix.eye</a:t>
            </a:r>
            <a:r>
              <a:rPr lang="en-US" altLang="zh-CN" sz="1400" dirty="0"/>
              <a:t>[Double](3)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m2: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1.0  0.0  0.0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0.0  1.0  0.0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0.0  0.0  1.0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v6 = </a:t>
            </a:r>
            <a:r>
              <a:rPr lang="en-US" altLang="zh-CN" sz="1400" dirty="0" err="1"/>
              <a:t>diag</a:t>
            </a:r>
            <a:r>
              <a:rPr lang="en-US" altLang="zh-CN" sz="1400" dirty="0"/>
              <a:t>(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(1.0,2.0,3.0))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v6: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1.0  0.0  0.0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0.0  2.0  0.0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0.0  0.0  </a:t>
            </a:r>
            <a:r>
              <a:rPr lang="en-US" altLang="zh-CN" sz="1400" dirty="0" smtClean="0"/>
              <a:t>3.0</a:t>
            </a:r>
            <a:endParaRPr lang="zh-CN" altLang="en-US" sz="1400" dirty="0"/>
          </a:p>
          <a:p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408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v8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v8: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v9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(1,2,3,4).t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v9: </a:t>
            </a:r>
            <a:r>
              <a:rPr lang="en-US" altLang="zh-CN" sz="1400" dirty="0" err="1"/>
              <a:t>breeze.linalg.Transpose</a:t>
            </a:r>
            <a:r>
              <a:rPr lang="en-US" altLang="zh-CN" sz="1400" dirty="0"/>
              <a:t>[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]] = Transpose(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v10 = </a:t>
            </a:r>
            <a:r>
              <a:rPr lang="en-US" altLang="zh-CN" sz="1400" dirty="0" err="1"/>
              <a:t>DenseVector.tabulate</a:t>
            </a:r>
            <a:r>
              <a:rPr lang="en-US" altLang="zh-CN" sz="1400" dirty="0"/>
              <a:t>(3){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=&gt; 2*</a:t>
            </a:r>
            <a:r>
              <a:rPr lang="en-US" altLang="zh-CN" sz="1400" dirty="0" err="1"/>
              <a:t>i</a:t>
            </a:r>
            <a:r>
              <a:rPr lang="en-US" altLang="zh-CN" sz="1400" dirty="0"/>
              <a:t>}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v10: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(0, 2, 4)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m4 = </a:t>
            </a:r>
            <a:r>
              <a:rPr lang="en-US" altLang="zh-CN" sz="1400" dirty="0" err="1"/>
              <a:t>DenseMatrix.tabulate</a:t>
            </a:r>
            <a:r>
              <a:rPr lang="en-US" altLang="zh-CN" sz="1400" dirty="0"/>
              <a:t>(3, 2){case (</a:t>
            </a:r>
            <a:r>
              <a:rPr lang="en-US" altLang="zh-CN" sz="1400" dirty="0" err="1"/>
              <a:t>i</a:t>
            </a:r>
            <a:r>
              <a:rPr lang="en-US" altLang="zh-CN" sz="1400" dirty="0"/>
              <a:t>, j) =&gt; </a:t>
            </a:r>
            <a:r>
              <a:rPr lang="en-US" altLang="zh-CN" sz="1400" dirty="0" err="1"/>
              <a:t>i+j</a:t>
            </a:r>
            <a:r>
              <a:rPr lang="en-US" altLang="zh-CN" sz="1400" dirty="0"/>
              <a:t>}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m4: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0  1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1  2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2  3  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8610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创建函数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v11 = new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(Array(1, 2, 3, 4))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v11: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(1, 2, 3, 4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m5 = new </a:t>
            </a:r>
            <a:r>
              <a:rPr lang="en-US" altLang="zh-CN" sz="1400" dirty="0" err="1"/>
              <a:t>DenseMatrix</a:t>
            </a:r>
            <a:r>
              <a:rPr lang="en-US" altLang="zh-CN" sz="1400" dirty="0"/>
              <a:t>(2, 3, Array(11, 12, 13, 21, 22, 23))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m5: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11  13  22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12  21  </a:t>
            </a:r>
            <a:r>
              <a:rPr lang="en-US" altLang="zh-CN" sz="1400" dirty="0" smtClean="0"/>
              <a:t>23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v12 = </a:t>
            </a:r>
            <a:r>
              <a:rPr lang="en-US" altLang="zh-CN" sz="1400" dirty="0" err="1"/>
              <a:t>DenseVector.rand</a:t>
            </a:r>
            <a:r>
              <a:rPr lang="en-US" altLang="zh-CN" sz="1400" dirty="0"/>
              <a:t>(4)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v12: </a:t>
            </a:r>
            <a:r>
              <a:rPr lang="en-US" altLang="zh-CN" sz="1400" dirty="0" err="1"/>
              <a:t>breeze.linalg.DenseVector</a:t>
            </a:r>
            <a:r>
              <a:rPr lang="en-US" altLang="zh-CN" sz="1400" dirty="0"/>
              <a:t>[Double] = </a:t>
            </a:r>
            <a:r>
              <a:rPr lang="en-US" altLang="zh-CN" sz="1400" dirty="0" err="1"/>
              <a:t>DenseVector</a:t>
            </a:r>
            <a:r>
              <a:rPr lang="en-US" altLang="zh-CN" sz="1400" dirty="0"/>
              <a:t>(0.7517657487447951, 0.8171495400874123, 0.8923542318540489, 0.174311259949119</a:t>
            </a:r>
            <a:r>
              <a:rPr lang="en-US" altLang="zh-CN" sz="1400" dirty="0" smtClean="0"/>
              <a:t>)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scala</a:t>
            </a:r>
            <a:r>
              <a:rPr lang="en-US" altLang="zh-CN" sz="1400" dirty="0"/>
              <a:t>&gt; </a:t>
            </a:r>
            <a:r>
              <a:rPr lang="en-US" altLang="zh-CN" sz="1400" dirty="0" err="1"/>
              <a:t>val</a:t>
            </a:r>
            <a:r>
              <a:rPr lang="en-US" altLang="zh-CN" sz="1400" dirty="0"/>
              <a:t> m6 = </a:t>
            </a:r>
            <a:r>
              <a:rPr lang="en-US" altLang="zh-CN" sz="1400" dirty="0" err="1"/>
              <a:t>DenseMatrix.rand</a:t>
            </a:r>
            <a:r>
              <a:rPr lang="en-US" altLang="zh-CN" sz="1400" dirty="0"/>
              <a:t>(2, 3)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m6: </a:t>
            </a:r>
            <a:r>
              <a:rPr lang="en-US" altLang="zh-CN" sz="1400" dirty="0" err="1"/>
              <a:t>breeze.linalg.DenseMatrix</a:t>
            </a:r>
            <a:r>
              <a:rPr lang="en-US" altLang="zh-CN" sz="1400" dirty="0"/>
              <a:t>[Double] =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0.5349430131148125   0.8822136832272578  0.7946323804433382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0.41097756311601086  0.3181490074596882  0.34195102205697414  </a:t>
            </a:r>
            <a:endParaRPr lang="zh-CN" altLang="zh-CN" sz="1400" dirty="0"/>
          </a:p>
          <a:p>
            <a:pPr marL="0" indent="0">
              <a:buNone/>
            </a:pP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6641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Breeze</a:t>
            </a:r>
            <a:r>
              <a:rPr lang="zh-CN" altLang="zh-CN" dirty="0"/>
              <a:t>元素访问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866660"/>
              </p:ext>
            </p:extLst>
          </p:nvPr>
        </p:nvGraphicFramePr>
        <p:xfrm>
          <a:off x="629742" y="1917626"/>
          <a:ext cx="10985499" cy="2223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401"/>
                <a:gridCol w="4363440"/>
                <a:gridCol w="2100428"/>
                <a:gridCol w="2098230"/>
              </a:tblGrid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操作名称</a:t>
                      </a:r>
                      <a:endParaRPr lang="zh-CN" sz="1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Breeze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对应</a:t>
                      </a:r>
                      <a:r>
                        <a:rPr lang="en-US" sz="1400" kern="0">
                          <a:effectLst/>
                        </a:rPr>
                        <a:t>Matlab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对应</a:t>
                      </a:r>
                      <a:r>
                        <a:rPr lang="en-US" sz="1400" kern="0">
                          <a:effectLst/>
                        </a:rPr>
                        <a:t>Numpy</a:t>
                      </a:r>
                      <a:r>
                        <a:rPr lang="zh-CN" sz="1400" kern="0">
                          <a:effectLst/>
                        </a:rPr>
                        <a:t>函数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指定位置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a(0,1)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a(1,2)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a[0,1]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5170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向量子集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a(1 to 4) or a(1 until 5) </a:t>
                      </a:r>
                      <a:r>
                        <a:rPr lang="en-US" sz="1400" kern="0" dirty="0" err="1">
                          <a:effectLst/>
                        </a:rPr>
                        <a:t>ora.slice</a:t>
                      </a:r>
                      <a:r>
                        <a:rPr lang="en-US" sz="1400" kern="0" dirty="0">
                          <a:effectLst/>
                        </a:rPr>
                        <a:t>(1,5)</a:t>
                      </a:r>
                      <a:endParaRPr lang="zh-CN" sz="1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a(2:5)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a[1:5]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按照指定步长取子集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a(5 to 0 by -1)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a(6:-1:1)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a[5:0:-1]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指定开始位置至结尾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a(1 to -1)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a(2:end)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a[1:]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最后一个元素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 -1 )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a(end)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a[-1]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  <a:tr h="2843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矩阵指定列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a(::, 2)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a(:,3)</a:t>
                      </a:r>
                      <a:endParaRPr lang="zh-CN" sz="1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a[:,2]</a:t>
                      </a:r>
                      <a:endParaRPr lang="zh-CN" sz="1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2041" marR="6204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69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6759</TotalTime>
  <Words>1774</Words>
  <Application>Microsoft Office PowerPoint</Application>
  <PresentationFormat>自定义</PresentationFormat>
  <Paragraphs>727</Paragraphs>
  <Slides>44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Office 主题</vt:lpstr>
      <vt:lpstr>Spark机器学习案例实战—04</vt:lpstr>
      <vt:lpstr>Spark MLlib矩阵向量</vt:lpstr>
      <vt:lpstr>Breeze创建函数</vt:lpstr>
      <vt:lpstr>Breeze创建函数</vt:lpstr>
      <vt:lpstr>Breeze创建函数</vt:lpstr>
      <vt:lpstr>Breeze创建函数</vt:lpstr>
      <vt:lpstr>Breeze创建函数</vt:lpstr>
      <vt:lpstr>Breeze创建函数</vt:lpstr>
      <vt:lpstr>Breeze元素访问</vt:lpstr>
      <vt:lpstr>Breeze元素访问</vt:lpstr>
      <vt:lpstr>Breeze元素访问</vt:lpstr>
      <vt:lpstr>Breeze元素操作</vt:lpstr>
      <vt:lpstr>Breeze元素操作</vt:lpstr>
      <vt:lpstr>Breeze元素操作</vt:lpstr>
      <vt:lpstr>Breeze元素操作</vt:lpstr>
      <vt:lpstr>Breeze元素操作</vt:lpstr>
      <vt:lpstr>Breeze元素操作</vt:lpstr>
      <vt:lpstr>Breeze元素操作</vt:lpstr>
      <vt:lpstr>Breeze元素操作</vt:lpstr>
      <vt:lpstr>Breeze元素操作</vt:lpstr>
      <vt:lpstr>Breeze数值计算函数</vt:lpstr>
      <vt:lpstr>Breeze数值计算函数</vt:lpstr>
      <vt:lpstr>Breeze数值计算函数</vt:lpstr>
      <vt:lpstr>Breeze数值计算函数</vt:lpstr>
      <vt:lpstr>Breeze数值计算函数</vt:lpstr>
      <vt:lpstr> Breeze求和函数</vt:lpstr>
      <vt:lpstr> Breeze求和函数</vt:lpstr>
      <vt:lpstr> Breeze求和函数</vt:lpstr>
      <vt:lpstr> Breeze布尔函数</vt:lpstr>
      <vt:lpstr> Breeze布尔函数</vt:lpstr>
      <vt:lpstr> Breeze布尔函数</vt:lpstr>
      <vt:lpstr>Breeze线性代数函数</vt:lpstr>
      <vt:lpstr>Breeze线性代数函数</vt:lpstr>
      <vt:lpstr>Breeze线性代数函数</vt:lpstr>
      <vt:lpstr>Breeze线性代数函数</vt:lpstr>
      <vt:lpstr>Breeze取整函数</vt:lpstr>
      <vt:lpstr>Breeze取整函数</vt:lpstr>
      <vt:lpstr>Breeze其它函数</vt:lpstr>
      <vt:lpstr>BLAS介绍</vt:lpstr>
      <vt:lpstr>BLAS介绍</vt:lpstr>
      <vt:lpstr>BLAS介绍</vt:lpstr>
      <vt:lpstr>BLAS介绍</vt:lpstr>
      <vt:lpstr>BLAS介绍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黄志洪</dc:creator>
  <cp:lastModifiedBy>sunbow</cp:lastModifiedBy>
  <cp:revision>327</cp:revision>
  <cp:lastPrinted>2012-03-16T05:44:49Z</cp:lastPrinted>
  <dcterms:modified xsi:type="dcterms:W3CDTF">2016-10-07T03:05:28Z</dcterms:modified>
</cp:coreProperties>
</file>