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36"/>
  </p:notesMasterIdLst>
  <p:handoutMasterIdLst>
    <p:handoutMasterId r:id="rId37"/>
  </p:handoutMasterIdLst>
  <p:sldIdLst>
    <p:sldId id="462" r:id="rId8"/>
    <p:sldId id="463" r:id="rId9"/>
    <p:sldId id="464" r:id="rId10"/>
    <p:sldId id="466" r:id="rId11"/>
    <p:sldId id="564" r:id="rId12"/>
    <p:sldId id="467" r:id="rId13"/>
    <p:sldId id="562" r:id="rId14"/>
    <p:sldId id="530" r:id="rId15"/>
    <p:sldId id="531" r:id="rId16"/>
    <p:sldId id="563" r:id="rId17"/>
    <p:sldId id="532" r:id="rId18"/>
    <p:sldId id="568" r:id="rId19"/>
    <p:sldId id="565" r:id="rId20"/>
    <p:sldId id="536" r:id="rId21"/>
    <p:sldId id="537" r:id="rId22"/>
    <p:sldId id="566" r:id="rId23"/>
    <p:sldId id="567" r:id="rId24"/>
    <p:sldId id="569" r:id="rId25"/>
    <p:sldId id="461" r:id="rId26"/>
    <p:sldId id="570" r:id="rId27"/>
    <p:sldId id="571" r:id="rId28"/>
    <p:sldId id="572" r:id="rId29"/>
    <p:sldId id="573" r:id="rId30"/>
    <p:sldId id="574" r:id="rId31"/>
    <p:sldId id="575" r:id="rId32"/>
    <p:sldId id="576" r:id="rId33"/>
    <p:sldId id="452" r:id="rId34"/>
    <p:sldId id="264" r:id="rId3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0206"/>
    <a:srgbClr val="AD2B26"/>
    <a:srgbClr val="49504F"/>
    <a:srgbClr val="B70006"/>
    <a:srgbClr val="FFFFE4"/>
    <a:srgbClr val="919191"/>
    <a:srgbClr val="333333"/>
    <a:srgbClr val="FFFFFF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1940" autoAdjust="0"/>
  </p:normalViewPr>
  <p:slideViewPr>
    <p:cSldViewPr snapToGrid="0">
      <p:cViewPr varScale="1">
        <p:scale>
          <a:sx n="79" d="100"/>
          <a:sy n="79" d="100"/>
        </p:scale>
        <p:origin x="47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2021/3/7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i</a:t>
            </a:r>
            <a:r>
              <a:rPr lang="en-US" altLang="zh-CN" dirty="0" smtClean="0"/>
              <a:t> = 0</a:t>
            </a:r>
          </a:p>
          <a:p>
            <a:r>
              <a:rPr lang="en-US" altLang="zh-CN" dirty="0" smtClean="0"/>
              <a:t>result = 0</a:t>
            </a:r>
          </a:p>
          <a:p>
            <a:r>
              <a:rPr lang="en-US" altLang="zh-CN" dirty="0" smtClean="0"/>
              <a:t>while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&lt;= 100:</a:t>
            </a:r>
          </a:p>
          <a:p>
            <a:r>
              <a:rPr lang="en-US" altLang="zh-CN" dirty="0" smtClean="0"/>
              <a:t>    result += </a:t>
            </a:r>
            <a:r>
              <a:rPr lang="en-US" altLang="zh-CN" dirty="0" err="1" smtClean="0"/>
              <a:t>i</a:t>
            </a:r>
            <a:endParaRPr lang="en-US" altLang="zh-CN" dirty="0" smtClean="0"/>
          </a:p>
          <a:p>
            <a:r>
              <a:rPr lang="en-US" altLang="zh-CN" dirty="0" smtClean="0"/>
              <a:t>   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+= 2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# </a:t>
            </a:r>
            <a:r>
              <a:rPr lang="zh-CN" altLang="en-US" dirty="0" smtClean="0"/>
              <a:t>输出</a:t>
            </a:r>
            <a:r>
              <a:rPr lang="en-US" altLang="zh-CN" dirty="0" smtClean="0"/>
              <a:t>2550</a:t>
            </a:r>
          </a:p>
          <a:p>
            <a:r>
              <a:rPr lang="en-US" altLang="zh-CN" dirty="0" smtClean="0"/>
              <a:t>print(result)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754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xmlns="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xmlns="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:a16="http://schemas.microsoft.com/office/drawing/2014/main" xmlns="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:a16="http://schemas.microsoft.com/office/drawing/2014/main" xmlns="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:a16="http://schemas.microsoft.com/office/drawing/2014/main" xmlns="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:a16="http://schemas.microsoft.com/office/drawing/2014/main" xmlns="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:a16="http://schemas.microsoft.com/office/drawing/2014/main" xmlns="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:a16="http://schemas.microsoft.com/office/drawing/2014/main" xmlns="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:a16="http://schemas.microsoft.com/office/drawing/2014/main" xmlns="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:a16="http://schemas.microsoft.com/office/drawing/2014/main" xmlns="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:a16="http://schemas.microsoft.com/office/drawing/2014/main" xmlns="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:a16="http://schemas.microsoft.com/office/drawing/2014/main" xmlns="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:a16="http://schemas.microsoft.com/office/drawing/2014/main" xmlns="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:a16="http://schemas.microsoft.com/office/drawing/2014/main" xmlns="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:a16="http://schemas.microsoft.com/office/drawing/2014/main" xmlns="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:a16="http://schemas.microsoft.com/office/drawing/2014/main" xmlns="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:a16="http://schemas.microsoft.com/office/drawing/2014/main" xmlns="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:a16="http://schemas.microsoft.com/office/drawing/2014/main" xmlns="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:a16="http://schemas.microsoft.com/office/drawing/2014/main" xmlns="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xmlns="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xmlns="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:a16="http://schemas.microsoft.com/office/drawing/2014/main" xmlns="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:a16="http://schemas.microsoft.com/office/drawing/2014/main" xmlns="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xmlns="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:a16="http://schemas.microsoft.com/office/drawing/2014/main" xmlns="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:a16="http://schemas.microsoft.com/office/drawing/2014/main" xmlns="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:a16="http://schemas.microsoft.com/office/drawing/2014/main" xmlns="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:a16="http://schemas.microsoft.com/office/drawing/2014/main" xmlns="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:a16="http://schemas.microsoft.com/office/drawing/2014/main" xmlns="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xmlns="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:a16="http://schemas.microsoft.com/office/drawing/2014/main" xmlns="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xmlns="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:a16="http://schemas.microsoft.com/office/drawing/2014/main" xmlns="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:a16="http://schemas.microsoft.com/office/drawing/2014/main" xmlns="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:a16="http://schemas.microsoft.com/office/drawing/2014/main" xmlns="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:a16="http://schemas.microsoft.com/office/drawing/2014/main" xmlns="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:a16="http://schemas.microsoft.com/office/drawing/2014/main" xmlns="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:a16="http://schemas.microsoft.com/office/drawing/2014/main" xmlns="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:a16="http://schemas.microsoft.com/office/drawing/2014/main" xmlns="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:a16="http://schemas.microsoft.com/office/drawing/2014/main" xmlns="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:a16="http://schemas.microsoft.com/office/drawing/2014/main" xmlns="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dirty="0" smtClean="0"/>
              <a:t>循环结构（上）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</a:t>
            </a:r>
            <a:r>
              <a:rPr kumimoji="1" lang="zh-CN" altLang="en-US" dirty="0"/>
              <a:t>循环基本语法及其应用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、循环的那些事</a:t>
            </a:r>
            <a:endParaRPr lang="zh-CN" altLang="en-US" dirty="0"/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1</a:t>
            </a:r>
            <a:r>
              <a:rPr lang="zh-CN" altLang="en-US" dirty="0">
                <a:solidFill>
                  <a:srgbClr val="B60206"/>
                </a:solidFill>
              </a:rPr>
              <a:t>）初始状态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2</a:t>
            </a:r>
            <a:r>
              <a:rPr lang="zh-CN" altLang="en-US" dirty="0">
                <a:solidFill>
                  <a:srgbClr val="B60206"/>
                </a:solidFill>
              </a:rPr>
              <a:t>）循环条件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3</a:t>
            </a:r>
            <a:r>
              <a:rPr lang="zh-CN" altLang="en-US" dirty="0">
                <a:solidFill>
                  <a:srgbClr val="B60206"/>
                </a:solidFill>
              </a:rPr>
              <a:t>）循环体（要重复做的事情）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4</a:t>
            </a:r>
            <a:r>
              <a:rPr lang="zh-CN" altLang="en-US" dirty="0">
                <a:solidFill>
                  <a:srgbClr val="B60206"/>
                </a:solidFill>
              </a:rPr>
              <a:t>）为下次循环作准备</a:t>
            </a:r>
            <a:r>
              <a:rPr lang="zh-CN" altLang="en-US" dirty="0" smtClean="0">
                <a:solidFill>
                  <a:srgbClr val="B60206"/>
                </a:solidFill>
              </a:rPr>
              <a:t>（）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zh-CN" altLang="en-US" dirty="0" smtClean="0"/>
              <a:t>  那</a:t>
            </a:r>
            <a:r>
              <a:rPr lang="zh-CN" altLang="en-US" dirty="0"/>
              <a:t>如何去写循环的程序呢</a:t>
            </a:r>
            <a:r>
              <a:rPr lang="zh-CN" altLang="en-US" dirty="0" smtClean="0"/>
              <a:t>？答：拿</a:t>
            </a:r>
            <a:r>
              <a:rPr lang="zh-CN" altLang="en-US" dirty="0"/>
              <a:t>到问题，不要胡思乱想，就回答四个问题：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1</a:t>
            </a:r>
            <a:r>
              <a:rPr lang="zh-CN" altLang="en-US" dirty="0">
                <a:solidFill>
                  <a:srgbClr val="B60206"/>
                </a:solidFill>
              </a:rPr>
              <a:t>）初始状态是怎样的？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2</a:t>
            </a:r>
            <a:r>
              <a:rPr lang="zh-CN" altLang="en-US" dirty="0">
                <a:solidFill>
                  <a:srgbClr val="B60206"/>
                </a:solidFill>
              </a:rPr>
              <a:t>）重复做的条件是什么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3</a:t>
            </a:r>
            <a:r>
              <a:rPr lang="zh-CN" altLang="en-US" dirty="0">
                <a:solidFill>
                  <a:srgbClr val="B60206"/>
                </a:solidFill>
              </a:rPr>
              <a:t>）重复做什么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（</a:t>
            </a:r>
            <a:r>
              <a:rPr lang="en-US" altLang="zh-CN" dirty="0">
                <a:solidFill>
                  <a:srgbClr val="B60206"/>
                </a:solidFill>
              </a:rPr>
              <a:t>4</a:t>
            </a:r>
            <a:r>
              <a:rPr lang="zh-CN" altLang="en-US" dirty="0">
                <a:solidFill>
                  <a:srgbClr val="B60206"/>
                </a:solidFill>
              </a:rPr>
              <a:t>）怎么过渡到下一次</a:t>
            </a:r>
            <a:r>
              <a:rPr lang="zh-CN" altLang="en-US" dirty="0" smtClean="0">
                <a:solidFill>
                  <a:srgbClr val="B60206"/>
                </a:solidFill>
              </a:rPr>
              <a:t>循环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384" y="3783711"/>
            <a:ext cx="2270859" cy="2270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99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</a:t>
            </a:r>
            <a:r>
              <a:rPr kumimoji="1" lang="zh-CN" altLang="en-US" dirty="0"/>
              <a:t>循环基本语法及其应用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、循环案例</a:t>
            </a:r>
            <a:endParaRPr lang="zh-CN" altLang="en-US" dirty="0"/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7" name="文本占位符 1"/>
          <p:cNvSpPr txBox="1">
            <a:spLocks/>
          </p:cNvSpPr>
          <p:nvPr/>
        </p:nvSpPr>
        <p:spPr>
          <a:xfrm>
            <a:off x="863281" y="17985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/>
              <a:defRPr lang="zh-CN" altLang="en-US" sz="1400" b="0" i="0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2133547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1</a:t>
            </a:r>
            <a:r>
              <a:rPr lang="zh-CN" altLang="en-US" dirty="0"/>
              <a:t>：计算</a:t>
            </a:r>
            <a:r>
              <a:rPr lang="en-US" altLang="zh-CN" dirty="0"/>
              <a:t>1-100</a:t>
            </a:r>
            <a:r>
              <a:rPr lang="zh-CN" altLang="en-US" dirty="0"/>
              <a:t>累加</a:t>
            </a:r>
            <a:r>
              <a:rPr lang="zh-CN" altLang="en-US" dirty="0" smtClean="0"/>
              <a:t>和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分析：</a:t>
            </a:r>
            <a:r>
              <a:rPr lang="en-US" altLang="zh-CN" dirty="0">
                <a:solidFill>
                  <a:srgbClr val="B60206"/>
                </a:solidFill>
              </a:rPr>
              <a:t>1-100</a:t>
            </a:r>
            <a:r>
              <a:rPr lang="zh-CN" altLang="en-US" dirty="0">
                <a:solidFill>
                  <a:srgbClr val="B60206"/>
                </a:solidFill>
              </a:rPr>
              <a:t>的累加和，即</a:t>
            </a:r>
            <a:r>
              <a:rPr lang="en-US" altLang="zh-CN" dirty="0">
                <a:solidFill>
                  <a:srgbClr val="B60206"/>
                </a:solidFill>
              </a:rPr>
              <a:t>1 + 2 + 3 + 4 </a:t>
            </a:r>
            <a:r>
              <a:rPr lang="en-US" altLang="zh-CN" dirty="0" smtClean="0">
                <a:solidFill>
                  <a:srgbClr val="B60206"/>
                </a:solidFill>
              </a:rPr>
              <a:t>+…</a:t>
            </a:r>
            <a:r>
              <a:rPr lang="zh-CN" altLang="en-US" dirty="0" smtClean="0">
                <a:solidFill>
                  <a:srgbClr val="B60206"/>
                </a:solidFill>
              </a:rPr>
              <a:t>，</a:t>
            </a:r>
            <a:r>
              <a:rPr lang="zh-CN" altLang="en-US" dirty="0">
                <a:solidFill>
                  <a:srgbClr val="B60206"/>
                </a:solidFill>
              </a:rPr>
              <a:t>即前两个数字的相加结果 </a:t>
            </a:r>
            <a:r>
              <a:rPr lang="en-US" altLang="zh-CN" dirty="0">
                <a:solidFill>
                  <a:srgbClr val="B60206"/>
                </a:solidFill>
              </a:rPr>
              <a:t>+ </a:t>
            </a:r>
            <a:r>
              <a:rPr lang="zh-CN" altLang="en-US" dirty="0">
                <a:solidFill>
                  <a:srgbClr val="B60206"/>
                </a:solidFill>
              </a:rPr>
              <a:t>下一个数字</a:t>
            </a:r>
            <a:r>
              <a:rPr lang="en-US" altLang="zh-CN" dirty="0">
                <a:solidFill>
                  <a:srgbClr val="B60206"/>
                </a:solidFill>
              </a:rPr>
              <a:t>( </a:t>
            </a:r>
            <a:r>
              <a:rPr lang="zh-CN" altLang="en-US" dirty="0">
                <a:solidFill>
                  <a:srgbClr val="B60206"/>
                </a:solidFill>
              </a:rPr>
              <a:t>前一个数字 </a:t>
            </a:r>
            <a:r>
              <a:rPr lang="en-US" altLang="zh-CN" dirty="0">
                <a:solidFill>
                  <a:srgbClr val="B60206"/>
                </a:solidFill>
              </a:rPr>
              <a:t>+ 1</a:t>
            </a:r>
            <a:r>
              <a:rPr lang="en-US" altLang="zh-CN" dirty="0" smtClean="0">
                <a:solidFill>
                  <a:srgbClr val="B60206"/>
                </a:solidFill>
              </a:rPr>
              <a:t>)</a:t>
            </a: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zh-CN" altLang="en-US" dirty="0">
              <a:solidFill>
                <a:srgbClr val="B60206"/>
              </a:solidFill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2877268"/>
            <a:ext cx="10666853" cy="206210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result = 0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&lt;= 100: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result +=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endParaRPr lang="en-US" altLang="zh-CN" sz="1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endParaRPr lang="en-US" altLang="zh-CN" sz="1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输出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5050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print(result)</a:t>
            </a:r>
          </a:p>
        </p:txBody>
      </p:sp>
      <p:sp>
        <p:nvSpPr>
          <p:cNvPr id="9" name="三角形 9">
            <a:extLst>
              <a:ext uri="{FF2B5EF4-FFF2-40B4-BE49-F238E27FC236}">
                <a16:creationId xmlns="" xmlns:a16="http://schemas.microsoft.com/office/drawing/2014/main" id="{6C3710E9-2588-F946-B755-060464DABD9F}"/>
              </a:ext>
            </a:extLst>
          </p:cNvPr>
          <p:cNvSpPr/>
          <p:nvPr/>
        </p:nvSpPr>
        <p:spPr>
          <a:xfrm rot="2651319">
            <a:off x="790606" y="5675115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TextBox 6">
            <a:extLst>
              <a:ext uri="{FF2B5EF4-FFF2-40B4-BE49-F238E27FC236}">
                <a16:creationId xmlns="" xmlns:a16="http://schemas.microsoft.com/office/drawing/2014/main" id="{34FCCE8B-9629-7E4B-B3A9-E87708BF9B85}"/>
              </a:ext>
            </a:extLst>
          </p:cNvPr>
          <p:cNvSpPr txBox="1"/>
          <p:nvPr/>
        </p:nvSpPr>
        <p:spPr>
          <a:xfrm>
            <a:off x="1158557" y="5706581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为了验证程序的准确性，可以先改小数值，验证结果正确后，再改成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1-100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做累加。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E0A4F270-7F30-AE46-96EF-656D6943C707}"/>
              </a:ext>
            </a:extLst>
          </p:cNvPr>
          <p:cNvSpPr/>
          <p:nvPr/>
        </p:nvSpPr>
        <p:spPr>
          <a:xfrm>
            <a:off x="894080" y="5290015"/>
            <a:ext cx="10302240" cy="958385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ED3E04DF-C15D-7146-95A9-19AF703E9900}"/>
              </a:ext>
            </a:extLst>
          </p:cNvPr>
          <p:cNvSpPr/>
          <p:nvPr/>
        </p:nvSpPr>
        <p:spPr>
          <a:xfrm>
            <a:off x="783992" y="5391002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288330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</a:t>
            </a:r>
            <a:r>
              <a:rPr kumimoji="1" lang="zh-CN" altLang="en-US" dirty="0"/>
              <a:t>循环基本语法及其应用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、循环案例</a:t>
            </a:r>
            <a:endParaRPr lang="zh-CN" altLang="en-US" dirty="0"/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7" name="文本占位符 1"/>
          <p:cNvSpPr txBox="1">
            <a:spLocks/>
          </p:cNvSpPr>
          <p:nvPr/>
        </p:nvSpPr>
        <p:spPr>
          <a:xfrm>
            <a:off x="863281" y="17985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/>
              <a:defRPr lang="zh-CN" altLang="en-US" sz="1400" b="0" i="0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2133547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：打印</a:t>
            </a:r>
            <a:r>
              <a:rPr lang="en-US" altLang="zh-CN" dirty="0" smtClean="0"/>
              <a:t>10</a:t>
            </a:r>
            <a:r>
              <a:rPr lang="zh-CN" altLang="en-US" dirty="0" smtClean="0"/>
              <a:t>以内的所有计数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分析：</a:t>
            </a:r>
            <a:r>
              <a:rPr lang="en-US" altLang="zh-CN" dirty="0" smtClean="0">
                <a:solidFill>
                  <a:srgbClr val="B60206"/>
                </a:solidFill>
              </a:rPr>
              <a:t>1 3 5 7 9</a:t>
            </a: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zh-CN" altLang="en-US" dirty="0">
              <a:solidFill>
                <a:srgbClr val="B60206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085" y="2440317"/>
            <a:ext cx="6192152" cy="4128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93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</a:t>
            </a:r>
            <a:r>
              <a:rPr kumimoji="1" lang="zh-CN" altLang="en-US" dirty="0"/>
              <a:t>循环基本语法及其应用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、循环案例</a:t>
            </a:r>
            <a:endParaRPr lang="zh-CN" altLang="en-US" dirty="0"/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7" name="文本占位符 1"/>
          <p:cNvSpPr txBox="1">
            <a:spLocks/>
          </p:cNvSpPr>
          <p:nvPr/>
        </p:nvSpPr>
        <p:spPr>
          <a:xfrm>
            <a:off x="863281" y="17985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/>
              <a:defRPr lang="zh-CN" altLang="en-US" sz="1400" b="0" i="0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2133547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zh-CN" altLang="en-US" dirty="0"/>
              <a:t>计算</a:t>
            </a:r>
            <a:r>
              <a:rPr lang="en-US" altLang="zh-CN" dirty="0"/>
              <a:t>1-100</a:t>
            </a:r>
            <a:r>
              <a:rPr lang="zh-CN" altLang="en-US" dirty="0"/>
              <a:t>偶数累加</a:t>
            </a:r>
            <a:r>
              <a:rPr lang="zh-CN" altLang="en-US" dirty="0" smtClean="0"/>
              <a:t>和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分析：</a:t>
            </a:r>
            <a:r>
              <a:rPr lang="en-US" altLang="zh-CN" dirty="0">
                <a:solidFill>
                  <a:srgbClr val="B60206"/>
                </a:solidFill>
              </a:rPr>
              <a:t>1-100</a:t>
            </a:r>
            <a:r>
              <a:rPr lang="zh-CN" altLang="en-US" dirty="0">
                <a:solidFill>
                  <a:srgbClr val="B60206"/>
                </a:solidFill>
              </a:rPr>
              <a:t>的偶数和，即 </a:t>
            </a:r>
            <a:r>
              <a:rPr lang="en-US" altLang="zh-CN" dirty="0">
                <a:solidFill>
                  <a:srgbClr val="B60206"/>
                </a:solidFill>
              </a:rPr>
              <a:t>2 + 4 + 6 + 8....</a:t>
            </a:r>
            <a:r>
              <a:rPr lang="zh-CN" altLang="en-US" dirty="0">
                <a:solidFill>
                  <a:srgbClr val="B60206"/>
                </a:solidFill>
              </a:rPr>
              <a:t>，得到偶数的方法如下</a:t>
            </a:r>
            <a:r>
              <a:rPr lang="zh-CN" altLang="en-US" dirty="0" smtClean="0">
                <a:solidFill>
                  <a:srgbClr val="B60206"/>
                </a:solidFill>
              </a:rPr>
              <a:t>：</a:t>
            </a:r>
            <a:endParaRPr lang="en-US" altLang="zh-CN" dirty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B60206"/>
                </a:solidFill>
              </a:rPr>
              <a:t>偶数</a:t>
            </a:r>
            <a:r>
              <a:rPr lang="zh-CN" altLang="en-US" dirty="0">
                <a:solidFill>
                  <a:srgbClr val="B60206"/>
                </a:solidFill>
              </a:rPr>
              <a:t>即是和</a:t>
            </a:r>
            <a:r>
              <a:rPr lang="en-US" altLang="zh-CN" dirty="0">
                <a:solidFill>
                  <a:srgbClr val="B60206"/>
                </a:solidFill>
              </a:rPr>
              <a:t>2</a:t>
            </a:r>
            <a:r>
              <a:rPr lang="zh-CN" altLang="en-US" dirty="0">
                <a:solidFill>
                  <a:srgbClr val="B60206"/>
                </a:solidFill>
              </a:rPr>
              <a:t>取余结果为</a:t>
            </a:r>
            <a:r>
              <a:rPr lang="en-US" altLang="zh-CN" dirty="0">
                <a:solidFill>
                  <a:srgbClr val="B60206"/>
                </a:solidFill>
              </a:rPr>
              <a:t>0</a:t>
            </a:r>
            <a:r>
              <a:rPr lang="zh-CN" altLang="en-US" dirty="0">
                <a:solidFill>
                  <a:srgbClr val="B60206"/>
                </a:solidFill>
              </a:rPr>
              <a:t>的数字，可以加入条件语句判断是否为偶数，为偶数则</a:t>
            </a:r>
            <a:r>
              <a:rPr lang="zh-CN" altLang="en-US" dirty="0" smtClean="0">
                <a:solidFill>
                  <a:srgbClr val="B60206"/>
                </a:solidFill>
              </a:rPr>
              <a:t>累加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B60206"/>
                </a:solidFill>
              </a:rPr>
              <a:t>初始值</a:t>
            </a:r>
            <a:r>
              <a:rPr lang="zh-CN" altLang="en-US" dirty="0">
                <a:solidFill>
                  <a:srgbClr val="B60206"/>
                </a:solidFill>
              </a:rPr>
              <a:t>为</a:t>
            </a:r>
            <a:r>
              <a:rPr lang="en-US" altLang="zh-CN" dirty="0">
                <a:solidFill>
                  <a:srgbClr val="B60206"/>
                </a:solidFill>
              </a:rPr>
              <a:t>0 / 2 , </a:t>
            </a:r>
            <a:r>
              <a:rPr lang="zh-CN" altLang="en-US" dirty="0">
                <a:solidFill>
                  <a:srgbClr val="B60206"/>
                </a:solidFill>
              </a:rPr>
              <a:t>计数器每次累加</a:t>
            </a:r>
            <a:r>
              <a:rPr lang="en-US" altLang="zh-CN" dirty="0">
                <a:solidFill>
                  <a:srgbClr val="B60206"/>
                </a:solidFill>
              </a:rPr>
              <a:t>2</a:t>
            </a:r>
          </a:p>
          <a:p>
            <a:pPr marL="0" indent="0">
              <a:buNone/>
            </a:pPr>
            <a:endParaRPr lang="zh-CN" altLang="en-US" dirty="0">
              <a:solidFill>
                <a:srgbClr val="B60206"/>
              </a:solidFill>
            </a:endParaRPr>
          </a:p>
        </p:txBody>
      </p:sp>
      <p:sp>
        <p:nvSpPr>
          <p:cNvPr id="13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862184"/>
            <a:ext cx="10666853" cy="230832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result = 0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&lt;= 100: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if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% 2 == 0: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result +=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endParaRPr lang="en-US" altLang="zh-CN" sz="1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endParaRPr lang="en-US" altLang="zh-CN" sz="1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输出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2550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print(result)</a:t>
            </a:r>
          </a:p>
        </p:txBody>
      </p:sp>
    </p:spTree>
    <p:extLst>
      <p:ext uri="{BB962C8B-B14F-4D97-AF65-F5344CB8AC3E}">
        <p14:creationId xmlns:p14="http://schemas.microsoft.com/office/powerpoint/2010/main" val="876213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循环中的两大关键词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4749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B60206"/>
                </a:solidFill>
              </a:rPr>
              <a:t>break</a:t>
            </a:r>
            <a:r>
              <a:rPr lang="zh-CN" altLang="en-US" dirty="0">
                <a:solidFill>
                  <a:srgbClr val="B60206"/>
                </a:solidFill>
              </a:rPr>
              <a:t>和</a:t>
            </a:r>
            <a:r>
              <a:rPr lang="en-US" altLang="zh-CN" dirty="0">
                <a:solidFill>
                  <a:srgbClr val="B60206"/>
                </a:solidFill>
              </a:rPr>
              <a:t>continue</a:t>
            </a:r>
            <a:r>
              <a:rPr lang="zh-CN" altLang="en-US" dirty="0"/>
              <a:t>是循环中满足一定条件退出循环的两种不同</a:t>
            </a:r>
            <a:r>
              <a:rPr lang="zh-CN" altLang="en-US" dirty="0" smtClean="0"/>
              <a:t>方式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举例：一共吃</a:t>
            </a:r>
            <a:r>
              <a:rPr lang="en-US" altLang="zh-CN" dirty="0" smtClean="0"/>
              <a:t>5</a:t>
            </a:r>
            <a:r>
              <a:rPr lang="zh-CN" altLang="en-US" dirty="0" smtClean="0"/>
              <a:t>个苹果，吃完第一个，吃第二个</a:t>
            </a:r>
            <a:r>
              <a:rPr lang="en-US" altLang="zh-CN" dirty="0" smtClean="0"/>
              <a:t>…</a:t>
            </a:r>
            <a:r>
              <a:rPr lang="zh-CN" altLang="en-US" dirty="0" smtClean="0"/>
              <a:t>，这里</a:t>
            </a:r>
            <a:r>
              <a:rPr lang="en-US" altLang="zh-CN" dirty="0" smtClean="0"/>
              <a:t>"</a:t>
            </a:r>
            <a:r>
              <a:rPr lang="zh-CN" altLang="en-US" dirty="0" smtClean="0"/>
              <a:t>吃苹果</a:t>
            </a:r>
            <a:r>
              <a:rPr lang="en-US" altLang="zh-CN" dirty="0" smtClean="0"/>
              <a:t>"</a:t>
            </a:r>
            <a:r>
              <a:rPr lang="zh-CN" altLang="en-US" dirty="0" smtClean="0"/>
              <a:t>的动作是不是重复执行？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情况一：如果吃的过程中，吃完第三个吃饱了，则不需要再吃第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个和第五个苹果，即是吃苹果的动作停止，这里就是</a:t>
            </a:r>
            <a:r>
              <a:rPr lang="en-US" altLang="zh-CN" dirty="0" smtClean="0"/>
              <a:t>break</a:t>
            </a:r>
            <a:r>
              <a:rPr lang="zh-CN" altLang="en-US" dirty="0" smtClean="0"/>
              <a:t>控制循环流程，即</a:t>
            </a:r>
            <a:r>
              <a:rPr lang="zh-CN" altLang="en-US" dirty="0" smtClean="0">
                <a:solidFill>
                  <a:srgbClr val="B60206"/>
                </a:solidFill>
              </a:rPr>
              <a:t>终止此循环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情况</a:t>
            </a:r>
            <a:r>
              <a:rPr lang="zh-CN" altLang="en-US" dirty="0"/>
              <a:t>二：如果吃的过程中，吃到第三个吃出一个大虫子</a:t>
            </a:r>
            <a:r>
              <a:rPr lang="en-US" altLang="zh-CN" dirty="0"/>
              <a:t>...,</a:t>
            </a:r>
            <a:r>
              <a:rPr lang="zh-CN" altLang="en-US" dirty="0"/>
              <a:t>是不是这个苹果就不吃了，开始吃第四个苹果，这里就是</a:t>
            </a:r>
            <a:r>
              <a:rPr lang="en-US" altLang="zh-CN" dirty="0"/>
              <a:t>continue</a:t>
            </a:r>
            <a:r>
              <a:rPr lang="zh-CN" altLang="en-US" dirty="0"/>
              <a:t>控制循环流程，</a:t>
            </a:r>
            <a:r>
              <a:rPr lang="zh-CN" altLang="en-US" dirty="0" smtClean="0"/>
              <a:t>即</a:t>
            </a:r>
            <a:r>
              <a:rPr lang="zh-CN" altLang="en-US" dirty="0" smtClean="0">
                <a:solidFill>
                  <a:srgbClr val="B60206"/>
                </a:solidFill>
              </a:rPr>
              <a:t>退出</a:t>
            </a:r>
            <a:r>
              <a:rPr lang="zh-CN" altLang="en-US" dirty="0">
                <a:solidFill>
                  <a:srgbClr val="B60206"/>
                </a:solidFill>
              </a:rPr>
              <a:t>当前一次循环继而执行下一次循环</a:t>
            </a:r>
            <a:r>
              <a:rPr lang="zh-CN" altLang="en-US" dirty="0" smtClean="0">
                <a:solidFill>
                  <a:srgbClr val="B60206"/>
                </a:solidFill>
              </a:rPr>
              <a:t>代码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循环中的两大关键词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break</a:t>
            </a:r>
            <a:r>
              <a:rPr lang="zh-CN" altLang="en-US" dirty="0" smtClean="0"/>
              <a:t>与</a:t>
            </a:r>
            <a:r>
              <a:rPr lang="en-US" altLang="zh-CN" dirty="0" smtClean="0"/>
              <a:t>continue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2446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循环中的两大关键词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break</a:t>
            </a:r>
            <a:r>
              <a:rPr lang="zh-CN" altLang="en-US" dirty="0" smtClean="0"/>
              <a:t>关键字</a:t>
            </a:r>
            <a:endParaRPr lang="zh-CN" altLang="en-US" dirty="0"/>
          </a:p>
        </p:txBody>
      </p:sp>
      <p:sp>
        <p:nvSpPr>
          <p:cNvPr id="9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情况一：如果吃的过程中，吃完第三个吃饱了，则不需要再吃第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个和第五个苹果，即是吃苹果的动作停止，这里就是</a:t>
            </a:r>
            <a:r>
              <a:rPr lang="en-US" altLang="zh-CN" dirty="0" smtClean="0"/>
              <a:t>break</a:t>
            </a:r>
            <a:r>
              <a:rPr lang="zh-CN" altLang="en-US" dirty="0" smtClean="0"/>
              <a:t>控制循环流程，即</a:t>
            </a:r>
            <a:r>
              <a:rPr lang="zh-CN" altLang="en-US" dirty="0" smtClean="0">
                <a:solidFill>
                  <a:srgbClr val="B60206"/>
                </a:solidFill>
              </a:rPr>
              <a:t>终止此循环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668652"/>
            <a:ext cx="10666853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&lt;= 5: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if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4: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吃饱了不吃了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break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print(f'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吃了第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个苹果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80" y="4810750"/>
            <a:ext cx="9594411" cy="176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056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循环中的两大关键词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continue</a:t>
            </a:r>
            <a:r>
              <a:rPr lang="zh-CN" altLang="en-US" dirty="0" smtClean="0"/>
              <a:t>关键字</a:t>
            </a:r>
            <a:endParaRPr lang="zh-CN" altLang="en-US" dirty="0"/>
          </a:p>
        </p:txBody>
      </p:sp>
      <p:sp>
        <p:nvSpPr>
          <p:cNvPr id="9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情况二：如果吃的过程中，吃到第三个吃出一个大虫子</a:t>
            </a:r>
            <a:r>
              <a:rPr lang="en-US" altLang="zh-CN" dirty="0"/>
              <a:t>...,</a:t>
            </a:r>
            <a:r>
              <a:rPr lang="zh-CN" altLang="en-US" dirty="0"/>
              <a:t>是不是这个苹果就不吃了，开始吃第四个苹果，这里就是</a:t>
            </a:r>
            <a:r>
              <a:rPr lang="en-US" altLang="zh-CN" dirty="0"/>
              <a:t>continue</a:t>
            </a:r>
            <a:r>
              <a:rPr lang="zh-CN" altLang="en-US" dirty="0"/>
              <a:t>控制循环流程，即</a:t>
            </a:r>
            <a:r>
              <a:rPr lang="zh-CN" altLang="en-US" dirty="0">
                <a:solidFill>
                  <a:srgbClr val="B60206"/>
                </a:solidFill>
              </a:rPr>
              <a:t>退出当前一次循环继而执行下一次循环代码</a:t>
            </a:r>
            <a:r>
              <a:rPr lang="zh-CN" altLang="en-US" dirty="0"/>
              <a:t>。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601758"/>
            <a:ext cx="10666853" cy="230832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&lt;= 5: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if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3: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大虫子，第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个不吃了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在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continue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之前一定要修改计数器，否则会陷入死循环</a:t>
            </a:r>
          </a:p>
          <a:p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600" dirty="0" err="1">
                <a:solidFill>
                  <a:srgbClr val="B6020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solidFill>
                  <a:srgbClr val="B6020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continue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print(f'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吃了第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个苹果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80" y="5107451"/>
            <a:ext cx="9129551" cy="151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803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在编程</a:t>
            </a:r>
            <a:r>
              <a:rPr lang="zh-CN" altLang="en-US" dirty="0" smtClean="0"/>
              <a:t>中一</a:t>
            </a:r>
            <a:r>
              <a:rPr lang="zh-CN" altLang="en-US" dirty="0"/>
              <a:t>个靠自身控制</a:t>
            </a:r>
            <a:r>
              <a:rPr lang="zh-CN" altLang="en-US" dirty="0" smtClean="0"/>
              <a:t>无法终止</a:t>
            </a:r>
            <a:r>
              <a:rPr lang="zh-CN" altLang="en-US" dirty="0"/>
              <a:t>的程序称为</a:t>
            </a:r>
            <a:r>
              <a:rPr lang="zh-CN" altLang="en-US" dirty="0" smtClean="0"/>
              <a:t>“死循环”。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死循环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死循环的概念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52252" y="2370752"/>
            <a:ext cx="10666853" cy="58477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True:</a:t>
            </a:r>
          </a:p>
          <a:p>
            <a:r>
              <a:rPr lang="en-US" altLang="zh-CN" sz="16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6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你是风儿我是沙，缠缠绵绵到天涯</a:t>
            </a:r>
            <a:r>
              <a:rPr lang="en-US" altLang="zh-CN" sz="16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…')</a:t>
            </a:r>
            <a:endParaRPr lang="en-US" altLang="zh-CN" sz="1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80" y="4189147"/>
            <a:ext cx="10711618" cy="204830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710880" y="363095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ea typeface="Alibaba PuHuiTi R" pitchFamily="18" charset="-122"/>
              </a:rPr>
              <a:t>运行结果：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40641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xmlns="" id="{3162332D-6E1B-9948-9FF1-126B7A80F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上午练习题</a:t>
            </a:r>
            <a:endParaRPr lang="zh-CN" altLang="en-US" dirty="0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xmlns="" id="{9968495A-3E7D-644A-9FE8-5D1024F23E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循环练习题</a:t>
            </a:r>
            <a:endParaRPr lang="zh-CN" altLang="en-US" dirty="0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xmlns="" id="{8AB3EF58-A97F-D44C-8815-7D77AAB0C7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练习题</a:t>
            </a:r>
            <a:r>
              <a:rPr lang="en-US" altLang="zh-CN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1</a:t>
            </a:r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：使用</a:t>
            </a:r>
            <a:r>
              <a:rPr lang="en-US" altLang="zh-CN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while</a:t>
            </a:r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循环输出</a:t>
            </a:r>
            <a:r>
              <a:rPr lang="en-US" altLang="zh-CN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3</a:t>
            </a:r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次，</a:t>
            </a:r>
            <a:r>
              <a:rPr lang="en-US" altLang="zh-CN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hello python</a:t>
            </a:r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！</a:t>
            </a:r>
            <a:endParaRPr lang="en-US" altLang="zh-CN" dirty="0" smtClean="0"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练习题</a:t>
            </a:r>
            <a:r>
              <a:rPr lang="en-US" altLang="zh-CN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2</a:t>
            </a:r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：求</a:t>
            </a:r>
            <a:r>
              <a:rPr lang="en-US" altLang="zh-CN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1-100</a:t>
            </a:r>
            <a:r>
              <a:rPr lang="zh-CN" altLang="en-US" dirty="0" smtClean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内所有奇数的和</a:t>
            </a:r>
            <a:endParaRPr lang="en-US" altLang="zh-CN" dirty="0" smtClean="0"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r>
              <a:rPr lang="zh-CN" altLang="en-US" dirty="0" smtClean="0">
                <a:ea typeface="Alibaba PuHuiTi R" pitchFamily="18" charset="-122"/>
              </a:rPr>
              <a:t>练习题</a:t>
            </a:r>
            <a:r>
              <a:rPr lang="en-US" altLang="zh-CN" dirty="0">
                <a:ea typeface="Alibaba PuHuiTi R" pitchFamily="18" charset="-122"/>
              </a:rPr>
              <a:t>3</a:t>
            </a:r>
            <a:r>
              <a:rPr lang="zh-CN" altLang="en-US" dirty="0" smtClean="0">
                <a:ea typeface="Alibaba PuHuiTi R" pitchFamily="18" charset="-122"/>
              </a:rPr>
              <a:t>：在一个农场养了</a:t>
            </a:r>
            <a:r>
              <a:rPr lang="en-US" altLang="zh-CN" dirty="0" smtClean="0">
                <a:ea typeface="Alibaba PuHuiTi R" pitchFamily="18" charset="-122"/>
              </a:rPr>
              <a:t>3</a:t>
            </a:r>
            <a:r>
              <a:rPr lang="zh-CN" altLang="en-US" dirty="0" smtClean="0">
                <a:ea typeface="Alibaba PuHuiTi R" pitchFamily="18" charset="-122"/>
              </a:rPr>
              <a:t>只小白兔，每隔一年兔子的数量会翻涨到原来的</a:t>
            </a:r>
            <a:r>
              <a:rPr lang="en-US" altLang="zh-CN" dirty="0" smtClean="0">
                <a:ea typeface="Alibaba PuHuiTi R" pitchFamily="18" charset="-122"/>
              </a:rPr>
              <a:t>2</a:t>
            </a:r>
            <a:r>
              <a:rPr lang="zh-CN" altLang="en-US" dirty="0" smtClean="0">
                <a:ea typeface="Alibaba PuHuiTi R" pitchFamily="18" charset="-122"/>
              </a:rPr>
              <a:t>倍，那么在资源条件允许并且所有兔子生存的条件下，</a:t>
            </a:r>
            <a:r>
              <a:rPr lang="en-US" altLang="zh-CN" dirty="0" smtClean="0">
                <a:ea typeface="Alibaba PuHuiTi R" pitchFamily="18" charset="-122"/>
              </a:rPr>
              <a:t>N</a:t>
            </a:r>
            <a:r>
              <a:rPr lang="zh-CN" altLang="en-US" dirty="0" smtClean="0">
                <a:ea typeface="Alibaba PuHuiTi R" pitchFamily="18" charset="-122"/>
              </a:rPr>
              <a:t>年后，兔子的数量是多少？（提示：</a:t>
            </a:r>
            <a:r>
              <a:rPr lang="en-US" altLang="zh-CN" dirty="0" smtClean="0">
                <a:ea typeface="Alibaba PuHuiTi R" pitchFamily="18" charset="-122"/>
              </a:rPr>
              <a:t>N=1</a:t>
            </a:r>
            <a:r>
              <a:rPr lang="zh-CN" altLang="en-US" dirty="0" smtClean="0">
                <a:ea typeface="Alibaba PuHuiTi R" pitchFamily="18" charset="-122"/>
              </a:rPr>
              <a:t>，有</a:t>
            </a:r>
            <a:r>
              <a:rPr lang="en-US" altLang="zh-CN" dirty="0" smtClean="0">
                <a:ea typeface="Alibaba PuHuiTi R" pitchFamily="18" charset="-122"/>
              </a:rPr>
              <a:t>6</a:t>
            </a:r>
            <a:r>
              <a:rPr lang="zh-CN" altLang="en-US" dirty="0" smtClean="0">
                <a:ea typeface="Alibaba PuHuiTi R" pitchFamily="18" charset="-122"/>
              </a:rPr>
              <a:t>只兔子，</a:t>
            </a:r>
            <a:r>
              <a:rPr lang="en-US" altLang="zh-CN" dirty="0" smtClean="0">
                <a:ea typeface="Alibaba PuHuiTi R" pitchFamily="18" charset="-122"/>
              </a:rPr>
              <a:t>N=2</a:t>
            </a:r>
            <a:r>
              <a:rPr lang="zh-CN" altLang="en-US" dirty="0" smtClean="0">
                <a:ea typeface="Alibaba PuHuiTi R" pitchFamily="18" charset="-122"/>
              </a:rPr>
              <a:t>，有</a:t>
            </a:r>
            <a:r>
              <a:rPr lang="en-US" altLang="zh-CN" dirty="0" smtClean="0">
                <a:ea typeface="Alibaba PuHuiTi R" pitchFamily="18" charset="-122"/>
              </a:rPr>
              <a:t>12</a:t>
            </a:r>
            <a:r>
              <a:rPr lang="zh-CN" altLang="en-US" dirty="0" smtClean="0">
                <a:ea typeface="Alibaba PuHuiTi R" pitchFamily="18" charset="-122"/>
              </a:rPr>
              <a:t>只兔子，以此类推</a:t>
            </a:r>
            <a:r>
              <a:rPr lang="en-US" altLang="zh-CN" dirty="0" smtClean="0">
                <a:ea typeface="Alibaba PuHuiTi R" pitchFamily="18" charset="-122"/>
              </a:rPr>
              <a:t>…</a:t>
            </a:r>
            <a:r>
              <a:rPr lang="zh-CN" altLang="en-US" dirty="0" smtClean="0">
                <a:ea typeface="Alibaba PuHuiTi R" pitchFamily="18" charset="-122"/>
              </a:rPr>
              <a:t>）</a:t>
            </a:r>
            <a:endParaRPr lang="en-US" altLang="zh-CN" dirty="0" smtClean="0">
              <a:ea typeface="Alibaba PuHuiTi R" pitchFamily="18" charset="-122"/>
            </a:endParaRPr>
          </a:p>
          <a:p>
            <a:r>
              <a:rPr lang="zh-CN" altLang="en-US" dirty="0" smtClean="0">
                <a:ea typeface="Alibaba PuHuiTi R" pitchFamily="18" charset="-122"/>
              </a:rPr>
              <a:t>练习题</a:t>
            </a:r>
            <a:r>
              <a:rPr lang="en-US" altLang="zh-CN" dirty="0">
                <a:ea typeface="Alibaba PuHuiTi R" pitchFamily="18" charset="-122"/>
              </a:rPr>
              <a:t>4</a:t>
            </a:r>
            <a:r>
              <a:rPr lang="zh-CN" altLang="en-US" dirty="0" smtClean="0">
                <a:ea typeface="Alibaba PuHuiTi R" pitchFamily="18" charset="-122"/>
              </a:rPr>
              <a:t>：相亲时，聊到年龄问题，女孩允许男孩尝试猜</a:t>
            </a:r>
            <a:r>
              <a:rPr lang="en-US" altLang="zh-CN" dirty="0" smtClean="0">
                <a:ea typeface="Alibaba PuHuiTi R" pitchFamily="18" charset="-122"/>
              </a:rPr>
              <a:t>3</a:t>
            </a:r>
            <a:r>
              <a:rPr lang="zh-CN" altLang="en-US" dirty="0">
                <a:ea typeface="Alibaba PuHuiTi R" pitchFamily="18" charset="-122"/>
              </a:rPr>
              <a:t>次，</a:t>
            </a:r>
            <a:r>
              <a:rPr lang="en-US" altLang="zh-CN" dirty="0">
                <a:ea typeface="Alibaba PuHuiTi R" pitchFamily="18" charset="-122"/>
              </a:rPr>
              <a:t>3</a:t>
            </a:r>
            <a:r>
              <a:rPr lang="zh-CN" altLang="en-US" dirty="0">
                <a:ea typeface="Alibaba PuHuiTi R" pitchFamily="18" charset="-122"/>
              </a:rPr>
              <a:t>次都没猜对的话，就直接退出，如果猜对了，打印</a:t>
            </a:r>
            <a:r>
              <a:rPr lang="zh-CN" altLang="en-US" dirty="0" smtClean="0">
                <a:ea typeface="Alibaba PuHuiTi R" pitchFamily="18" charset="-122"/>
              </a:rPr>
              <a:t>恭喜猜对了信息并退出。</a:t>
            </a:r>
          </a:p>
        </p:txBody>
      </p:sp>
    </p:spTree>
    <p:extLst>
      <p:ext uri="{BB962C8B-B14F-4D97-AF65-F5344CB8AC3E}">
        <p14:creationId xmlns:p14="http://schemas.microsoft.com/office/powerpoint/2010/main" val="283304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785094"/>
            <a:ext cx="5973761" cy="4256405"/>
          </a:xfrm>
        </p:spPr>
        <p:txBody>
          <a:bodyPr/>
          <a:lstStyle/>
          <a:p>
            <a:r>
              <a:rPr lang="zh-CN" altLang="en-US" dirty="0" smtClean="0"/>
              <a:t>循环简介</a:t>
            </a:r>
            <a:endParaRPr lang="en-US" altLang="zh-CN" dirty="0" smtClean="0"/>
          </a:p>
          <a:p>
            <a:r>
              <a:rPr lang="en-US" altLang="zh-CN" dirty="0">
                <a:solidFill>
                  <a:srgbClr val="B60206"/>
                </a:solidFill>
              </a:rPr>
              <a:t>while</a:t>
            </a:r>
            <a:r>
              <a:rPr lang="zh-CN" altLang="en-US" dirty="0">
                <a:solidFill>
                  <a:srgbClr val="B60206"/>
                </a:solidFill>
              </a:rPr>
              <a:t>循环基本语法及其</a:t>
            </a:r>
            <a:r>
              <a:rPr lang="zh-CN" altLang="en-US" dirty="0" smtClean="0">
                <a:solidFill>
                  <a:srgbClr val="B60206"/>
                </a:solidFill>
              </a:rPr>
              <a:t>应用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循环中的两大关键词</a:t>
            </a:r>
            <a:r>
              <a:rPr lang="en-US" altLang="zh-CN" dirty="0" smtClean="0">
                <a:solidFill>
                  <a:srgbClr val="B60206"/>
                </a:solidFill>
              </a:rPr>
              <a:t>continue</a:t>
            </a:r>
            <a:r>
              <a:rPr lang="zh-CN" altLang="en-US" dirty="0" smtClean="0">
                <a:solidFill>
                  <a:srgbClr val="B60206"/>
                </a:solidFill>
              </a:rPr>
              <a:t>与</a:t>
            </a:r>
            <a:r>
              <a:rPr lang="en-US" altLang="zh-CN" dirty="0" smtClean="0">
                <a:solidFill>
                  <a:srgbClr val="B60206"/>
                </a:solidFill>
              </a:rPr>
              <a:t>break</a:t>
            </a:r>
          </a:p>
          <a:p>
            <a:r>
              <a:rPr lang="zh-CN" altLang="en-US" dirty="0" smtClean="0"/>
              <a:t>死循环</a:t>
            </a:r>
            <a:endParaRPr lang="en-US" altLang="zh-CN" dirty="0" smtClean="0"/>
          </a:p>
          <a:p>
            <a:r>
              <a:rPr lang="en-US" altLang="zh-CN" dirty="0" smtClean="0">
                <a:solidFill>
                  <a:srgbClr val="AD2B26"/>
                </a:solidFill>
              </a:rPr>
              <a:t>while</a:t>
            </a:r>
            <a:r>
              <a:rPr lang="zh-CN" altLang="en-US" dirty="0" smtClean="0">
                <a:solidFill>
                  <a:srgbClr val="AD2B26"/>
                </a:solidFill>
              </a:rPr>
              <a:t>循环嵌套</a:t>
            </a: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while</a:t>
            </a:r>
            <a:r>
              <a:rPr kumimoji="1" lang="zh-CN" altLang="en-US" dirty="0" smtClean="0"/>
              <a:t>循环嵌套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22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故事梗概：有天女朋友又生气了，惩罚：说</a:t>
            </a:r>
            <a:r>
              <a:rPr lang="en-US" altLang="zh-CN" dirty="0"/>
              <a:t>3</a:t>
            </a:r>
            <a:r>
              <a:rPr lang="zh-CN" altLang="en-US" dirty="0"/>
              <a:t>遍“老婆大人， 我错了”，这个程序是不是循环即可？但如果女朋友说：还要刷今天晚饭的碗，这个程序怎么书写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但如果女朋友还是生气，把这套惩罚要连续</a:t>
            </a:r>
            <a:r>
              <a:rPr lang="en-US" altLang="zh-CN" dirty="0"/>
              <a:t>3</a:t>
            </a:r>
            <a:r>
              <a:rPr lang="zh-CN" altLang="en-US" dirty="0"/>
              <a:t>天都执行，有如何书写程序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总结</a:t>
            </a:r>
            <a:r>
              <a:rPr lang="zh-CN" altLang="en-US" dirty="0"/>
              <a:t>：所谓</a:t>
            </a:r>
            <a:r>
              <a:rPr lang="en-US" altLang="zh-CN" dirty="0"/>
              <a:t>while</a:t>
            </a:r>
            <a:r>
              <a:rPr lang="zh-CN" altLang="en-US" dirty="0"/>
              <a:t>循环嵌套，就是一个</a:t>
            </a:r>
            <a:r>
              <a:rPr lang="en-US" altLang="zh-CN" dirty="0"/>
              <a:t>while</a:t>
            </a:r>
            <a:r>
              <a:rPr lang="zh-CN" altLang="en-US" dirty="0"/>
              <a:t>里面嵌套一个</a:t>
            </a:r>
            <a:r>
              <a:rPr lang="en-US" altLang="zh-CN" dirty="0"/>
              <a:t>while</a:t>
            </a:r>
            <a:r>
              <a:rPr lang="zh-CN" altLang="en-US" dirty="0"/>
              <a:t>的写法，每个</a:t>
            </a:r>
            <a:r>
              <a:rPr lang="en-US" altLang="zh-CN" dirty="0"/>
              <a:t>while</a:t>
            </a:r>
            <a:r>
              <a:rPr lang="zh-CN" altLang="en-US" dirty="0"/>
              <a:t>和之前的基础语法是相同的。</a:t>
            </a:r>
            <a:endParaRPr lang="en-US" altLang="zh-CN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循环嵌套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、循环嵌套语法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5" y="2680909"/>
            <a:ext cx="10666853" cy="83099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条件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老婆大人， 我错了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刷晚饭的碗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4" y="4427312"/>
            <a:ext cx="10666853" cy="107721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条件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while 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条件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老婆大人， 我错了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刷晚饭的碗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2588591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运行结果：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循环嵌套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、循环嵌套案例演示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4" y="1457271"/>
            <a:ext cx="10666853" cy="230832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j = 0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j &lt; 3: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0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while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 3: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老婆大人，我错了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6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刷晚饭的碗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一套惩罚结束</a:t>
            </a:r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----------------')</a:t>
            </a:r>
          </a:p>
          <a:p>
            <a:r>
              <a:rPr lang="en-US" altLang="zh-CN" sz="1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j += 1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24" y="4143041"/>
            <a:ext cx="7214595" cy="259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循环嵌套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、循环嵌套的流程结构</a:t>
            </a:r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352" y="1457271"/>
            <a:ext cx="7849280" cy="50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1344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：打印</a:t>
            </a:r>
            <a:r>
              <a:rPr lang="en-US" altLang="zh-CN" dirty="0" smtClean="0"/>
              <a:t>5</a:t>
            </a:r>
            <a:r>
              <a:rPr lang="zh-CN" altLang="en-US" dirty="0" smtClean="0"/>
              <a:t>行</a:t>
            </a:r>
            <a:r>
              <a:rPr lang="en-US" altLang="zh-CN" dirty="0" smtClean="0"/>
              <a:t>5</a:t>
            </a:r>
            <a:r>
              <a:rPr lang="zh-CN" altLang="en-US" dirty="0" smtClean="0"/>
              <a:t>列的正方形，单元格中使用*号进行填充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循环嵌套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、循环嵌套应用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2333170"/>
            <a:ext cx="10666853" cy="206210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/>
              <a:t>i</a:t>
            </a:r>
            <a:r>
              <a:rPr lang="en-US" altLang="zh-CN" sz="1600" dirty="0"/>
              <a:t> = 0</a:t>
            </a:r>
            <a:br>
              <a:rPr lang="en-US" altLang="zh-CN" sz="1600" dirty="0"/>
            </a:br>
            <a:r>
              <a:rPr lang="en-US" altLang="zh-CN" sz="1600" dirty="0"/>
              <a:t>while </a:t>
            </a:r>
            <a:r>
              <a:rPr lang="en-US" altLang="zh-CN" sz="1600" dirty="0" err="1"/>
              <a:t>i</a:t>
            </a:r>
            <a:r>
              <a:rPr lang="en-US" altLang="zh-CN" sz="1600" dirty="0"/>
              <a:t> &lt; 5:</a:t>
            </a:r>
            <a:br>
              <a:rPr lang="en-US" altLang="zh-CN" sz="1600" dirty="0"/>
            </a:br>
            <a:r>
              <a:rPr lang="en-US" altLang="zh-CN" sz="1600" dirty="0"/>
              <a:t>    j = 0</a:t>
            </a:r>
            <a:br>
              <a:rPr lang="en-US" altLang="zh-CN" sz="1600" dirty="0"/>
            </a:br>
            <a:r>
              <a:rPr lang="en-US" altLang="zh-CN" sz="1600" dirty="0"/>
              <a:t>    while j &lt; 5:</a:t>
            </a:r>
            <a:br>
              <a:rPr lang="en-US" altLang="zh-CN" sz="1600" dirty="0"/>
            </a:br>
            <a:r>
              <a:rPr lang="en-US" altLang="zh-CN" sz="1600" dirty="0"/>
              <a:t>        print('*', end</a:t>
            </a:r>
            <a:r>
              <a:rPr lang="en-US" altLang="zh-CN" sz="1600" dirty="0" smtClean="0"/>
              <a:t>='\t')</a:t>
            </a: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/>
              <a:t>        j += 1</a:t>
            </a:r>
            <a:br>
              <a:rPr lang="en-US" altLang="zh-CN" sz="1600" dirty="0"/>
            </a:br>
            <a:r>
              <a:rPr lang="en-US" altLang="zh-CN" sz="1600" dirty="0"/>
              <a:t>    print('')</a:t>
            </a:r>
            <a:br>
              <a:rPr lang="en-US" altLang="zh-CN" sz="1600" dirty="0"/>
            </a:br>
            <a:r>
              <a:rPr lang="en-US" altLang="zh-CN" sz="1600" dirty="0"/>
              <a:t>    </a:t>
            </a:r>
            <a:r>
              <a:rPr lang="en-US" altLang="zh-CN" sz="1600" dirty="0" err="1"/>
              <a:t>i</a:t>
            </a:r>
            <a:r>
              <a:rPr lang="en-US" altLang="zh-CN" sz="1600" dirty="0"/>
              <a:t> += 1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26" y="5074337"/>
            <a:ext cx="8131245" cy="1478408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793626" y="4550139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运行结果：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27880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：打印直角三角形，共</a:t>
            </a:r>
            <a:r>
              <a:rPr lang="en-US" altLang="zh-CN" dirty="0" smtClean="0"/>
              <a:t>5</a:t>
            </a:r>
            <a:r>
              <a:rPr lang="zh-CN" altLang="en-US" dirty="0" smtClean="0"/>
              <a:t>行。第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行，</a:t>
            </a:r>
            <a:r>
              <a:rPr lang="en-US" altLang="zh-CN" dirty="0" smtClean="0"/>
              <a:t>1</a:t>
            </a:r>
            <a:r>
              <a:rPr lang="zh-CN" altLang="en-US" dirty="0" smtClean="0"/>
              <a:t>颗星*，第</a:t>
            </a:r>
            <a:r>
              <a:rPr lang="en-US" altLang="zh-CN" dirty="0" smtClean="0"/>
              <a:t>2</a:t>
            </a:r>
            <a:r>
              <a:rPr lang="zh-CN" altLang="en-US" dirty="0" smtClean="0"/>
              <a:t>行，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颗星*，第</a:t>
            </a:r>
            <a:r>
              <a:rPr lang="en-US" altLang="zh-CN" dirty="0" smtClean="0"/>
              <a:t>5</a:t>
            </a:r>
            <a:r>
              <a:rPr lang="zh-CN" altLang="en-US" dirty="0" smtClean="0"/>
              <a:t>行，</a:t>
            </a:r>
            <a:r>
              <a:rPr lang="en-US" altLang="zh-CN" dirty="0" smtClean="0"/>
              <a:t>5</a:t>
            </a:r>
            <a:r>
              <a:rPr lang="zh-CN" altLang="en-US" dirty="0" smtClean="0"/>
              <a:t>颗星*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循环嵌套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、循环嵌套应用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2333170"/>
            <a:ext cx="10666853" cy="206210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/>
              <a:t>i</a:t>
            </a:r>
            <a:r>
              <a:rPr lang="en-US" altLang="zh-CN" sz="1600" dirty="0"/>
              <a:t> = 0</a:t>
            </a:r>
            <a:br>
              <a:rPr lang="en-US" altLang="zh-CN" sz="1600" dirty="0"/>
            </a:br>
            <a:r>
              <a:rPr lang="en-US" altLang="zh-CN" sz="1600" dirty="0"/>
              <a:t>while </a:t>
            </a:r>
            <a:r>
              <a:rPr lang="en-US" altLang="zh-CN" sz="1600" dirty="0" err="1"/>
              <a:t>i</a:t>
            </a:r>
            <a:r>
              <a:rPr lang="en-US" altLang="zh-CN" sz="1600" dirty="0"/>
              <a:t> &lt; 5:</a:t>
            </a:r>
            <a:br>
              <a:rPr lang="en-US" altLang="zh-CN" sz="1600" dirty="0"/>
            </a:br>
            <a:r>
              <a:rPr lang="en-US" altLang="zh-CN" sz="1600" dirty="0"/>
              <a:t>    j = 0</a:t>
            </a:r>
            <a:br>
              <a:rPr lang="en-US" altLang="zh-CN" sz="1600" dirty="0"/>
            </a:br>
            <a:r>
              <a:rPr lang="en-US" altLang="zh-CN" sz="1600" dirty="0"/>
              <a:t>    while j &lt;= i:</a:t>
            </a:r>
            <a:br>
              <a:rPr lang="en-US" altLang="zh-CN" sz="1600" dirty="0"/>
            </a:br>
            <a:r>
              <a:rPr lang="en-US" altLang="zh-CN" sz="1600" dirty="0"/>
              <a:t>        print('*', end</a:t>
            </a:r>
            <a:r>
              <a:rPr lang="en-US" altLang="zh-CN" sz="1600" dirty="0" smtClean="0"/>
              <a:t>='\t')</a:t>
            </a: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/>
              <a:t>        j += 1</a:t>
            </a:r>
            <a:br>
              <a:rPr lang="en-US" altLang="zh-CN" sz="1600" dirty="0"/>
            </a:br>
            <a:r>
              <a:rPr lang="en-US" altLang="zh-CN" sz="1600" dirty="0"/>
              <a:t>    print('')</a:t>
            </a:r>
            <a:br>
              <a:rPr lang="en-US" altLang="zh-CN" sz="1600" dirty="0"/>
            </a:br>
            <a:r>
              <a:rPr lang="en-US" altLang="zh-CN" sz="1600" dirty="0"/>
              <a:t>    </a:t>
            </a:r>
            <a:r>
              <a:rPr lang="en-US" altLang="zh-CN" sz="1600" dirty="0" err="1"/>
              <a:t>i</a:t>
            </a:r>
            <a:r>
              <a:rPr lang="en-US" altLang="zh-CN" sz="1600" dirty="0"/>
              <a:t> += 1</a:t>
            </a:r>
          </a:p>
        </p:txBody>
      </p:sp>
      <p:sp>
        <p:nvSpPr>
          <p:cNvPr id="7" name="矩形 6"/>
          <p:cNvSpPr/>
          <p:nvPr/>
        </p:nvSpPr>
        <p:spPr>
          <a:xfrm>
            <a:off x="793626" y="4550139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运行结果：</a:t>
            </a:r>
            <a:endParaRPr lang="en-US" altLang="zh-CN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26" y="5051475"/>
            <a:ext cx="8199831" cy="150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918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：打印</a:t>
            </a:r>
            <a:r>
              <a:rPr lang="en-US" altLang="zh-CN" dirty="0" smtClean="0"/>
              <a:t>9 x 9</a:t>
            </a:r>
            <a:r>
              <a:rPr lang="zh-CN" altLang="en-US" dirty="0" smtClean="0"/>
              <a:t>乘法表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循环嵌套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、循环嵌套应用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6" y="2169540"/>
            <a:ext cx="10666853" cy="206210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600" dirty="0" err="1"/>
              <a:t>i</a:t>
            </a:r>
            <a:r>
              <a:rPr lang="en-US" altLang="zh-CN" sz="1600" dirty="0"/>
              <a:t> = 1</a:t>
            </a:r>
            <a:br>
              <a:rPr lang="en-US" altLang="zh-CN" sz="1600" dirty="0"/>
            </a:br>
            <a:r>
              <a:rPr lang="en-US" altLang="zh-CN" sz="1600" dirty="0"/>
              <a:t>while </a:t>
            </a:r>
            <a:r>
              <a:rPr lang="en-US" altLang="zh-CN" sz="1600" dirty="0" err="1"/>
              <a:t>i</a:t>
            </a:r>
            <a:r>
              <a:rPr lang="en-US" altLang="zh-CN" sz="1600" dirty="0"/>
              <a:t> &lt;= 9:</a:t>
            </a:r>
            <a:br>
              <a:rPr lang="en-US" altLang="zh-CN" sz="1600" dirty="0"/>
            </a:br>
            <a:r>
              <a:rPr lang="en-US" altLang="zh-CN" sz="1600" dirty="0"/>
              <a:t>    j = 1</a:t>
            </a:r>
            <a:br>
              <a:rPr lang="en-US" altLang="zh-CN" sz="1600" dirty="0"/>
            </a:br>
            <a:r>
              <a:rPr lang="en-US" altLang="zh-CN" sz="1600" dirty="0"/>
              <a:t>    while j &lt;= i:</a:t>
            </a:r>
            <a:br>
              <a:rPr lang="en-US" altLang="zh-CN" sz="1600" dirty="0"/>
            </a:br>
            <a:r>
              <a:rPr lang="en-US" altLang="zh-CN" sz="1600" dirty="0"/>
              <a:t>        print(f'{j}x{</a:t>
            </a:r>
            <a:r>
              <a:rPr lang="en-US" altLang="zh-CN" sz="1600" dirty="0" err="1"/>
              <a:t>i</a:t>
            </a:r>
            <a:r>
              <a:rPr lang="en-US" altLang="zh-CN" sz="1600" dirty="0"/>
              <a:t>}={j*</a:t>
            </a:r>
            <a:r>
              <a:rPr lang="en-US" altLang="zh-CN" sz="1600" dirty="0" err="1"/>
              <a:t>i</a:t>
            </a:r>
            <a:r>
              <a:rPr lang="en-US" altLang="zh-CN" sz="1600" dirty="0"/>
              <a:t>}', end</a:t>
            </a:r>
            <a:r>
              <a:rPr lang="en-US" altLang="zh-CN" sz="1600" dirty="0" smtClean="0"/>
              <a:t>='\t')</a:t>
            </a: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/>
              <a:t>        j += 1</a:t>
            </a:r>
            <a:br>
              <a:rPr lang="en-US" altLang="zh-CN" sz="1600" dirty="0"/>
            </a:br>
            <a:r>
              <a:rPr lang="en-US" altLang="zh-CN" sz="1600" dirty="0"/>
              <a:t>    print('')</a:t>
            </a:r>
            <a:br>
              <a:rPr lang="en-US" altLang="zh-CN" sz="1600" dirty="0"/>
            </a:br>
            <a:r>
              <a:rPr lang="en-US" altLang="zh-CN" sz="1600" dirty="0"/>
              <a:t>    </a:t>
            </a:r>
            <a:r>
              <a:rPr lang="en-US" altLang="zh-CN" sz="1600" dirty="0" err="1"/>
              <a:t>i</a:t>
            </a:r>
            <a:r>
              <a:rPr lang="en-US" altLang="zh-CN" sz="1600" dirty="0"/>
              <a:t> += 1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26" y="4779587"/>
            <a:ext cx="5472420" cy="1844723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793626" y="4320949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运行结果：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095855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B5EC2059-C43B-E74C-9676-118DAF47C6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zh-CN" altLang="en-US" dirty="0"/>
              <a:t>猜数字游戏，系统随机生成一个</a:t>
            </a:r>
            <a:r>
              <a:rPr lang="en-US" altLang="zh-CN" dirty="0"/>
              <a:t>1</a:t>
            </a:r>
            <a:r>
              <a:rPr lang="zh-CN" altLang="en-US" dirty="0"/>
              <a:t>～</a:t>
            </a:r>
            <a:r>
              <a:rPr lang="en-US" altLang="zh-CN" dirty="0"/>
              <a:t>10</a:t>
            </a:r>
            <a:r>
              <a:rPr lang="zh-CN" altLang="en-US" dirty="0"/>
              <a:t>之间的数字，用户一共有</a:t>
            </a:r>
            <a:r>
              <a:rPr lang="en-US" altLang="zh-CN" dirty="0"/>
              <a:t>3</a:t>
            </a:r>
            <a:r>
              <a:rPr lang="zh-CN" altLang="en-US" dirty="0"/>
              <a:t>次机会，如果用户猜测的数字大于系统给出的数字，打印“</a:t>
            </a:r>
            <a:r>
              <a:rPr lang="en-US" altLang="zh-CN" dirty="0"/>
              <a:t>too big”</a:t>
            </a:r>
            <a:r>
              <a:rPr lang="zh-CN" altLang="en-US" dirty="0"/>
              <a:t>；如果用户猜测的数字小于系统给出的数字，打印</a:t>
            </a:r>
            <a:r>
              <a:rPr lang="en-US" altLang="zh-CN" dirty="0"/>
              <a:t>"too small";</a:t>
            </a:r>
            <a:r>
              <a:rPr lang="zh-CN" altLang="en-US" dirty="0"/>
              <a:t>如果用户猜测的数字等于系统给出的数字，打印</a:t>
            </a:r>
            <a:r>
              <a:rPr lang="en-US" altLang="zh-CN" dirty="0"/>
              <a:t>"</a:t>
            </a:r>
            <a:r>
              <a:rPr lang="zh-CN" altLang="en-US" dirty="0"/>
              <a:t>恭喜</a:t>
            </a:r>
            <a:r>
              <a:rPr lang="en-US" altLang="zh-CN" dirty="0"/>
              <a:t>",</a:t>
            </a:r>
            <a:r>
              <a:rPr lang="zh-CN" altLang="en-US" dirty="0"/>
              <a:t>并且退出循环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zh-CN" altLang="en-US" dirty="0" smtClean="0"/>
              <a:t>使用循环嵌套打印正等腰三角形</a:t>
            </a:r>
            <a:r>
              <a:rPr lang="en-US" altLang="zh-CN" dirty="0" smtClean="0"/>
              <a:t>1,3,5,7,9</a:t>
            </a:r>
          </a:p>
          <a:p>
            <a:r>
              <a:rPr lang="zh-CN" altLang="en-US" dirty="0" smtClean="0"/>
              <a:t>使用循环嵌套打印倒等腰三角形</a:t>
            </a:r>
            <a:r>
              <a:rPr lang="en-US" altLang="zh-CN" dirty="0" smtClean="0"/>
              <a:t>9,7,5,3,1</a:t>
            </a:r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xmlns="" id="{F29EDBEC-5E42-F040-B63A-408C1ED4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595959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rPr>
              <a:t>Python</a:t>
            </a:r>
            <a:r>
              <a:rPr lang="zh-CN" altLang="en-US" dirty="0" smtClean="0">
                <a:solidFill>
                  <a:srgbClr val="595959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rPr>
              <a:t>运算符与条件结构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282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47707" y="423612"/>
            <a:ext cx="6298881" cy="4855845"/>
          </a:xfrm>
        </p:spPr>
        <p:txBody>
          <a:bodyPr/>
          <a:lstStyle/>
          <a:p>
            <a:r>
              <a:rPr lang="zh-CN" altLang="en-US" dirty="0"/>
              <a:t>了解循环的作用及其</a:t>
            </a:r>
            <a:r>
              <a:rPr lang="zh-CN" altLang="en-US" dirty="0" smtClean="0"/>
              <a:t>分类</a:t>
            </a:r>
            <a:endParaRPr lang="en-US" altLang="zh-CN" dirty="0" smtClean="0"/>
          </a:p>
          <a:p>
            <a:r>
              <a:rPr lang="zh-CN" altLang="en-US" dirty="0">
                <a:solidFill>
                  <a:srgbClr val="AD2B26"/>
                </a:solidFill>
              </a:rPr>
              <a:t>掌握</a:t>
            </a:r>
            <a:r>
              <a:rPr lang="en-US" altLang="zh-CN" dirty="0">
                <a:solidFill>
                  <a:srgbClr val="AD2B26"/>
                </a:solidFill>
              </a:rPr>
              <a:t>while</a:t>
            </a:r>
            <a:r>
              <a:rPr lang="zh-CN" altLang="en-US" dirty="0">
                <a:solidFill>
                  <a:srgbClr val="AD2B26"/>
                </a:solidFill>
              </a:rPr>
              <a:t>循环基本语法及其应用</a:t>
            </a:r>
            <a:r>
              <a:rPr lang="en-US" altLang="zh-CN" dirty="0">
                <a:solidFill>
                  <a:srgbClr val="AD2B26"/>
                </a:solidFill>
              </a:rPr>
              <a:t>【</a:t>
            </a:r>
            <a:r>
              <a:rPr lang="zh-CN" altLang="en-US" dirty="0">
                <a:solidFill>
                  <a:srgbClr val="AD2B26"/>
                </a:solidFill>
              </a:rPr>
              <a:t>重点</a:t>
            </a:r>
            <a:r>
              <a:rPr lang="en-US" altLang="zh-CN" dirty="0" smtClean="0">
                <a:solidFill>
                  <a:srgbClr val="AD2B26"/>
                </a:solidFill>
              </a:rPr>
              <a:t>】</a:t>
            </a:r>
          </a:p>
          <a:p>
            <a:r>
              <a:rPr lang="zh-CN" altLang="en-US" dirty="0">
                <a:solidFill>
                  <a:srgbClr val="AD2B26"/>
                </a:solidFill>
              </a:rPr>
              <a:t>能够理解循环中的两大关键词</a:t>
            </a:r>
            <a:r>
              <a:rPr lang="en-US" altLang="zh-CN" dirty="0">
                <a:solidFill>
                  <a:srgbClr val="AD2B26"/>
                </a:solidFill>
              </a:rPr>
              <a:t>break</a:t>
            </a:r>
            <a:r>
              <a:rPr lang="zh-CN" altLang="en-US" dirty="0">
                <a:solidFill>
                  <a:srgbClr val="AD2B26"/>
                </a:solidFill>
              </a:rPr>
              <a:t>和</a:t>
            </a:r>
            <a:r>
              <a:rPr lang="en-US" altLang="zh-CN" dirty="0">
                <a:solidFill>
                  <a:srgbClr val="AD2B26"/>
                </a:solidFill>
              </a:rPr>
              <a:t>continue【</a:t>
            </a:r>
            <a:r>
              <a:rPr lang="zh-CN" altLang="en-US" dirty="0">
                <a:solidFill>
                  <a:srgbClr val="AD2B26"/>
                </a:solidFill>
              </a:rPr>
              <a:t>重点</a:t>
            </a:r>
            <a:r>
              <a:rPr lang="en-US" altLang="zh-CN" dirty="0" smtClean="0">
                <a:solidFill>
                  <a:srgbClr val="AD2B26"/>
                </a:solidFill>
              </a:rPr>
              <a:t>】</a:t>
            </a:r>
          </a:p>
          <a:p>
            <a:r>
              <a:rPr lang="zh-CN" altLang="en-US" dirty="0" smtClean="0"/>
              <a:t>了解死循环的</a:t>
            </a:r>
            <a:r>
              <a:rPr lang="zh-CN" altLang="en-US" dirty="0"/>
              <a:t>概念</a:t>
            </a:r>
            <a:endParaRPr lang="en-US" altLang="zh-CN" dirty="0" smtClean="0"/>
          </a:p>
          <a:p>
            <a:r>
              <a:rPr lang="zh-CN" altLang="en-US" dirty="0">
                <a:solidFill>
                  <a:srgbClr val="B60206"/>
                </a:solidFill>
              </a:rPr>
              <a:t>掌握</a:t>
            </a:r>
            <a:r>
              <a:rPr lang="en-US" altLang="zh-CN" dirty="0">
                <a:solidFill>
                  <a:srgbClr val="B60206"/>
                </a:solidFill>
              </a:rPr>
              <a:t>while</a:t>
            </a:r>
            <a:r>
              <a:rPr lang="zh-CN" altLang="en-US" dirty="0">
                <a:solidFill>
                  <a:srgbClr val="B60206"/>
                </a:solidFill>
              </a:rPr>
              <a:t>循环嵌套及其应用</a:t>
            </a: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循环简介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现实生活中，也有很多循环的应用场景：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）食堂阿姨打菜：接过顾客的餐盘→询问菜品→打菜→递回餐盘，重复以上过程，直到所有顾客的菜都打完了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）快递员送快递：查看送件地址→赶往目的地→电话告知收件人→收件人签收→交快递件，重复以上过程，直到所有需要送的快递都处理完了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）公交司机</a:t>
            </a:r>
            <a:r>
              <a:rPr lang="en-US" altLang="zh-CN" dirty="0"/>
              <a:t>……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）作业流程</a:t>
            </a:r>
            <a:r>
              <a:rPr lang="en-US" altLang="zh-CN" dirty="0" smtClean="0"/>
              <a:t>……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 smtClean="0"/>
              <a:t>……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以上场景都有一个共同的特点：有</a:t>
            </a:r>
            <a:r>
              <a:rPr lang="zh-CN" altLang="en-US" b="1" dirty="0">
                <a:solidFill>
                  <a:srgbClr val="B60206"/>
                </a:solidFill>
              </a:rPr>
              <a:t>条件</a:t>
            </a:r>
            <a:r>
              <a:rPr lang="zh-CN" altLang="en-US" dirty="0"/>
              <a:t>地</a:t>
            </a:r>
            <a:r>
              <a:rPr lang="zh-CN" altLang="en-US" b="1" dirty="0">
                <a:solidFill>
                  <a:srgbClr val="B60206"/>
                </a:solidFill>
              </a:rPr>
              <a:t>重复</a:t>
            </a:r>
            <a:r>
              <a:rPr lang="zh-CN" altLang="en-US" dirty="0"/>
              <a:t>地做一件事，每一次做的事情不同但类似。</a:t>
            </a:r>
          </a:p>
          <a:p>
            <a:pPr marL="0" indent="0">
              <a:buNone/>
            </a:pPr>
            <a:r>
              <a:rPr lang="zh-CN" altLang="en-US" dirty="0"/>
              <a:t>程序是为了解决实际问题的，实际问题中存在着重复动作，那么程序中也应该有相应的描述，这就是</a:t>
            </a:r>
            <a:r>
              <a:rPr lang="zh-CN" altLang="en-US" b="1" dirty="0">
                <a:solidFill>
                  <a:srgbClr val="B60206"/>
                </a:solidFill>
              </a:rPr>
              <a:t>循环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循环简介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、什么是循环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719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3E4A1AFF-5EB0-5C4B-93C7-DF3AA87FFA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思考：假如我有个女朋友，有一天我们闹矛盾生气了，女朋友说：道歉，说</a:t>
            </a:r>
            <a:r>
              <a:rPr lang="en-US" altLang="zh-CN" dirty="0"/>
              <a:t>100</a:t>
            </a:r>
            <a:r>
              <a:rPr lang="zh-CN" altLang="en-US" dirty="0"/>
              <a:t>遍“老婆大人，我错了”。这个时候程序员会怎么做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答</a:t>
            </a:r>
            <a:r>
              <a:rPr lang="zh-CN" altLang="en-US" dirty="0"/>
              <a:t>：</a:t>
            </a:r>
            <a:r>
              <a:rPr lang="en-US" altLang="zh-CN" dirty="0"/>
              <a:t>100</a:t>
            </a:r>
            <a:r>
              <a:rPr lang="zh-CN" altLang="en-US" dirty="0" smtClean="0"/>
              <a:t>遍</a:t>
            </a:r>
            <a:r>
              <a:rPr lang="en-US" altLang="zh-CN" dirty="0" smtClean="0">
                <a:solidFill>
                  <a:srgbClr val="B60206"/>
                </a:solidFill>
              </a:rPr>
              <a:t>print</a:t>
            </a:r>
            <a:r>
              <a:rPr lang="en-US" altLang="zh-CN" dirty="0">
                <a:solidFill>
                  <a:srgbClr val="B60206"/>
                </a:solidFill>
              </a:rPr>
              <a:t>('</a:t>
            </a:r>
            <a:r>
              <a:rPr lang="zh-CN" altLang="en-US" dirty="0">
                <a:solidFill>
                  <a:srgbClr val="B60206"/>
                </a:solidFill>
              </a:rPr>
              <a:t>老婆大人，我错了</a:t>
            </a:r>
            <a:r>
              <a:rPr lang="en-US" altLang="zh-CN" dirty="0" smtClean="0">
                <a:solidFill>
                  <a:srgbClr val="B60206"/>
                </a:solidFill>
              </a:rPr>
              <a:t>')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zh-CN" altLang="en-US" dirty="0"/>
              <a:t>麻烦了，有没有更好的办法呢？我们难道</a:t>
            </a:r>
            <a:r>
              <a:rPr lang="en-US" altLang="zh-CN" dirty="0"/>
              <a:t>print</a:t>
            </a:r>
            <a:r>
              <a:rPr lang="zh-CN" altLang="en-US" dirty="0"/>
              <a:t>输出语句要复制粘贴</a:t>
            </a:r>
            <a:r>
              <a:rPr lang="en-US" altLang="zh-CN" dirty="0"/>
              <a:t>100</a:t>
            </a:r>
            <a:r>
              <a:rPr lang="zh-CN" altLang="en-US" dirty="0"/>
              <a:t>次嘛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答</a:t>
            </a:r>
            <a:r>
              <a:rPr lang="zh-CN" altLang="en-US" dirty="0"/>
              <a:t>：其实</a:t>
            </a:r>
            <a:r>
              <a:rPr lang="zh-CN" altLang="en-US" dirty="0" smtClean="0"/>
              <a:t>不</a:t>
            </a:r>
            <a:r>
              <a:rPr lang="zh-CN" altLang="en-US" dirty="0"/>
              <a:t>用</a:t>
            </a:r>
            <a:r>
              <a:rPr lang="zh-CN" altLang="en-US" dirty="0" smtClean="0"/>
              <a:t>这么</a:t>
            </a:r>
            <a:r>
              <a:rPr lang="zh-CN" altLang="en-US" dirty="0"/>
              <a:t>麻烦，以上输出代码中有很多重复的地方，我们只要重复执行</a:t>
            </a:r>
            <a:r>
              <a:rPr lang="en-US" altLang="zh-CN" dirty="0"/>
              <a:t>100</a:t>
            </a:r>
            <a:r>
              <a:rPr lang="zh-CN" altLang="en-US" dirty="0"/>
              <a:t>次相同的代码即可，这就是循环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循环</a:t>
            </a:r>
            <a:r>
              <a:rPr lang="zh-CN" altLang="en-US" dirty="0"/>
              <a:t>的作用是什么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答：</a:t>
            </a:r>
            <a:r>
              <a:rPr lang="zh-CN" altLang="en-US" dirty="0" smtClean="0">
                <a:solidFill>
                  <a:srgbClr val="B60206"/>
                </a:solidFill>
              </a:rPr>
              <a:t>让</a:t>
            </a:r>
            <a:r>
              <a:rPr lang="zh-CN" altLang="en-US" dirty="0">
                <a:solidFill>
                  <a:srgbClr val="B60206"/>
                </a:solidFill>
              </a:rPr>
              <a:t>代码高效的重复</a:t>
            </a:r>
            <a:r>
              <a:rPr lang="zh-CN" altLang="en-US" dirty="0" smtClean="0">
                <a:solidFill>
                  <a:srgbClr val="B60206"/>
                </a:solidFill>
              </a:rPr>
              <a:t>执行</a:t>
            </a:r>
            <a:endParaRPr kumimoji="1" lang="zh-CN" altLang="en-US" dirty="0">
              <a:solidFill>
                <a:srgbClr val="B60206"/>
              </a:solidFill>
            </a:endParaRP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xmlns="" id="{764C089C-0935-5E44-B9F7-7E9F84DD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循环简介</a:t>
            </a:r>
            <a:endParaRPr kumimoji="1"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6CF94E84-6F22-C942-A1D4-BA6A5DBD17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2</a:t>
            </a:r>
            <a:r>
              <a:rPr kumimoji="1" lang="zh-CN" altLang="en-US" dirty="0" smtClean="0"/>
              <a:t>、循环的作用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426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3E4A1AFF-5EB0-5C4B-93C7-DF3AA87FFA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在</a:t>
            </a:r>
            <a:r>
              <a:rPr lang="en-US" altLang="zh-CN" dirty="0"/>
              <a:t>Python</a:t>
            </a:r>
            <a:r>
              <a:rPr lang="zh-CN" altLang="en-US" dirty="0"/>
              <a:t>中，循环结构</a:t>
            </a:r>
            <a:r>
              <a:rPr lang="zh-CN" altLang="en-US" dirty="0" smtClean="0"/>
              <a:t>分为</a:t>
            </a:r>
            <a:r>
              <a:rPr lang="en-US" altLang="zh-CN" dirty="0">
                <a:solidFill>
                  <a:srgbClr val="B60206"/>
                </a:solidFill>
              </a:rPr>
              <a:t>while</a:t>
            </a:r>
            <a:r>
              <a:rPr lang="zh-CN" altLang="en-US" dirty="0" smtClean="0"/>
              <a:t>和</a:t>
            </a:r>
            <a:r>
              <a:rPr lang="en-US" altLang="zh-CN" dirty="0">
                <a:solidFill>
                  <a:srgbClr val="B60206"/>
                </a:solidFill>
              </a:rPr>
              <a:t>for</a:t>
            </a:r>
            <a:r>
              <a:rPr lang="zh-CN" altLang="en-US" dirty="0" smtClean="0"/>
              <a:t>两种。</a:t>
            </a:r>
            <a:endParaRPr kumimoji="1" lang="zh-CN" altLang="en-US" dirty="0">
              <a:solidFill>
                <a:srgbClr val="B60206"/>
              </a:solidFill>
            </a:endParaRP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xmlns="" id="{764C089C-0935-5E44-B9F7-7E9F84DD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循环简介</a:t>
            </a:r>
            <a:endParaRPr kumimoji="1"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6CF94E84-6F22-C942-A1D4-BA6A5DBD17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3</a:t>
            </a:r>
            <a:r>
              <a:rPr kumimoji="1" lang="zh-CN" altLang="en-US" dirty="0" smtClean="0"/>
              <a:t>、循环的分类</a:t>
            </a:r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125" y="2571734"/>
            <a:ext cx="7083326" cy="271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08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</a:t>
            </a:r>
            <a:r>
              <a:rPr kumimoji="1" lang="zh-CN" altLang="en-US" dirty="0"/>
              <a:t>循环基本语法及其应用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724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</a:t>
            </a:r>
            <a:r>
              <a:rPr kumimoji="1" lang="zh-CN" altLang="en-US" dirty="0"/>
              <a:t>循环基本语法及其应用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、基本语法</a:t>
            </a:r>
            <a:endParaRPr lang="zh-CN" altLang="en-US" dirty="0"/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案例</a:t>
            </a:r>
            <a:r>
              <a:rPr lang="zh-CN" altLang="en-US" dirty="0"/>
              <a:t>：复现重复执行</a:t>
            </a:r>
            <a:r>
              <a:rPr lang="en-US" altLang="zh-CN" dirty="0"/>
              <a:t>100</a:t>
            </a:r>
            <a:r>
              <a:rPr lang="zh-CN" altLang="en-US" dirty="0"/>
              <a:t>次</a:t>
            </a:r>
            <a:r>
              <a:rPr lang="en-US" altLang="zh-CN" dirty="0"/>
              <a:t>`print('</a:t>
            </a:r>
            <a:r>
              <a:rPr lang="zh-CN" altLang="en-US" dirty="0"/>
              <a:t>老婆大人，我错了</a:t>
            </a:r>
            <a:r>
              <a:rPr lang="en-US" altLang="zh-CN" dirty="0"/>
              <a:t>')`</a:t>
            </a:r>
            <a:r>
              <a:rPr lang="zh-CN" altLang="en-US" dirty="0"/>
              <a:t>（为了输出简洁一些，我们这里设置为</a:t>
            </a:r>
            <a:r>
              <a:rPr lang="en-US" altLang="zh-CN" dirty="0"/>
              <a:t>5</a:t>
            </a:r>
            <a:r>
              <a:rPr lang="zh-CN" altLang="en-US" dirty="0"/>
              <a:t>次）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分析：初始值是</a:t>
            </a:r>
            <a:r>
              <a:rPr lang="en-US" altLang="zh-CN" dirty="0"/>
              <a:t>0</a:t>
            </a:r>
            <a:r>
              <a:rPr lang="zh-CN" altLang="en-US" dirty="0"/>
              <a:t>次，终点是</a:t>
            </a:r>
            <a:r>
              <a:rPr lang="en-US" altLang="zh-CN" dirty="0"/>
              <a:t>5</a:t>
            </a:r>
            <a:r>
              <a:rPr lang="zh-CN" altLang="en-US" dirty="0"/>
              <a:t>次，重复做的事情输出“老婆大人， 我错了”。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1635973"/>
            <a:ext cx="10666853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条件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zh-CN" altLang="en-US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条件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成立重复执行的代码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条件成立重复执行的代码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9" y="3989403"/>
            <a:ext cx="10666853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循环的计数器</a:t>
            </a:r>
          </a:p>
          <a:p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0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&lt; 5: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老婆大人，我错了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任务结束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44842016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7665</TotalTime>
  <Words>1900</Words>
  <Application>Microsoft Office PowerPoint</Application>
  <PresentationFormat>宽屏</PresentationFormat>
  <Paragraphs>242</Paragraphs>
  <Slides>28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28</vt:i4>
      </vt:variant>
    </vt:vector>
  </HeadingPairs>
  <TitlesOfParts>
    <vt:vector size="48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Python循环结构（上）</vt:lpstr>
      <vt:lpstr>PowerPoint 演示文稿</vt:lpstr>
      <vt:lpstr>PowerPoint 演示文稿</vt:lpstr>
      <vt:lpstr>循环简介</vt:lpstr>
      <vt:lpstr>循环简介</vt:lpstr>
      <vt:lpstr>循环简介</vt:lpstr>
      <vt:lpstr>循环简介</vt:lpstr>
      <vt:lpstr>while循环基本语法及其应用</vt:lpstr>
      <vt:lpstr>while循环基本语法及其应用</vt:lpstr>
      <vt:lpstr>while循环基本语法及其应用</vt:lpstr>
      <vt:lpstr>while循环基本语法及其应用</vt:lpstr>
      <vt:lpstr>while循环基本语法及其应用</vt:lpstr>
      <vt:lpstr>while循环基本语法及其应用</vt:lpstr>
      <vt:lpstr>循环中的两大关键词</vt:lpstr>
      <vt:lpstr>循环中的两大关键词</vt:lpstr>
      <vt:lpstr>循环中的两大关键词</vt:lpstr>
      <vt:lpstr>循环中的两大关键词</vt:lpstr>
      <vt:lpstr>死循环</vt:lpstr>
      <vt:lpstr>上午练习题</vt:lpstr>
      <vt:lpstr>while循环嵌套</vt:lpstr>
      <vt:lpstr>while循环嵌套</vt:lpstr>
      <vt:lpstr>while循环嵌套</vt:lpstr>
      <vt:lpstr>while循环嵌套</vt:lpstr>
      <vt:lpstr>while循环嵌套</vt:lpstr>
      <vt:lpstr>while循环嵌套</vt:lpstr>
      <vt:lpstr>while循环嵌套</vt:lpstr>
      <vt:lpstr>Python运算符与条件结构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542</cp:revision>
  <dcterms:created xsi:type="dcterms:W3CDTF">2020-03-31T02:23:27Z</dcterms:created>
  <dcterms:modified xsi:type="dcterms:W3CDTF">2021-03-07T11:55:48Z</dcterms:modified>
</cp:coreProperties>
</file>